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4" r:id="rId1"/>
  </p:sldMasterIdLst>
  <p:notesMasterIdLst>
    <p:notesMasterId r:id="rId31"/>
  </p:notesMasterIdLst>
  <p:handoutMasterIdLst>
    <p:handoutMasterId r:id="rId32"/>
  </p:handoutMasterIdLst>
  <p:sldIdLst>
    <p:sldId id="469" r:id="rId2"/>
    <p:sldId id="412" r:id="rId3"/>
    <p:sldId id="453" r:id="rId4"/>
    <p:sldId id="478" r:id="rId5"/>
    <p:sldId id="415" r:id="rId6"/>
    <p:sldId id="416" r:id="rId7"/>
    <p:sldId id="419" r:id="rId8"/>
    <p:sldId id="420" r:id="rId9"/>
    <p:sldId id="421" r:id="rId10"/>
    <p:sldId id="422" r:id="rId11"/>
    <p:sldId id="423" r:id="rId12"/>
    <p:sldId id="425" r:id="rId13"/>
    <p:sldId id="467" r:id="rId14"/>
    <p:sldId id="464" r:id="rId15"/>
    <p:sldId id="454" r:id="rId16"/>
    <p:sldId id="475" r:id="rId17"/>
    <p:sldId id="468" r:id="rId18"/>
    <p:sldId id="457" r:id="rId19"/>
    <p:sldId id="458" r:id="rId20"/>
    <p:sldId id="470" r:id="rId21"/>
    <p:sldId id="473" r:id="rId22"/>
    <p:sldId id="471" r:id="rId23"/>
    <p:sldId id="472" r:id="rId24"/>
    <p:sldId id="474" r:id="rId25"/>
    <p:sldId id="461" r:id="rId26"/>
    <p:sldId id="477" r:id="rId27"/>
    <p:sldId id="476" r:id="rId28"/>
    <p:sldId id="479" r:id="rId29"/>
    <p:sldId id="445" r:id="rId30"/>
  </p:sldIdLst>
  <p:sldSz cx="9144000" cy="6858000" type="screen4x3"/>
  <p:notesSz cx="6797675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CC"/>
    <a:srgbClr val="99FFCC"/>
    <a:srgbClr val="FFCC99"/>
    <a:srgbClr val="FF9966"/>
    <a:srgbClr val="E1CE9D"/>
    <a:srgbClr val="A4E9F2"/>
    <a:srgbClr val="F2EAD6"/>
    <a:srgbClr val="FAF8F0"/>
    <a:srgbClr val="F9F6EB"/>
    <a:srgbClr val="9D6E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902" autoAdjust="0"/>
    <p:restoredTop sz="84892" autoAdjust="0"/>
  </p:normalViewPr>
  <p:slideViewPr>
    <p:cSldViewPr>
      <p:cViewPr varScale="1">
        <p:scale>
          <a:sx n="91" d="100"/>
          <a:sy n="91" d="100"/>
        </p:scale>
        <p:origin x="786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2" d="100"/>
          <a:sy n="82" d="100"/>
        </p:scale>
        <p:origin x="-1770" y="-72"/>
      </p:cViewPr>
      <p:guideLst>
        <p:guide orient="horz" pos="3126"/>
        <p:guide pos="2141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516">
                <a:latin typeface="Times New Roman" pitchFamily="18" charset="0"/>
                <a:cs typeface="Times New Roman" pitchFamily="18" charset="0"/>
              </a:defRPr>
            </a:pPr>
            <a:r>
              <a:rPr lang="ru-RU" sz="1516" b="0" i="1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7</a:t>
            </a:r>
            <a:r>
              <a:rPr lang="en-US" sz="1516" b="0" i="1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637,200</a:t>
            </a:r>
            <a:r>
              <a:rPr lang="ru-RU" sz="1516" b="0" i="1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тыс. рублей</a:t>
            </a:r>
            <a:endParaRPr lang="ru-RU" sz="1516" b="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0.70000917795723294"/>
          <c:y val="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1.2447105207154937E-2"/>
          <c:y val="8.593942045087246E-4"/>
          <c:w val="0.61531263617208021"/>
          <c:h val="0.84696497441154095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7637</c:v>
                </c:pt>
              </c:strCache>
            </c:strRef>
          </c:tx>
          <c:dPt>
            <c:idx val="0"/>
            <c:bubble3D val="0"/>
            <c:explosion val="29"/>
            <c:spPr>
              <a:gradFill flip="none" rotWithShape="1">
                <a:gsLst>
                  <a:gs pos="0">
                    <a:srgbClr val="00B0F0">
                      <a:shade val="30000"/>
                      <a:satMod val="115000"/>
                    </a:srgbClr>
                  </a:gs>
                  <a:gs pos="50000">
                    <a:srgbClr val="00B0F0">
                      <a:shade val="67500"/>
                      <a:satMod val="115000"/>
                    </a:srgbClr>
                  </a:gs>
                  <a:gs pos="100000">
                    <a:srgbClr val="00B0F0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</c:spPr>
            <c:extLst>
              <c:ext xmlns:c16="http://schemas.microsoft.com/office/drawing/2014/chart" uri="{C3380CC4-5D6E-409C-BE32-E72D297353CC}">
                <c16:uniqueId val="{00000000-2974-4573-8174-57E56D880F8F}"/>
              </c:ext>
            </c:extLst>
          </c:dPt>
          <c:dPt>
            <c:idx val="1"/>
            <c:bubble3D val="0"/>
            <c:spPr>
              <a:solidFill>
                <a:srgbClr val="0000FF"/>
              </a:solidFill>
            </c:spPr>
            <c:extLst>
              <c:ext xmlns:c16="http://schemas.microsoft.com/office/drawing/2014/chart" uri="{C3380CC4-5D6E-409C-BE32-E72D297353CC}">
                <c16:uniqueId val="{00000001-2974-4573-8174-57E56D880F8F}"/>
              </c:ext>
            </c:extLst>
          </c:dPt>
          <c:dPt>
            <c:idx val="2"/>
            <c:bubble3D val="0"/>
            <c:explosion val="12"/>
            <c:spPr>
              <a:solidFill>
                <a:srgbClr val="CC0066"/>
              </a:solidFill>
            </c:spPr>
            <c:extLst>
              <c:ext xmlns:c16="http://schemas.microsoft.com/office/drawing/2014/chart" uri="{C3380CC4-5D6E-409C-BE32-E72D297353CC}">
                <c16:uniqueId val="{00000002-2974-4573-8174-57E56D880F8F}"/>
              </c:ext>
            </c:extLst>
          </c:dPt>
          <c:dPt>
            <c:idx val="3"/>
            <c:bubble3D val="0"/>
            <c:spPr>
              <a:gradFill flip="none" rotWithShape="1">
                <a:gsLst>
                  <a:gs pos="0">
                    <a:srgbClr val="FFFF00">
                      <a:shade val="30000"/>
                      <a:satMod val="115000"/>
                    </a:srgbClr>
                  </a:gs>
                  <a:gs pos="50000">
                    <a:srgbClr val="FFFF00">
                      <a:shade val="67500"/>
                      <a:satMod val="115000"/>
                    </a:srgbClr>
                  </a:gs>
                  <a:gs pos="100000">
                    <a:srgbClr val="FFFF00">
                      <a:shade val="100000"/>
                      <a:satMod val="115000"/>
                    </a:srgbClr>
                  </a:gs>
                </a:gsLst>
                <a:lin ang="13500000" scaled="1"/>
                <a:tileRect/>
              </a:gradFill>
            </c:spPr>
            <c:extLst>
              <c:ext xmlns:c16="http://schemas.microsoft.com/office/drawing/2014/chart" uri="{C3380CC4-5D6E-409C-BE32-E72D297353CC}">
                <c16:uniqueId val="{00000003-2974-4573-8174-57E56D880F8F}"/>
              </c:ext>
            </c:extLst>
          </c:dPt>
          <c:dPt>
            <c:idx val="4"/>
            <c:bubble3D val="0"/>
            <c:spPr>
              <a:gradFill flip="none" rotWithShape="1">
                <a:gsLst>
                  <a:gs pos="0">
                    <a:srgbClr val="FFCCFF">
                      <a:shade val="30000"/>
                      <a:satMod val="115000"/>
                    </a:srgbClr>
                  </a:gs>
                  <a:gs pos="50000">
                    <a:srgbClr val="FFCCFF">
                      <a:shade val="67500"/>
                      <a:satMod val="115000"/>
                    </a:srgbClr>
                  </a:gs>
                  <a:gs pos="100000">
                    <a:srgbClr val="FFCCFF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</c:spPr>
            <c:extLst>
              <c:ext xmlns:c16="http://schemas.microsoft.com/office/drawing/2014/chart" uri="{C3380CC4-5D6E-409C-BE32-E72D297353CC}">
                <c16:uniqueId val="{00000004-2974-4573-8174-57E56D880F8F}"/>
              </c:ext>
            </c:extLst>
          </c:dPt>
          <c:dPt>
            <c:idx val="5"/>
            <c:bubble3D val="0"/>
            <c:spPr>
              <a:solidFill>
                <a:schemeClr val="accent1">
                  <a:lumMod val="5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5-2974-4573-8174-57E56D880F8F}"/>
              </c:ext>
            </c:extLst>
          </c:dPt>
          <c:dLbls>
            <c:dLbl>
              <c:idx val="0"/>
              <c:layout>
                <c:manualLayout>
                  <c:x val="-2.7194704573378446E-2"/>
                  <c:y val="9.832708466000700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2974-4573-8174-57E56D880F8F}"/>
                </c:ext>
              </c:extLst>
            </c:dLbl>
            <c:dLbl>
              <c:idx val="1"/>
              <c:layout>
                <c:manualLayout>
                  <c:x val="-0.19035976780826513"/>
                  <c:y val="0.2218525278684808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2974-4573-8174-57E56D880F8F}"/>
                </c:ext>
              </c:extLst>
            </c:dLbl>
            <c:dLbl>
              <c:idx val="2"/>
              <c:layout>
                <c:manualLayout>
                  <c:x val="1.1906787665880537E-2"/>
                  <c:y val="0.1293904430461008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2974-4573-8174-57E56D880F8F}"/>
                </c:ext>
              </c:extLst>
            </c:dLbl>
            <c:dLbl>
              <c:idx val="3"/>
              <c:layout>
                <c:manualLayout>
                  <c:x val="-0.11013326028290769"/>
                  <c:y val="-0.1218734776548546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2974-4573-8174-57E56D880F8F}"/>
                </c:ext>
              </c:extLst>
            </c:dLbl>
            <c:dLbl>
              <c:idx val="4"/>
              <c:layout>
                <c:manualLayout>
                  <c:x val="-6.421654314395181E-2"/>
                  <c:y val="-0.1138468288350035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2974-4573-8174-57E56D880F8F}"/>
                </c:ext>
              </c:extLst>
            </c:dLbl>
            <c:dLbl>
              <c:idx val="5"/>
              <c:layout>
                <c:manualLayout>
                  <c:x val="2.173492819794217E-2"/>
                  <c:y val="-0.1100620002673948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2974-4573-8174-57E56D880F8F}"/>
                </c:ext>
              </c:extLst>
            </c:dLbl>
            <c:dLbl>
              <c:idx val="6"/>
              <c:layout>
                <c:manualLayout>
                  <c:x val="7.3830506287831832E-2"/>
                  <c:y val="-0.12316358112438017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2974-4573-8174-57E56D880F8F}"/>
                </c:ext>
              </c:extLst>
            </c:dLbl>
            <c:dLbl>
              <c:idx val="7"/>
              <c:layout>
                <c:manualLayout>
                  <c:x val="6.5545136561887346E-2"/>
                  <c:y val="-1.4050525338738618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2974-4573-8174-57E56D880F8F}"/>
                </c:ext>
              </c:extLst>
            </c:dLbl>
            <c:spPr>
              <a:noFill/>
              <a:ln w="22756">
                <a:noFill/>
              </a:ln>
            </c:spPr>
            <c:txPr>
              <a:bodyPr/>
              <a:lstStyle/>
              <a:p>
                <a:pPr>
                  <a:defRPr sz="1612" b="1" i="1">
                    <a:effectLst/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Лист1!$A$2:$A$7</c:f>
              <c:strCache>
                <c:ptCount val="6"/>
                <c:pt idx="0">
                  <c:v>НДФЛ -1043,70</c:v>
                </c:pt>
                <c:pt idx="1">
                  <c:v>Земельный налог 3314,00</c:v>
                </c:pt>
                <c:pt idx="2">
                  <c:v>Аренда имущества-370,00</c:v>
                </c:pt>
                <c:pt idx="3">
                  <c:v>Акцизы -2411,50</c:v>
                </c:pt>
                <c:pt idx="4">
                  <c:v>Налог на имущество физических лиц -395,00</c:v>
                </c:pt>
                <c:pt idx="5">
                  <c:v>Государственная пошлина-3,00</c:v>
                </c:pt>
              </c:strCache>
            </c:strRef>
          </c:cat>
          <c:val>
            <c:numRef>
              <c:f>Лист1!$B$2:$B$7</c:f>
              <c:numCache>
                <c:formatCode>0.0%</c:formatCode>
                <c:ptCount val="6"/>
                <c:pt idx="0">
                  <c:v>0.13666003247263395</c:v>
                </c:pt>
                <c:pt idx="1">
                  <c:v>0.43392866495574295</c:v>
                </c:pt>
                <c:pt idx="2">
                  <c:v>4.8447074844183736E-2</c:v>
                </c:pt>
                <c:pt idx="3">
                  <c:v>0.31575708374797046</c:v>
                </c:pt>
                <c:pt idx="4">
                  <c:v>5.1720525847169123E-2</c:v>
                </c:pt>
                <c:pt idx="5">
                  <c:v>3.9281412035824649E-4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2974-4573-8174-57E56D880F8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egendEntry>
        <c:idx val="0"/>
        <c:txPr>
          <a:bodyPr/>
          <a:lstStyle/>
          <a:p>
            <a:pPr>
              <a:defRPr sz="16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16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16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3"/>
        <c:txPr>
          <a:bodyPr/>
          <a:lstStyle/>
          <a:p>
            <a:pPr>
              <a:defRPr sz="16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ayout>
        <c:manualLayout>
          <c:xMode val="edge"/>
          <c:yMode val="edge"/>
          <c:x val="0.59512234224326688"/>
          <c:y val="0.32669948107300401"/>
          <c:w val="0.32678624081618685"/>
          <c:h val="0.67330051892699605"/>
        </c:manualLayout>
      </c:layout>
      <c:overlay val="0"/>
      <c:spPr>
        <a:solidFill>
          <a:schemeClr val="bg1">
            <a:alpha val="30000"/>
          </a:schemeClr>
        </a:solidFill>
      </c:spPr>
      <c:txPr>
        <a:bodyPr/>
        <a:lstStyle/>
        <a:p>
          <a:pPr>
            <a:defRPr sz="14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516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31"/>
    </mc:Choice>
    <mc:Fallback>
      <c:style val="31"/>
    </mc:Fallback>
  </mc:AlternateContent>
  <c:chart>
    <c:title>
      <c:overlay val="0"/>
    </c:title>
    <c:autoTitleDeleted val="0"/>
    <c:view3D>
      <c:rotX val="15"/>
      <c:rotY val="20"/>
      <c:depthPercent val="100"/>
      <c:rAngAx val="1"/>
    </c:view3D>
    <c:floor>
      <c:thickness val="0"/>
    </c:floor>
    <c:sideWall>
      <c:thickness val="0"/>
      <c:spPr>
        <a:noFill/>
        <a:ln w="23894">
          <a:noFill/>
        </a:ln>
      </c:spPr>
    </c:sideWall>
    <c:backWall>
      <c:thickness val="0"/>
      <c:spPr>
        <a:noFill/>
        <a:ln w="23894">
          <a:noFill/>
        </a:ln>
      </c:spPr>
    </c:backWall>
    <c:plotArea>
      <c:layout>
        <c:manualLayout>
          <c:layoutTarget val="inner"/>
          <c:xMode val="edge"/>
          <c:yMode val="edge"/>
          <c:x val="0.1132481545001069"/>
          <c:y val="7.119526401828373E-2"/>
          <c:w val="0.9508845008782425"/>
          <c:h val="0.82661681127387865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     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dLbl>
              <c:idx val="0"/>
              <c:layout>
                <c:manualLayout>
                  <c:x val="0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7196-4069-815A-6036E5328BE5}"/>
                </c:ext>
              </c:extLst>
            </c:dLbl>
            <c:dLbl>
              <c:idx val="1"/>
              <c:layout>
                <c:manualLayout>
                  <c:x val="2.2321428571428588E-3"/>
                  <c:y val="-1.175894350985015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7196-4069-815A-6036E5328BE5}"/>
                </c:ext>
              </c:extLst>
            </c:dLbl>
            <c:spPr>
              <a:noFill/>
              <a:ln w="25386">
                <a:noFill/>
              </a:ln>
            </c:spPr>
            <c:txPr>
              <a:bodyPr/>
              <a:lstStyle/>
              <a:p>
                <a:pPr>
                  <a:defRPr sz="1400" b="1">
                    <a:effectLst/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Лист1!$A$2:$A$8</c:f>
              <c:strCache>
                <c:ptCount val="5"/>
                <c:pt idx="0">
                  <c:v>2021            (факт)</c:v>
                </c:pt>
                <c:pt idx="1">
                  <c:v>2022           (оценка)</c:v>
                </c:pt>
                <c:pt idx="2">
                  <c:v>2023          (проект)</c:v>
                </c:pt>
                <c:pt idx="3">
                  <c:v>2024            (проект)</c:v>
                </c:pt>
                <c:pt idx="4">
                  <c:v>2025            (проект)</c:v>
                </c:pt>
              </c:strCache>
            </c:strRef>
          </c:cat>
          <c:val>
            <c:numRef>
              <c:f>Лист1!$B$2:$B$8</c:f>
              <c:numCache>
                <c:formatCode>#,##0.0</c:formatCode>
                <c:ptCount val="5"/>
                <c:pt idx="0">
                  <c:v>6713.1</c:v>
                </c:pt>
                <c:pt idx="1">
                  <c:v>7665</c:v>
                </c:pt>
                <c:pt idx="2">
                  <c:v>7637.2</c:v>
                </c:pt>
                <c:pt idx="3">
                  <c:v>7701.7</c:v>
                </c:pt>
                <c:pt idx="4">
                  <c:v>7918.7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196-4069-815A-6036E5328BE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pyramid"/>
        <c:axId val="163096064"/>
        <c:axId val="163097600"/>
        <c:axId val="160782528"/>
      </c:bar3DChart>
      <c:catAx>
        <c:axId val="1630960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400" b="0" i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63097600"/>
        <c:crosses val="autoZero"/>
        <c:auto val="1"/>
        <c:lblAlgn val="ctr"/>
        <c:lblOffset val="100"/>
        <c:noMultiLvlLbl val="0"/>
      </c:catAx>
      <c:valAx>
        <c:axId val="163097600"/>
        <c:scaling>
          <c:orientation val="minMax"/>
        </c:scaling>
        <c:delete val="0"/>
        <c:axPos val="l"/>
        <c:numFmt formatCode="#,##0.0" sourceLinked="1"/>
        <c:majorTickMark val="out"/>
        <c:minorTickMark val="none"/>
        <c:tickLblPos val="nextTo"/>
        <c:txPr>
          <a:bodyPr/>
          <a:lstStyle/>
          <a:p>
            <a:pPr>
              <a:defRPr sz="1400" b="0" i="0" u="none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63096064"/>
        <c:crosses val="autoZero"/>
        <c:crossBetween val="between"/>
      </c:valAx>
      <c:serAx>
        <c:axId val="16078252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4">
            <a:solidFill>
              <a:srgbClr val="808080"/>
            </a:solidFill>
            <a:prstDash val="solid"/>
          </a:ln>
        </c:spPr>
        <c:txPr>
          <a:bodyPr rot="0" vert="horz"/>
          <a:lstStyle/>
          <a:p>
            <a:pPr>
              <a:defRPr sz="167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163097600"/>
        <c:crosses val="autoZero"/>
        <c:tickLblSkip val="2"/>
        <c:tickMarkSkip val="1"/>
      </c:serAx>
      <c:spPr>
        <a:noFill/>
        <a:ln w="25393">
          <a:noFill/>
        </a:ln>
      </c:spPr>
    </c:plotArea>
    <c:plotVisOnly val="1"/>
    <c:dispBlanksAs val="gap"/>
    <c:showDLblsOverMax val="0"/>
  </c:chart>
  <c:txPr>
    <a:bodyPr/>
    <a:lstStyle/>
    <a:p>
      <a:pPr>
        <a:defRPr sz="1668"/>
      </a:pPr>
      <a:endParaRPr lang="ru-RU"/>
    </a:p>
  </c:txPr>
  <c:externalData r:id="rId1">
    <c:autoUpdate val="0"/>
  </c:externalData>
</c:chartSpac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image" Target="../media/image70.jpeg"/><Relationship Id="rId1" Type="http://schemas.openxmlformats.org/officeDocument/2006/relationships/image" Target="../media/image69.jpeg"/><Relationship Id="rId5" Type="http://schemas.openxmlformats.org/officeDocument/2006/relationships/image" Target="../media/image73.jpeg"/><Relationship Id="rId4" Type="http://schemas.openxmlformats.org/officeDocument/2006/relationships/image" Target="../media/image72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image" Target="../media/image70.jpeg"/><Relationship Id="rId1" Type="http://schemas.openxmlformats.org/officeDocument/2006/relationships/image" Target="../media/image69.jpeg"/><Relationship Id="rId5" Type="http://schemas.openxmlformats.org/officeDocument/2006/relationships/image" Target="../media/image73.jpeg"/><Relationship Id="rId4" Type="http://schemas.openxmlformats.org/officeDocument/2006/relationships/image" Target="../media/image72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D9F30EA-5AAD-4B4D-9B37-1898C8B1B1C4}" type="doc">
      <dgm:prSet loTypeId="urn:microsoft.com/office/officeart/2005/8/layout/hList7#1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FE45829-723F-4E4D-9831-F195998B70F6}">
      <dgm:prSet phldrT="[Текст]" custT="1"/>
      <dgm:spPr/>
      <dgm:t>
        <a:bodyPr/>
        <a:lstStyle/>
        <a:p>
          <a:r>
            <a:rPr lang="ru-RU" sz="1200" dirty="0">
              <a:latin typeface="Arial Black" pitchFamily="34" charset="0"/>
            </a:rPr>
            <a:t>обеспечение наполняемости бюджета собственными доходами</a:t>
          </a:r>
          <a:endParaRPr lang="ru-RU" sz="1200" dirty="0">
            <a:latin typeface="Arial Black" pitchFamily="34" charset="0"/>
            <a:cs typeface="Times New Roman" pitchFamily="18" charset="0"/>
          </a:endParaRPr>
        </a:p>
      </dgm:t>
    </dgm:pt>
    <dgm:pt modelId="{9D4F7DBD-8157-41A0-8C10-0BA42EC495F2}" type="parTrans" cxnId="{BB97E43A-CB32-4C28-9BF3-3026B999259A}">
      <dgm:prSet/>
      <dgm:spPr/>
      <dgm:t>
        <a:bodyPr/>
        <a:lstStyle/>
        <a:p>
          <a:endParaRPr lang="ru-RU"/>
        </a:p>
      </dgm:t>
    </dgm:pt>
    <dgm:pt modelId="{914D76AC-028B-4257-BED1-2C2263772DDA}" type="sibTrans" cxnId="{BB97E43A-CB32-4C28-9BF3-3026B999259A}">
      <dgm:prSet/>
      <dgm:spPr/>
      <dgm:t>
        <a:bodyPr/>
        <a:lstStyle/>
        <a:p>
          <a:endParaRPr lang="ru-RU"/>
        </a:p>
      </dgm:t>
    </dgm:pt>
    <dgm:pt modelId="{F0351681-504B-468A-A43A-35239C443A97}">
      <dgm:prSet phldrT="[Текст]" custT="1"/>
      <dgm:spPr/>
      <dgm:t>
        <a:bodyPr/>
        <a:lstStyle/>
        <a:p>
          <a:r>
            <a:rPr lang="ru-RU" sz="1200" dirty="0">
              <a:latin typeface="Arial Black" pitchFamily="34" charset="0"/>
            </a:rPr>
            <a:t>эффективное управление расходами</a:t>
          </a:r>
        </a:p>
      </dgm:t>
    </dgm:pt>
    <dgm:pt modelId="{D9E01241-ED2F-43BF-AD0C-3C1C61B771E5}" type="parTrans" cxnId="{8DBB9301-FA28-492D-82F7-7248566C3DAE}">
      <dgm:prSet/>
      <dgm:spPr/>
      <dgm:t>
        <a:bodyPr/>
        <a:lstStyle/>
        <a:p>
          <a:endParaRPr lang="ru-RU"/>
        </a:p>
      </dgm:t>
    </dgm:pt>
    <dgm:pt modelId="{E1C31608-5158-4EC9-9C62-26BAAF099A48}" type="sibTrans" cxnId="{8DBB9301-FA28-492D-82F7-7248566C3DAE}">
      <dgm:prSet/>
      <dgm:spPr/>
      <dgm:t>
        <a:bodyPr/>
        <a:lstStyle/>
        <a:p>
          <a:endParaRPr lang="ru-RU"/>
        </a:p>
      </dgm:t>
    </dgm:pt>
    <dgm:pt modelId="{971F98B7-9F0E-4CBF-9E52-F758B7AF539C}">
      <dgm:prSet phldrT="[Текст]" custT="1"/>
      <dgm:spPr/>
      <dgm:t>
        <a:bodyPr/>
        <a:lstStyle/>
        <a:p>
          <a:r>
            <a:rPr lang="ru-RU" sz="1200" dirty="0">
              <a:latin typeface="Arial Black" pitchFamily="34" charset="0"/>
            </a:rPr>
            <a:t>стабильность налоговых и неналоговых условий</a:t>
          </a:r>
        </a:p>
      </dgm:t>
    </dgm:pt>
    <dgm:pt modelId="{03C9B6BD-1F14-43AB-8931-58CC8047476B}" type="parTrans" cxnId="{5E1C4784-6B0A-470C-AA72-37735BD917F0}">
      <dgm:prSet/>
      <dgm:spPr/>
      <dgm:t>
        <a:bodyPr/>
        <a:lstStyle/>
        <a:p>
          <a:endParaRPr lang="ru-RU"/>
        </a:p>
      </dgm:t>
    </dgm:pt>
    <dgm:pt modelId="{39C6AF87-AFF4-4988-9CE4-58C3DFCADBFC}" type="sibTrans" cxnId="{5E1C4784-6B0A-470C-AA72-37735BD917F0}">
      <dgm:prSet/>
      <dgm:spPr/>
      <dgm:t>
        <a:bodyPr/>
        <a:lstStyle/>
        <a:p>
          <a:endParaRPr lang="ru-RU"/>
        </a:p>
      </dgm:t>
    </dgm:pt>
    <dgm:pt modelId="{10CEFBB7-6C13-42BB-A72E-9CE8C4450081}">
      <dgm:prSet phldrT="[Текст]" custT="1"/>
      <dgm:spPr/>
      <dgm:t>
        <a:bodyPr/>
        <a:lstStyle/>
        <a:p>
          <a:r>
            <a:rPr lang="ru-RU" sz="1200" dirty="0">
              <a:latin typeface="Arial Black" pitchFamily="34" charset="0"/>
            </a:rPr>
            <a:t>инвестирование </a:t>
          </a:r>
          <a:br>
            <a:rPr lang="ru-RU" sz="1200" dirty="0">
              <a:latin typeface="Arial Black" pitchFamily="34" charset="0"/>
            </a:rPr>
          </a:br>
          <a:r>
            <a:rPr lang="ru-RU" sz="1200" dirty="0">
              <a:latin typeface="Arial Black" pitchFamily="34" charset="0"/>
            </a:rPr>
            <a:t>в человеческий капитал</a:t>
          </a:r>
        </a:p>
      </dgm:t>
    </dgm:pt>
    <dgm:pt modelId="{CE1ADD2A-B7FD-478F-A426-66139ECBA903}" type="parTrans" cxnId="{CED1569C-B30C-4D4A-9BEF-D0C89A079BAC}">
      <dgm:prSet/>
      <dgm:spPr/>
      <dgm:t>
        <a:bodyPr/>
        <a:lstStyle/>
        <a:p>
          <a:endParaRPr lang="ru-RU"/>
        </a:p>
      </dgm:t>
    </dgm:pt>
    <dgm:pt modelId="{23A35882-F850-44CF-BF7E-76DE9BF961FC}" type="sibTrans" cxnId="{CED1569C-B30C-4D4A-9BEF-D0C89A079BAC}">
      <dgm:prSet/>
      <dgm:spPr/>
      <dgm:t>
        <a:bodyPr/>
        <a:lstStyle/>
        <a:p>
          <a:endParaRPr lang="ru-RU"/>
        </a:p>
      </dgm:t>
    </dgm:pt>
    <dgm:pt modelId="{BE907F90-9D92-45A1-94F8-1DCBD5B9715F}">
      <dgm:prSet phldrT="[Текст]" custT="1"/>
      <dgm:spPr/>
      <dgm:t>
        <a:bodyPr/>
        <a:lstStyle/>
        <a:p>
          <a:r>
            <a:rPr lang="ru-RU" sz="1200" dirty="0">
              <a:latin typeface="Arial Black" pitchFamily="34" charset="0"/>
            </a:rPr>
            <a:t>проведение взвешенной долговой политики</a:t>
          </a:r>
        </a:p>
      </dgm:t>
    </dgm:pt>
    <dgm:pt modelId="{03FA8934-805C-4CA4-B0FE-FC842D45AFE0}" type="parTrans" cxnId="{D49A4A8E-E13A-48B9-A452-439EA4800B82}">
      <dgm:prSet/>
      <dgm:spPr/>
      <dgm:t>
        <a:bodyPr/>
        <a:lstStyle/>
        <a:p>
          <a:endParaRPr lang="ru-RU"/>
        </a:p>
      </dgm:t>
    </dgm:pt>
    <dgm:pt modelId="{1C6C0DF2-B0CB-4D92-954A-55B02AC860DD}" type="sibTrans" cxnId="{D49A4A8E-E13A-48B9-A452-439EA4800B82}">
      <dgm:prSet/>
      <dgm:spPr/>
      <dgm:t>
        <a:bodyPr/>
        <a:lstStyle/>
        <a:p>
          <a:endParaRPr lang="ru-RU"/>
        </a:p>
      </dgm:t>
    </dgm:pt>
    <dgm:pt modelId="{D7F1AC36-BB02-40D3-9EAC-6004F15E8D99}" type="pres">
      <dgm:prSet presAssocID="{7D9F30EA-5AAD-4B4D-9B37-1898C8B1B1C4}" presName="Name0" presStyleCnt="0">
        <dgm:presLayoutVars>
          <dgm:dir/>
          <dgm:resizeHandles val="exact"/>
        </dgm:presLayoutVars>
      </dgm:prSet>
      <dgm:spPr/>
    </dgm:pt>
    <dgm:pt modelId="{9132C0C5-E5AF-4E5E-918C-A1BB430E7228}" type="pres">
      <dgm:prSet presAssocID="{7D9F30EA-5AAD-4B4D-9B37-1898C8B1B1C4}" presName="fgShape" presStyleLbl="fgShp" presStyleIdx="0" presStyleCnt="1" custFlipVert="1" custFlipHor="1" custScaleX="1269" custScaleY="10304" custLinFactY="-256120" custLinFactNeighborX="-29559" custLinFactNeighborY="-300000"/>
      <dgm:spPr/>
    </dgm:pt>
    <dgm:pt modelId="{AC9FC888-4E7D-41D5-BF8D-099DDFB49032}" type="pres">
      <dgm:prSet presAssocID="{7D9F30EA-5AAD-4B4D-9B37-1898C8B1B1C4}" presName="linComp" presStyleCnt="0"/>
      <dgm:spPr/>
    </dgm:pt>
    <dgm:pt modelId="{3B03A404-6FA8-44DF-BD0D-938BEE92A850}" type="pres">
      <dgm:prSet presAssocID="{BFE45829-723F-4E4D-9831-F195998B70F6}" presName="compNode" presStyleCnt="0"/>
      <dgm:spPr/>
    </dgm:pt>
    <dgm:pt modelId="{D73F7537-DE83-45D9-AFD1-908328D4D97E}" type="pres">
      <dgm:prSet presAssocID="{BFE45829-723F-4E4D-9831-F195998B70F6}" presName="bkgdShape" presStyleLbl="node1" presStyleIdx="0" presStyleCnt="5" custScaleX="85616"/>
      <dgm:spPr/>
    </dgm:pt>
    <dgm:pt modelId="{A490A214-21F9-4C52-8E3B-F3A359B01D89}" type="pres">
      <dgm:prSet presAssocID="{BFE45829-723F-4E4D-9831-F195998B70F6}" presName="nodeTx" presStyleLbl="node1" presStyleIdx="0" presStyleCnt="5">
        <dgm:presLayoutVars>
          <dgm:bulletEnabled val="1"/>
        </dgm:presLayoutVars>
      </dgm:prSet>
      <dgm:spPr/>
    </dgm:pt>
    <dgm:pt modelId="{8FADFE9E-A8A8-41F1-B358-A7A11B6B47E1}" type="pres">
      <dgm:prSet presAssocID="{BFE45829-723F-4E4D-9831-F195998B70F6}" presName="invisiNode" presStyleLbl="node1" presStyleIdx="0" presStyleCnt="5"/>
      <dgm:spPr/>
    </dgm:pt>
    <dgm:pt modelId="{79E796B1-3ABE-4958-A470-95B84B3BA8FB}" type="pres">
      <dgm:prSet presAssocID="{BFE45829-723F-4E4D-9831-F195998B70F6}" presName="imagNode" presStyleLbl="fgImgPlace1" presStyleIdx="0" presStyleCnt="5" custScaleX="83731" custScaleY="82588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E32018F6-38F3-4F68-9FD0-50FD7BED2859}" type="pres">
      <dgm:prSet presAssocID="{914D76AC-028B-4257-BED1-2C2263772DDA}" presName="sibTrans" presStyleLbl="sibTrans2D1" presStyleIdx="0" presStyleCnt="0"/>
      <dgm:spPr/>
    </dgm:pt>
    <dgm:pt modelId="{A7D5A4F7-F72A-48AE-87CD-6C7027652D6C}" type="pres">
      <dgm:prSet presAssocID="{F0351681-504B-468A-A43A-35239C443A97}" presName="compNode" presStyleCnt="0"/>
      <dgm:spPr/>
    </dgm:pt>
    <dgm:pt modelId="{01B5A3FF-8112-48C6-9524-2594DAB99429}" type="pres">
      <dgm:prSet presAssocID="{F0351681-504B-468A-A43A-35239C443A97}" presName="bkgdShape" presStyleLbl="node1" presStyleIdx="1" presStyleCnt="5" custScaleX="91473"/>
      <dgm:spPr/>
    </dgm:pt>
    <dgm:pt modelId="{BD834AB3-FAFF-4D74-B8D8-881F0EC6B9AD}" type="pres">
      <dgm:prSet presAssocID="{F0351681-504B-468A-A43A-35239C443A97}" presName="nodeTx" presStyleLbl="node1" presStyleIdx="1" presStyleCnt="5">
        <dgm:presLayoutVars>
          <dgm:bulletEnabled val="1"/>
        </dgm:presLayoutVars>
      </dgm:prSet>
      <dgm:spPr/>
    </dgm:pt>
    <dgm:pt modelId="{C8F3C681-2C9B-4653-BE31-D8B25A2AB7FA}" type="pres">
      <dgm:prSet presAssocID="{F0351681-504B-468A-A43A-35239C443A97}" presName="invisiNode" presStyleLbl="node1" presStyleIdx="1" presStyleCnt="5"/>
      <dgm:spPr/>
    </dgm:pt>
    <dgm:pt modelId="{E6379D24-0F7F-4C89-AA74-40B94EA75227}" type="pres">
      <dgm:prSet presAssocID="{F0351681-504B-468A-A43A-35239C443A97}" presName="imagNode" presStyleLbl="fgImgPlace1" presStyleIdx="1" presStyleCnt="5" custScaleX="79868" custScaleY="82588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D893FC16-622A-4AA0-9276-3766E5F1AA15}" type="pres">
      <dgm:prSet presAssocID="{E1C31608-5158-4EC9-9C62-26BAAF099A48}" presName="sibTrans" presStyleLbl="sibTrans2D1" presStyleIdx="0" presStyleCnt="0"/>
      <dgm:spPr/>
    </dgm:pt>
    <dgm:pt modelId="{E23B2BA9-1C97-483A-B23A-3ED1FDCF116F}" type="pres">
      <dgm:prSet presAssocID="{971F98B7-9F0E-4CBF-9E52-F758B7AF539C}" presName="compNode" presStyleCnt="0"/>
      <dgm:spPr/>
    </dgm:pt>
    <dgm:pt modelId="{A6261845-6FEC-4FCD-A320-DB13C9B75A59}" type="pres">
      <dgm:prSet presAssocID="{971F98B7-9F0E-4CBF-9E52-F758B7AF539C}" presName="bkgdShape" presStyleLbl="node1" presStyleIdx="2" presStyleCnt="5" custScaleX="122143"/>
      <dgm:spPr/>
    </dgm:pt>
    <dgm:pt modelId="{DD65257D-0571-4E29-A9BE-119458095260}" type="pres">
      <dgm:prSet presAssocID="{971F98B7-9F0E-4CBF-9E52-F758B7AF539C}" presName="nodeTx" presStyleLbl="node1" presStyleIdx="2" presStyleCnt="5">
        <dgm:presLayoutVars>
          <dgm:bulletEnabled val="1"/>
        </dgm:presLayoutVars>
      </dgm:prSet>
      <dgm:spPr/>
    </dgm:pt>
    <dgm:pt modelId="{6F608111-633B-4C1F-8C5C-7AB01EEC5F6A}" type="pres">
      <dgm:prSet presAssocID="{971F98B7-9F0E-4CBF-9E52-F758B7AF539C}" presName="invisiNode" presStyleLbl="node1" presStyleIdx="2" presStyleCnt="5"/>
      <dgm:spPr/>
    </dgm:pt>
    <dgm:pt modelId="{59BCE99C-652C-4BAC-91C1-A60B797A8CEA}" type="pres">
      <dgm:prSet presAssocID="{971F98B7-9F0E-4CBF-9E52-F758B7AF539C}" presName="imagNode" presStyleLbl="fgImgPlace1" presStyleIdx="2" presStyleCnt="5" custScaleX="84468" custScaleY="82588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01196D70-DB24-4DDC-9CF1-7DC9DF8BCFAE}" type="pres">
      <dgm:prSet presAssocID="{39C6AF87-AFF4-4988-9CE4-58C3DFCADBFC}" presName="sibTrans" presStyleLbl="sibTrans2D1" presStyleIdx="0" presStyleCnt="0"/>
      <dgm:spPr/>
    </dgm:pt>
    <dgm:pt modelId="{F3842D31-BF1C-4BCF-9C67-BBB3314ABE68}" type="pres">
      <dgm:prSet presAssocID="{10CEFBB7-6C13-42BB-A72E-9CE8C4450081}" presName="compNode" presStyleCnt="0"/>
      <dgm:spPr/>
    </dgm:pt>
    <dgm:pt modelId="{05BE1EB1-E929-4EA6-B09B-AEAAF45A936A}" type="pres">
      <dgm:prSet presAssocID="{10CEFBB7-6C13-42BB-A72E-9CE8C4450081}" presName="bkgdShape" presStyleLbl="node1" presStyleIdx="3" presStyleCnt="5" custScaleX="89976"/>
      <dgm:spPr/>
    </dgm:pt>
    <dgm:pt modelId="{2124DCEB-EDBD-415D-8E06-ED092037E12A}" type="pres">
      <dgm:prSet presAssocID="{10CEFBB7-6C13-42BB-A72E-9CE8C4450081}" presName="nodeTx" presStyleLbl="node1" presStyleIdx="3" presStyleCnt="5">
        <dgm:presLayoutVars>
          <dgm:bulletEnabled val="1"/>
        </dgm:presLayoutVars>
      </dgm:prSet>
      <dgm:spPr/>
    </dgm:pt>
    <dgm:pt modelId="{76C6886E-6BD9-42B7-9C7E-82FEC5D3C11D}" type="pres">
      <dgm:prSet presAssocID="{10CEFBB7-6C13-42BB-A72E-9CE8C4450081}" presName="invisiNode" presStyleLbl="node1" presStyleIdx="3" presStyleCnt="5"/>
      <dgm:spPr/>
    </dgm:pt>
    <dgm:pt modelId="{2A289877-5F19-4A19-A468-00B4EBF5943F}" type="pres">
      <dgm:prSet presAssocID="{10CEFBB7-6C13-42BB-A72E-9CE8C4450081}" presName="imagNode" presStyleLbl="fgImgPlace1" presStyleIdx="3" presStyleCnt="5" custScaleX="79868" custScaleY="82588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</dgm:pt>
    <dgm:pt modelId="{477DEABC-75F1-441E-8920-4A84FA5ED8C1}" type="pres">
      <dgm:prSet presAssocID="{23A35882-F850-44CF-BF7E-76DE9BF961FC}" presName="sibTrans" presStyleLbl="sibTrans2D1" presStyleIdx="0" presStyleCnt="0"/>
      <dgm:spPr/>
    </dgm:pt>
    <dgm:pt modelId="{A10443EA-0A22-4998-85A4-5FC07C4410A8}" type="pres">
      <dgm:prSet presAssocID="{BE907F90-9D92-45A1-94F8-1DCBD5B9715F}" presName="compNode" presStyleCnt="0"/>
      <dgm:spPr/>
    </dgm:pt>
    <dgm:pt modelId="{14E9E240-14D8-48CE-A8EF-4C26DD964D0B}" type="pres">
      <dgm:prSet presAssocID="{BE907F90-9D92-45A1-94F8-1DCBD5B9715F}" presName="bkgdShape" presStyleLbl="node1" presStyleIdx="4" presStyleCnt="5" custScaleX="77049"/>
      <dgm:spPr/>
    </dgm:pt>
    <dgm:pt modelId="{272D07C4-E4A0-4649-AFF9-320ECA914488}" type="pres">
      <dgm:prSet presAssocID="{BE907F90-9D92-45A1-94F8-1DCBD5B9715F}" presName="nodeTx" presStyleLbl="node1" presStyleIdx="4" presStyleCnt="5">
        <dgm:presLayoutVars>
          <dgm:bulletEnabled val="1"/>
        </dgm:presLayoutVars>
      </dgm:prSet>
      <dgm:spPr/>
    </dgm:pt>
    <dgm:pt modelId="{C7AF8028-0A1F-4B6B-BA86-08AA83130861}" type="pres">
      <dgm:prSet presAssocID="{BE907F90-9D92-45A1-94F8-1DCBD5B9715F}" presName="invisiNode" presStyleLbl="node1" presStyleIdx="4" presStyleCnt="5"/>
      <dgm:spPr/>
    </dgm:pt>
    <dgm:pt modelId="{801EDB75-7215-4290-9F39-D09130BB9918}" type="pres">
      <dgm:prSet presAssocID="{BE907F90-9D92-45A1-94F8-1DCBD5B9715F}" presName="imagNode" presStyleLbl="fgImgPlace1" presStyleIdx="4" presStyleCnt="5" custScaleX="85206" custScaleY="82588"/>
      <dgm:spPr>
        <a:blipFill rotWithShape="0">
          <a:blip xmlns:r="http://schemas.openxmlformats.org/officeDocument/2006/relationships" r:embed="rId5"/>
          <a:stretch>
            <a:fillRect/>
          </a:stretch>
        </a:blipFill>
      </dgm:spPr>
    </dgm:pt>
  </dgm:ptLst>
  <dgm:cxnLst>
    <dgm:cxn modelId="{8DBB9301-FA28-492D-82F7-7248566C3DAE}" srcId="{7D9F30EA-5AAD-4B4D-9B37-1898C8B1B1C4}" destId="{F0351681-504B-468A-A43A-35239C443A97}" srcOrd="1" destOrd="0" parTransId="{D9E01241-ED2F-43BF-AD0C-3C1C61B771E5}" sibTransId="{E1C31608-5158-4EC9-9C62-26BAAF099A48}"/>
    <dgm:cxn modelId="{152AB61C-443F-4799-8B2E-A7CFB59138D1}" type="presOf" srcId="{F0351681-504B-468A-A43A-35239C443A97}" destId="{01B5A3FF-8112-48C6-9524-2594DAB99429}" srcOrd="0" destOrd="0" presId="urn:microsoft.com/office/officeart/2005/8/layout/hList7#1"/>
    <dgm:cxn modelId="{245A2E26-6F65-45DF-90CD-C9C2AC6AE5DF}" type="presOf" srcId="{BFE45829-723F-4E4D-9831-F195998B70F6}" destId="{A490A214-21F9-4C52-8E3B-F3A359B01D89}" srcOrd="1" destOrd="0" presId="urn:microsoft.com/office/officeart/2005/8/layout/hList7#1"/>
    <dgm:cxn modelId="{1962C633-AF4E-419E-B912-D777E874910F}" type="presOf" srcId="{971F98B7-9F0E-4CBF-9E52-F758B7AF539C}" destId="{A6261845-6FEC-4FCD-A320-DB13C9B75A59}" srcOrd="0" destOrd="0" presId="urn:microsoft.com/office/officeart/2005/8/layout/hList7#1"/>
    <dgm:cxn modelId="{BB97E43A-CB32-4C28-9BF3-3026B999259A}" srcId="{7D9F30EA-5AAD-4B4D-9B37-1898C8B1B1C4}" destId="{BFE45829-723F-4E4D-9831-F195998B70F6}" srcOrd="0" destOrd="0" parTransId="{9D4F7DBD-8157-41A0-8C10-0BA42EC495F2}" sibTransId="{914D76AC-028B-4257-BED1-2C2263772DDA}"/>
    <dgm:cxn modelId="{0993C35D-6561-47A3-9D62-F5D557455E2A}" type="presOf" srcId="{914D76AC-028B-4257-BED1-2C2263772DDA}" destId="{E32018F6-38F3-4F68-9FD0-50FD7BED2859}" srcOrd="0" destOrd="0" presId="urn:microsoft.com/office/officeart/2005/8/layout/hList7#1"/>
    <dgm:cxn modelId="{AB1AAD5E-1380-4759-B505-27D281B83079}" type="presOf" srcId="{971F98B7-9F0E-4CBF-9E52-F758B7AF539C}" destId="{DD65257D-0571-4E29-A9BE-119458095260}" srcOrd="1" destOrd="0" presId="urn:microsoft.com/office/officeart/2005/8/layout/hList7#1"/>
    <dgm:cxn modelId="{363E2242-D81A-4AB1-B653-1D897D37F088}" type="presOf" srcId="{E1C31608-5158-4EC9-9C62-26BAAF099A48}" destId="{D893FC16-622A-4AA0-9276-3766E5F1AA15}" srcOrd="0" destOrd="0" presId="urn:microsoft.com/office/officeart/2005/8/layout/hList7#1"/>
    <dgm:cxn modelId="{12D3AA6C-4F99-4E65-A106-EDAC5024C6D8}" type="presOf" srcId="{BE907F90-9D92-45A1-94F8-1DCBD5B9715F}" destId="{272D07C4-E4A0-4649-AFF9-320ECA914488}" srcOrd="1" destOrd="0" presId="urn:microsoft.com/office/officeart/2005/8/layout/hList7#1"/>
    <dgm:cxn modelId="{CE178E7A-BF94-471F-90AF-C5791DA05D57}" type="presOf" srcId="{7D9F30EA-5AAD-4B4D-9B37-1898C8B1B1C4}" destId="{D7F1AC36-BB02-40D3-9EAC-6004F15E8D99}" srcOrd="0" destOrd="0" presId="urn:microsoft.com/office/officeart/2005/8/layout/hList7#1"/>
    <dgm:cxn modelId="{C3E20982-B5CE-4E23-BB66-2B893A683ECF}" type="presOf" srcId="{BFE45829-723F-4E4D-9831-F195998B70F6}" destId="{D73F7537-DE83-45D9-AFD1-908328D4D97E}" srcOrd="0" destOrd="0" presId="urn:microsoft.com/office/officeart/2005/8/layout/hList7#1"/>
    <dgm:cxn modelId="{5E1C4784-6B0A-470C-AA72-37735BD917F0}" srcId="{7D9F30EA-5AAD-4B4D-9B37-1898C8B1B1C4}" destId="{971F98B7-9F0E-4CBF-9E52-F758B7AF539C}" srcOrd="2" destOrd="0" parTransId="{03C9B6BD-1F14-43AB-8931-58CC8047476B}" sibTransId="{39C6AF87-AFF4-4988-9CE4-58C3DFCADBFC}"/>
    <dgm:cxn modelId="{D49A4A8E-E13A-48B9-A452-439EA4800B82}" srcId="{7D9F30EA-5AAD-4B4D-9B37-1898C8B1B1C4}" destId="{BE907F90-9D92-45A1-94F8-1DCBD5B9715F}" srcOrd="4" destOrd="0" parTransId="{03FA8934-805C-4CA4-B0FE-FC842D45AFE0}" sibTransId="{1C6C0DF2-B0CB-4D92-954A-55B02AC860DD}"/>
    <dgm:cxn modelId="{CED1569C-B30C-4D4A-9BEF-D0C89A079BAC}" srcId="{7D9F30EA-5AAD-4B4D-9B37-1898C8B1B1C4}" destId="{10CEFBB7-6C13-42BB-A72E-9CE8C4450081}" srcOrd="3" destOrd="0" parTransId="{CE1ADD2A-B7FD-478F-A426-66139ECBA903}" sibTransId="{23A35882-F850-44CF-BF7E-76DE9BF961FC}"/>
    <dgm:cxn modelId="{91849CB9-27CC-4097-8350-E054929BD13C}" type="presOf" srcId="{10CEFBB7-6C13-42BB-A72E-9CE8C4450081}" destId="{2124DCEB-EDBD-415D-8E06-ED092037E12A}" srcOrd="1" destOrd="0" presId="urn:microsoft.com/office/officeart/2005/8/layout/hList7#1"/>
    <dgm:cxn modelId="{B98638BA-527F-404F-9EB4-CA8958A7C049}" type="presOf" srcId="{F0351681-504B-468A-A43A-35239C443A97}" destId="{BD834AB3-FAFF-4D74-B8D8-881F0EC6B9AD}" srcOrd="1" destOrd="0" presId="urn:microsoft.com/office/officeart/2005/8/layout/hList7#1"/>
    <dgm:cxn modelId="{4DB7C5BC-9F00-4E7E-85AD-7DEB2B3D2116}" type="presOf" srcId="{39C6AF87-AFF4-4988-9CE4-58C3DFCADBFC}" destId="{01196D70-DB24-4DDC-9CF1-7DC9DF8BCFAE}" srcOrd="0" destOrd="0" presId="urn:microsoft.com/office/officeart/2005/8/layout/hList7#1"/>
    <dgm:cxn modelId="{71E63AC9-4CAF-4F1D-B78F-9C7E129FA639}" type="presOf" srcId="{10CEFBB7-6C13-42BB-A72E-9CE8C4450081}" destId="{05BE1EB1-E929-4EA6-B09B-AEAAF45A936A}" srcOrd="0" destOrd="0" presId="urn:microsoft.com/office/officeart/2005/8/layout/hList7#1"/>
    <dgm:cxn modelId="{6FC6B8E1-9E53-4978-8D09-09983C654539}" type="presOf" srcId="{BE907F90-9D92-45A1-94F8-1DCBD5B9715F}" destId="{14E9E240-14D8-48CE-A8EF-4C26DD964D0B}" srcOrd="0" destOrd="0" presId="urn:microsoft.com/office/officeart/2005/8/layout/hList7#1"/>
    <dgm:cxn modelId="{BE2464E9-E6C0-43F1-9A2C-A2583CEC6093}" type="presOf" srcId="{23A35882-F850-44CF-BF7E-76DE9BF961FC}" destId="{477DEABC-75F1-441E-8920-4A84FA5ED8C1}" srcOrd="0" destOrd="0" presId="urn:microsoft.com/office/officeart/2005/8/layout/hList7#1"/>
    <dgm:cxn modelId="{3941954F-3813-4574-B980-602E2D4D70F5}" type="presParOf" srcId="{D7F1AC36-BB02-40D3-9EAC-6004F15E8D99}" destId="{9132C0C5-E5AF-4E5E-918C-A1BB430E7228}" srcOrd="0" destOrd="0" presId="urn:microsoft.com/office/officeart/2005/8/layout/hList7#1"/>
    <dgm:cxn modelId="{80F4F1C5-2F64-482B-A189-B06DC2AB9BDF}" type="presParOf" srcId="{D7F1AC36-BB02-40D3-9EAC-6004F15E8D99}" destId="{AC9FC888-4E7D-41D5-BF8D-099DDFB49032}" srcOrd="1" destOrd="0" presId="urn:microsoft.com/office/officeart/2005/8/layout/hList7#1"/>
    <dgm:cxn modelId="{08470BBB-8AC9-4490-8B30-851085361351}" type="presParOf" srcId="{AC9FC888-4E7D-41D5-BF8D-099DDFB49032}" destId="{3B03A404-6FA8-44DF-BD0D-938BEE92A850}" srcOrd="0" destOrd="0" presId="urn:microsoft.com/office/officeart/2005/8/layout/hList7#1"/>
    <dgm:cxn modelId="{1208C091-2EF1-48EB-A583-13385BF78653}" type="presParOf" srcId="{3B03A404-6FA8-44DF-BD0D-938BEE92A850}" destId="{D73F7537-DE83-45D9-AFD1-908328D4D97E}" srcOrd="0" destOrd="0" presId="urn:microsoft.com/office/officeart/2005/8/layout/hList7#1"/>
    <dgm:cxn modelId="{97E858C0-E026-4C0B-B034-04B5D62CDE87}" type="presParOf" srcId="{3B03A404-6FA8-44DF-BD0D-938BEE92A850}" destId="{A490A214-21F9-4C52-8E3B-F3A359B01D89}" srcOrd="1" destOrd="0" presId="urn:microsoft.com/office/officeart/2005/8/layout/hList7#1"/>
    <dgm:cxn modelId="{9F42ACCA-0648-40AC-9D5F-79F755629400}" type="presParOf" srcId="{3B03A404-6FA8-44DF-BD0D-938BEE92A850}" destId="{8FADFE9E-A8A8-41F1-B358-A7A11B6B47E1}" srcOrd="2" destOrd="0" presId="urn:microsoft.com/office/officeart/2005/8/layout/hList7#1"/>
    <dgm:cxn modelId="{62E31F89-DF88-4490-8234-9DE3633CAA94}" type="presParOf" srcId="{3B03A404-6FA8-44DF-BD0D-938BEE92A850}" destId="{79E796B1-3ABE-4958-A470-95B84B3BA8FB}" srcOrd="3" destOrd="0" presId="urn:microsoft.com/office/officeart/2005/8/layout/hList7#1"/>
    <dgm:cxn modelId="{490B2035-7675-490D-A76C-D85B87F41990}" type="presParOf" srcId="{AC9FC888-4E7D-41D5-BF8D-099DDFB49032}" destId="{E32018F6-38F3-4F68-9FD0-50FD7BED2859}" srcOrd="1" destOrd="0" presId="urn:microsoft.com/office/officeart/2005/8/layout/hList7#1"/>
    <dgm:cxn modelId="{7B7B97FD-4C83-4131-849C-AAE82B7F58F6}" type="presParOf" srcId="{AC9FC888-4E7D-41D5-BF8D-099DDFB49032}" destId="{A7D5A4F7-F72A-48AE-87CD-6C7027652D6C}" srcOrd="2" destOrd="0" presId="urn:microsoft.com/office/officeart/2005/8/layout/hList7#1"/>
    <dgm:cxn modelId="{6646C2E9-CE07-40DE-9977-B9DD2BCDCED3}" type="presParOf" srcId="{A7D5A4F7-F72A-48AE-87CD-6C7027652D6C}" destId="{01B5A3FF-8112-48C6-9524-2594DAB99429}" srcOrd="0" destOrd="0" presId="urn:microsoft.com/office/officeart/2005/8/layout/hList7#1"/>
    <dgm:cxn modelId="{A9D293DB-E62A-49A9-ADA3-60EF547C1200}" type="presParOf" srcId="{A7D5A4F7-F72A-48AE-87CD-6C7027652D6C}" destId="{BD834AB3-FAFF-4D74-B8D8-881F0EC6B9AD}" srcOrd="1" destOrd="0" presId="urn:microsoft.com/office/officeart/2005/8/layout/hList7#1"/>
    <dgm:cxn modelId="{8F73754A-6786-415E-B553-FD2DB5AD5F93}" type="presParOf" srcId="{A7D5A4F7-F72A-48AE-87CD-6C7027652D6C}" destId="{C8F3C681-2C9B-4653-BE31-D8B25A2AB7FA}" srcOrd="2" destOrd="0" presId="urn:microsoft.com/office/officeart/2005/8/layout/hList7#1"/>
    <dgm:cxn modelId="{ACCF277C-BA00-46AF-A89D-B65592EDDBEB}" type="presParOf" srcId="{A7D5A4F7-F72A-48AE-87CD-6C7027652D6C}" destId="{E6379D24-0F7F-4C89-AA74-40B94EA75227}" srcOrd="3" destOrd="0" presId="urn:microsoft.com/office/officeart/2005/8/layout/hList7#1"/>
    <dgm:cxn modelId="{45EB8D33-E03A-419A-84EF-FB727D543C46}" type="presParOf" srcId="{AC9FC888-4E7D-41D5-BF8D-099DDFB49032}" destId="{D893FC16-622A-4AA0-9276-3766E5F1AA15}" srcOrd="3" destOrd="0" presId="urn:microsoft.com/office/officeart/2005/8/layout/hList7#1"/>
    <dgm:cxn modelId="{A1745C3B-FE86-4E6E-B105-07806E4E6AD1}" type="presParOf" srcId="{AC9FC888-4E7D-41D5-BF8D-099DDFB49032}" destId="{E23B2BA9-1C97-483A-B23A-3ED1FDCF116F}" srcOrd="4" destOrd="0" presId="urn:microsoft.com/office/officeart/2005/8/layout/hList7#1"/>
    <dgm:cxn modelId="{F9FE1171-82E3-4CA3-AF53-6A787F7C2DDB}" type="presParOf" srcId="{E23B2BA9-1C97-483A-B23A-3ED1FDCF116F}" destId="{A6261845-6FEC-4FCD-A320-DB13C9B75A59}" srcOrd="0" destOrd="0" presId="urn:microsoft.com/office/officeart/2005/8/layout/hList7#1"/>
    <dgm:cxn modelId="{80B38AA6-9018-4CF8-816B-B8648515D34B}" type="presParOf" srcId="{E23B2BA9-1C97-483A-B23A-3ED1FDCF116F}" destId="{DD65257D-0571-4E29-A9BE-119458095260}" srcOrd="1" destOrd="0" presId="urn:microsoft.com/office/officeart/2005/8/layout/hList7#1"/>
    <dgm:cxn modelId="{3E9B7ABC-3F2B-48DA-BF70-53339048F708}" type="presParOf" srcId="{E23B2BA9-1C97-483A-B23A-3ED1FDCF116F}" destId="{6F608111-633B-4C1F-8C5C-7AB01EEC5F6A}" srcOrd="2" destOrd="0" presId="urn:microsoft.com/office/officeart/2005/8/layout/hList7#1"/>
    <dgm:cxn modelId="{61299CE6-0A03-40F4-BA84-1EA78BF8FD0E}" type="presParOf" srcId="{E23B2BA9-1C97-483A-B23A-3ED1FDCF116F}" destId="{59BCE99C-652C-4BAC-91C1-A60B797A8CEA}" srcOrd="3" destOrd="0" presId="urn:microsoft.com/office/officeart/2005/8/layout/hList7#1"/>
    <dgm:cxn modelId="{2CB87BF7-BD1A-427E-AEA2-3A1142DB9AF0}" type="presParOf" srcId="{AC9FC888-4E7D-41D5-BF8D-099DDFB49032}" destId="{01196D70-DB24-4DDC-9CF1-7DC9DF8BCFAE}" srcOrd="5" destOrd="0" presId="urn:microsoft.com/office/officeart/2005/8/layout/hList7#1"/>
    <dgm:cxn modelId="{029B6F15-3EB8-4C1F-A5CA-36EB1DC7FD53}" type="presParOf" srcId="{AC9FC888-4E7D-41D5-BF8D-099DDFB49032}" destId="{F3842D31-BF1C-4BCF-9C67-BBB3314ABE68}" srcOrd="6" destOrd="0" presId="urn:microsoft.com/office/officeart/2005/8/layout/hList7#1"/>
    <dgm:cxn modelId="{B9BFD0C9-FF7A-4230-B86E-CF2FE1CA70B5}" type="presParOf" srcId="{F3842D31-BF1C-4BCF-9C67-BBB3314ABE68}" destId="{05BE1EB1-E929-4EA6-B09B-AEAAF45A936A}" srcOrd="0" destOrd="0" presId="urn:microsoft.com/office/officeart/2005/8/layout/hList7#1"/>
    <dgm:cxn modelId="{065318DA-6F6E-44F0-BD32-B9E14B32C888}" type="presParOf" srcId="{F3842D31-BF1C-4BCF-9C67-BBB3314ABE68}" destId="{2124DCEB-EDBD-415D-8E06-ED092037E12A}" srcOrd="1" destOrd="0" presId="urn:microsoft.com/office/officeart/2005/8/layout/hList7#1"/>
    <dgm:cxn modelId="{C6143555-362A-45EE-B194-7EA3EF06CDC1}" type="presParOf" srcId="{F3842D31-BF1C-4BCF-9C67-BBB3314ABE68}" destId="{76C6886E-6BD9-42B7-9C7E-82FEC5D3C11D}" srcOrd="2" destOrd="0" presId="urn:microsoft.com/office/officeart/2005/8/layout/hList7#1"/>
    <dgm:cxn modelId="{DE059BCE-F4C7-40D5-B83A-1EA04F3A54D6}" type="presParOf" srcId="{F3842D31-BF1C-4BCF-9C67-BBB3314ABE68}" destId="{2A289877-5F19-4A19-A468-00B4EBF5943F}" srcOrd="3" destOrd="0" presId="urn:microsoft.com/office/officeart/2005/8/layout/hList7#1"/>
    <dgm:cxn modelId="{AB97D71F-7C68-454E-AB44-E73330680D24}" type="presParOf" srcId="{AC9FC888-4E7D-41D5-BF8D-099DDFB49032}" destId="{477DEABC-75F1-441E-8920-4A84FA5ED8C1}" srcOrd="7" destOrd="0" presId="urn:microsoft.com/office/officeart/2005/8/layout/hList7#1"/>
    <dgm:cxn modelId="{173DD3DC-91A3-463E-92B1-7B8194B527C0}" type="presParOf" srcId="{AC9FC888-4E7D-41D5-BF8D-099DDFB49032}" destId="{A10443EA-0A22-4998-85A4-5FC07C4410A8}" srcOrd="8" destOrd="0" presId="urn:microsoft.com/office/officeart/2005/8/layout/hList7#1"/>
    <dgm:cxn modelId="{F1A8A325-7D9F-4FA3-BF35-519FE1B20726}" type="presParOf" srcId="{A10443EA-0A22-4998-85A4-5FC07C4410A8}" destId="{14E9E240-14D8-48CE-A8EF-4C26DD964D0B}" srcOrd="0" destOrd="0" presId="urn:microsoft.com/office/officeart/2005/8/layout/hList7#1"/>
    <dgm:cxn modelId="{AC8A0628-47E3-4483-8C71-29EDE3EB730A}" type="presParOf" srcId="{A10443EA-0A22-4998-85A4-5FC07C4410A8}" destId="{272D07C4-E4A0-4649-AFF9-320ECA914488}" srcOrd="1" destOrd="0" presId="urn:microsoft.com/office/officeart/2005/8/layout/hList7#1"/>
    <dgm:cxn modelId="{60728045-F6A3-4892-BFB0-988FD284F299}" type="presParOf" srcId="{A10443EA-0A22-4998-85A4-5FC07C4410A8}" destId="{C7AF8028-0A1F-4B6B-BA86-08AA83130861}" srcOrd="2" destOrd="0" presId="urn:microsoft.com/office/officeart/2005/8/layout/hList7#1"/>
    <dgm:cxn modelId="{BA316C62-7C44-452D-AFBF-D3B49478C30A}" type="presParOf" srcId="{A10443EA-0A22-4998-85A4-5FC07C4410A8}" destId="{801EDB75-7215-4290-9F39-D09130BB9918}" srcOrd="3" destOrd="0" presId="urn:microsoft.com/office/officeart/2005/8/layout/hList7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F8E4B7B-3190-492B-BA7B-9B52CE7D79BE}" type="doc">
      <dgm:prSet loTypeId="urn:microsoft.com/office/officeart/2005/8/layout/radial1" loCatId="cycle" qsTypeId="urn:microsoft.com/office/officeart/2005/8/quickstyle/3d2" qsCatId="3D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B179D74B-D7BA-4ED1-A72F-D0DA76E8417A}">
      <dgm:prSet phldrT="[Текст]" custT="1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pPr>
            <a:spcAft>
              <a:spcPct val="35000"/>
            </a:spcAft>
          </a:pPr>
          <a:r>
            <a:rPr lang="ru-RU" sz="2800" dirty="0"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rPr>
            <a:t>Всего </a:t>
          </a:r>
        </a:p>
        <a:p>
          <a:pPr>
            <a:spcAft>
              <a:spcPts val="0"/>
            </a:spcAft>
          </a:pPr>
          <a:r>
            <a:rPr lang="en-US" sz="2800" dirty="0"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rPr>
            <a:t>25112,376</a:t>
          </a:r>
          <a:endParaRPr lang="ru-RU" sz="2800" dirty="0">
            <a:solidFill>
              <a:schemeClr val="tx2"/>
            </a:solidFill>
            <a:effectLst/>
            <a:latin typeface="Times New Roman" pitchFamily="18" charset="0"/>
            <a:cs typeface="Times New Roman" pitchFamily="18" charset="0"/>
          </a:endParaRPr>
        </a:p>
      </dgm:t>
    </dgm:pt>
    <dgm:pt modelId="{2593081F-B3F6-458C-9839-9366C7AB704F}" type="parTrans" cxnId="{FB20F822-177B-4BA5-8D63-A940CF701DD6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C467CE14-FCF4-4A26-A9B5-33DBF19BA512}" type="sibTrans" cxnId="{FB20F822-177B-4BA5-8D63-A940CF701DD6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065A3735-5D80-4FA3-B867-379611BFBD38}">
      <dgm:prSet phldrT="[Текст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>
            <a:spcAft>
              <a:spcPts val="0"/>
            </a:spcAft>
          </a:pPr>
          <a:r>
            <a:rPr lang="ru-RU" sz="1200" dirty="0">
              <a:effectLst/>
              <a:latin typeface="Times New Roman" pitchFamily="18" charset="0"/>
              <a:cs typeface="Times New Roman" pitchFamily="18" charset="0"/>
            </a:rPr>
            <a:t>Дорожное хозяйство</a:t>
          </a:r>
        </a:p>
        <a:p>
          <a:pPr>
            <a:spcAft>
              <a:spcPts val="0"/>
            </a:spcAft>
          </a:pPr>
          <a:r>
            <a:rPr lang="en-US" sz="1200" dirty="0">
              <a:effectLst/>
              <a:latin typeface="Times New Roman" pitchFamily="18" charset="0"/>
              <a:cs typeface="Times New Roman" pitchFamily="18" charset="0"/>
            </a:rPr>
            <a:t>3217,500</a:t>
          </a:r>
          <a:r>
            <a:rPr lang="ru-RU" sz="1200" dirty="0">
              <a:effectLst/>
              <a:latin typeface="Times New Roman" pitchFamily="18" charset="0"/>
              <a:cs typeface="Times New Roman" pitchFamily="18" charset="0"/>
            </a:rPr>
            <a:t> тыс. рублей или </a:t>
          </a:r>
          <a:r>
            <a:rPr lang="en-US" sz="1200" dirty="0">
              <a:effectLst/>
              <a:latin typeface="Times New Roman" pitchFamily="18" charset="0"/>
              <a:cs typeface="Times New Roman" pitchFamily="18" charset="0"/>
            </a:rPr>
            <a:t>12,8</a:t>
          </a:r>
          <a:r>
            <a:rPr lang="ru-RU" sz="1200" dirty="0">
              <a:effectLst/>
              <a:latin typeface="Times New Roman" pitchFamily="18" charset="0"/>
              <a:cs typeface="Times New Roman" pitchFamily="18" charset="0"/>
            </a:rPr>
            <a:t>%</a:t>
          </a:r>
        </a:p>
      </dgm:t>
    </dgm:pt>
    <dgm:pt modelId="{607EE9E9-D002-42FE-B74D-D945412804DF}" type="parTrans" cxnId="{3CCC519B-3654-49C7-866D-91000212BC6A}">
      <dgm:prSet custT="1"/>
      <dgm:spPr/>
      <dgm:t>
        <a:bodyPr/>
        <a:lstStyle/>
        <a:p>
          <a:endParaRPr lang="ru-RU" sz="120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44CB75F3-3FAE-4B6F-BF71-2569BC52F44B}" type="sibTrans" cxnId="{3CCC519B-3654-49C7-866D-91000212BC6A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5A305073-4AE3-4F5A-9103-E20EE30AA624}">
      <dgm:prSet phldrT="[Текст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>
            <a:spcAft>
              <a:spcPts val="0"/>
            </a:spcAft>
          </a:pPr>
          <a:r>
            <a:rPr lang="ru-RU" sz="1200" dirty="0">
              <a:effectLst/>
              <a:latin typeface="Times New Roman" pitchFamily="18" charset="0"/>
              <a:cs typeface="Times New Roman" pitchFamily="18" charset="0"/>
            </a:rPr>
            <a:t>Пожарная безопасность</a:t>
          </a:r>
        </a:p>
        <a:p>
          <a:pPr>
            <a:spcAft>
              <a:spcPts val="0"/>
            </a:spcAft>
          </a:pPr>
          <a:r>
            <a:rPr lang="en-US" sz="1200" dirty="0">
              <a:effectLst/>
              <a:latin typeface="Times New Roman" pitchFamily="18" charset="0"/>
              <a:cs typeface="Times New Roman" pitchFamily="18" charset="0"/>
            </a:rPr>
            <a:t>104,400</a:t>
          </a:r>
          <a:r>
            <a:rPr lang="ru-RU" sz="1200" dirty="0">
              <a:effectLst/>
              <a:latin typeface="Times New Roman" pitchFamily="18" charset="0"/>
              <a:cs typeface="Times New Roman" pitchFamily="18" charset="0"/>
            </a:rPr>
            <a:t> тыс. рублей  или 0,</a:t>
          </a:r>
          <a:r>
            <a:rPr lang="en-US" sz="1200" dirty="0">
              <a:effectLst/>
              <a:latin typeface="Times New Roman" pitchFamily="18" charset="0"/>
              <a:cs typeface="Times New Roman" pitchFamily="18" charset="0"/>
            </a:rPr>
            <a:t>4</a:t>
          </a:r>
          <a:r>
            <a:rPr lang="ru-RU" sz="1200" dirty="0">
              <a:effectLst/>
              <a:latin typeface="Times New Roman" pitchFamily="18" charset="0"/>
              <a:cs typeface="Times New Roman" pitchFamily="18" charset="0"/>
            </a:rPr>
            <a:t>% </a:t>
          </a:r>
        </a:p>
      </dgm:t>
    </dgm:pt>
    <dgm:pt modelId="{15828F25-D9DC-474E-BDB7-D0C96BB09D53}" type="parTrans" cxnId="{1AB39086-C25E-4ABE-878B-C30FE6484202}">
      <dgm:prSet custT="1"/>
      <dgm:spPr/>
      <dgm:t>
        <a:bodyPr/>
        <a:lstStyle/>
        <a:p>
          <a:endParaRPr lang="ru-RU" sz="120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E9C62FCB-D719-489F-AD23-B2692E2F13DF}" type="sibTrans" cxnId="{1AB39086-C25E-4ABE-878B-C30FE6484202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2A64F063-8E2B-4178-A591-FB7DC84F714A}">
      <dgm:prSet phldrT="[Текст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>
            <a:spcAft>
              <a:spcPts val="0"/>
            </a:spcAft>
          </a:pPr>
          <a:r>
            <a:rPr lang="ru-RU" sz="1200" dirty="0">
              <a:effectLst/>
              <a:latin typeface="Times New Roman" pitchFamily="18" charset="0"/>
              <a:cs typeface="Times New Roman" pitchFamily="18" charset="0"/>
            </a:rPr>
            <a:t>ЖКХ</a:t>
          </a:r>
        </a:p>
        <a:p>
          <a:pPr>
            <a:spcAft>
              <a:spcPts val="0"/>
            </a:spcAft>
          </a:pPr>
          <a:r>
            <a:rPr lang="en-US" sz="1200" dirty="0">
              <a:effectLst/>
              <a:latin typeface="Times New Roman" pitchFamily="18" charset="0"/>
              <a:cs typeface="Times New Roman" pitchFamily="18" charset="0"/>
            </a:rPr>
            <a:t>11195,460</a:t>
          </a:r>
          <a:r>
            <a:rPr lang="ru-RU" sz="1200" dirty="0">
              <a:effectLst/>
              <a:latin typeface="Times New Roman" pitchFamily="18" charset="0"/>
              <a:cs typeface="Times New Roman" pitchFamily="18" charset="0"/>
            </a:rPr>
            <a:t> тыс. рублей  или     </a:t>
          </a:r>
          <a:r>
            <a:rPr lang="en-US" sz="1200" dirty="0">
              <a:effectLst/>
              <a:latin typeface="Times New Roman" pitchFamily="18" charset="0"/>
              <a:cs typeface="Times New Roman" pitchFamily="18" charset="0"/>
            </a:rPr>
            <a:t>44,7</a:t>
          </a:r>
          <a:r>
            <a:rPr lang="ru-RU" sz="1200" dirty="0">
              <a:effectLst/>
              <a:latin typeface="Times New Roman" pitchFamily="18" charset="0"/>
              <a:cs typeface="Times New Roman" pitchFamily="18" charset="0"/>
            </a:rPr>
            <a:t>%</a:t>
          </a:r>
        </a:p>
      </dgm:t>
    </dgm:pt>
    <dgm:pt modelId="{0AA0458B-F171-4752-8952-9B01C6B0DB39}" type="parTrans" cxnId="{F718F0FC-62BE-416F-9ADA-B34C235F42C9}">
      <dgm:prSet custT="1"/>
      <dgm:spPr/>
      <dgm:t>
        <a:bodyPr/>
        <a:lstStyle/>
        <a:p>
          <a:endParaRPr lang="ru-RU" sz="120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D9C56CFB-41C2-42EC-BF79-8976EAE3D7E1}" type="sibTrans" cxnId="{F718F0FC-62BE-416F-9ADA-B34C235F42C9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1B234536-2071-46C6-A491-AF4B1A3F9FEB}">
      <dgm:prSet phldrT="[Текст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>
            <a:spcAft>
              <a:spcPts val="0"/>
            </a:spcAft>
          </a:pPr>
          <a:r>
            <a:rPr lang="ru-RU" sz="1200" dirty="0">
              <a:effectLst/>
              <a:latin typeface="Times New Roman" pitchFamily="18" charset="0"/>
              <a:cs typeface="Times New Roman" pitchFamily="18" charset="0"/>
            </a:rPr>
            <a:t>Культура</a:t>
          </a:r>
        </a:p>
        <a:p>
          <a:pPr>
            <a:spcAft>
              <a:spcPts val="0"/>
            </a:spcAft>
          </a:pPr>
          <a:r>
            <a:rPr lang="ru-RU" sz="1200" dirty="0">
              <a:effectLst/>
              <a:latin typeface="Times New Roman" pitchFamily="18" charset="0"/>
              <a:cs typeface="Times New Roman" pitchFamily="18" charset="0"/>
            </a:rPr>
            <a:t>2</a:t>
          </a:r>
          <a:r>
            <a:rPr lang="en-US" sz="1200" dirty="0">
              <a:effectLst/>
              <a:latin typeface="Times New Roman" pitchFamily="18" charset="0"/>
              <a:cs typeface="Times New Roman" pitchFamily="18" charset="0"/>
            </a:rPr>
            <a:t>5</a:t>
          </a:r>
          <a:r>
            <a:rPr lang="ru-RU" sz="1200" dirty="0">
              <a:effectLst/>
              <a:latin typeface="Times New Roman" pitchFamily="18" charset="0"/>
              <a:cs typeface="Times New Roman" pitchFamily="18" charset="0"/>
            </a:rPr>
            <a:t>,0 тыс. рублей  или 0,</a:t>
          </a:r>
          <a:r>
            <a:rPr lang="en-US" sz="1200" dirty="0">
              <a:effectLst/>
              <a:latin typeface="Times New Roman" pitchFamily="18" charset="0"/>
              <a:cs typeface="Times New Roman" pitchFamily="18" charset="0"/>
            </a:rPr>
            <a:t>1</a:t>
          </a:r>
          <a:r>
            <a:rPr lang="ru-RU" sz="1200" dirty="0">
              <a:effectLst/>
              <a:latin typeface="Times New Roman" pitchFamily="18" charset="0"/>
              <a:cs typeface="Times New Roman" pitchFamily="18" charset="0"/>
            </a:rPr>
            <a:t>%</a:t>
          </a:r>
        </a:p>
      </dgm:t>
    </dgm:pt>
    <dgm:pt modelId="{11E86306-1FA3-4165-81CF-E5CFBAACAB41}" type="parTrans" cxnId="{94179C15-8BCE-4648-878D-2FDA92C3F688}">
      <dgm:prSet custT="1"/>
      <dgm:spPr/>
      <dgm:t>
        <a:bodyPr/>
        <a:lstStyle/>
        <a:p>
          <a:endParaRPr lang="ru-RU" sz="120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1EE3D30F-5CA2-4829-8D39-76AE15AD5942}" type="sibTrans" cxnId="{94179C15-8BCE-4648-878D-2FDA92C3F688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84FA42E0-3171-4CBA-9E87-E80A4C844FE3}">
      <dgm:prSet phldrT="[Текст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>
            <a:spcAft>
              <a:spcPts val="0"/>
            </a:spcAft>
          </a:pPr>
          <a:r>
            <a:rPr lang="ru-RU" sz="1200" dirty="0">
              <a:effectLst/>
              <a:latin typeface="Times New Roman" pitchFamily="18" charset="0"/>
              <a:cs typeface="Times New Roman" pitchFamily="18" charset="0"/>
            </a:rPr>
            <a:t>Общегосударственные вопросы </a:t>
          </a:r>
        </a:p>
        <a:p>
          <a:pPr>
            <a:spcAft>
              <a:spcPts val="0"/>
            </a:spcAft>
          </a:pPr>
          <a:r>
            <a:rPr lang="en-US" sz="1200" dirty="0">
              <a:effectLst/>
              <a:latin typeface="Times New Roman" pitchFamily="18" charset="0"/>
              <a:cs typeface="Times New Roman" pitchFamily="18" charset="0"/>
            </a:rPr>
            <a:t>9980,368 </a:t>
          </a:r>
          <a:r>
            <a:rPr lang="ru-RU" sz="1200" dirty="0">
              <a:effectLst/>
              <a:latin typeface="Times New Roman" pitchFamily="18" charset="0"/>
              <a:cs typeface="Times New Roman" pitchFamily="18" charset="0"/>
            </a:rPr>
            <a:t>тыс. рублей  или </a:t>
          </a:r>
          <a:r>
            <a:rPr lang="en-US" sz="1200" dirty="0">
              <a:effectLst/>
              <a:latin typeface="Times New Roman" pitchFamily="18" charset="0"/>
              <a:cs typeface="Times New Roman" pitchFamily="18" charset="0"/>
            </a:rPr>
            <a:t>39,8</a:t>
          </a:r>
          <a:r>
            <a:rPr lang="ru-RU" sz="1200" dirty="0">
              <a:effectLst/>
              <a:latin typeface="Times New Roman" pitchFamily="18" charset="0"/>
              <a:cs typeface="Times New Roman" pitchFamily="18" charset="0"/>
            </a:rPr>
            <a:t>%</a:t>
          </a:r>
        </a:p>
      </dgm:t>
    </dgm:pt>
    <dgm:pt modelId="{8AB6F3CB-D047-4C8E-B920-0BDFB57A2588}" type="parTrans" cxnId="{D85264E3-9117-4119-B98B-48C5328DB343}">
      <dgm:prSet custT="1"/>
      <dgm:spPr/>
      <dgm:t>
        <a:bodyPr/>
        <a:lstStyle/>
        <a:p>
          <a:endParaRPr lang="ru-RU" sz="120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8ECB2E2B-7E53-417D-BCDE-DA522F6C8195}" type="sibTrans" cxnId="{D85264E3-9117-4119-B98B-48C5328DB343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948D7AA2-6A07-4029-958A-456C6A888F0B}">
      <dgm:prSet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>
            <a:spcAft>
              <a:spcPts val="0"/>
            </a:spcAft>
          </a:pPr>
          <a:r>
            <a:rPr lang="ru-RU" sz="1200" dirty="0">
              <a:effectLst/>
              <a:latin typeface="Times New Roman" pitchFamily="18" charset="0"/>
              <a:cs typeface="Times New Roman" pitchFamily="18" charset="0"/>
            </a:rPr>
            <a:t>ВУС </a:t>
          </a:r>
        </a:p>
        <a:p>
          <a:pPr>
            <a:spcAft>
              <a:spcPts val="0"/>
            </a:spcAft>
          </a:pPr>
          <a:r>
            <a:rPr lang="en-US" sz="1200" dirty="0">
              <a:effectLst/>
              <a:latin typeface="Times New Roman" pitchFamily="18" charset="0"/>
              <a:cs typeface="Times New Roman" pitchFamily="18" charset="0"/>
            </a:rPr>
            <a:t>287,600 </a:t>
          </a:r>
          <a:r>
            <a:rPr lang="ru-RU" sz="1200" dirty="0">
              <a:effectLst/>
              <a:latin typeface="Times New Roman" pitchFamily="18" charset="0"/>
              <a:cs typeface="Times New Roman" pitchFamily="18" charset="0"/>
            </a:rPr>
            <a:t>тыс. рублей  </a:t>
          </a:r>
        </a:p>
        <a:p>
          <a:pPr>
            <a:spcAft>
              <a:spcPts val="0"/>
            </a:spcAft>
          </a:pPr>
          <a:r>
            <a:rPr lang="ru-RU" sz="1200" dirty="0">
              <a:effectLst/>
              <a:latin typeface="Times New Roman" pitchFamily="18" charset="0"/>
              <a:cs typeface="Times New Roman" pitchFamily="18" charset="0"/>
            </a:rPr>
            <a:t>или </a:t>
          </a:r>
          <a:r>
            <a:rPr lang="en-US" sz="1200" dirty="0">
              <a:effectLst/>
              <a:latin typeface="Times New Roman" pitchFamily="18" charset="0"/>
              <a:cs typeface="Times New Roman" pitchFamily="18" charset="0"/>
            </a:rPr>
            <a:t>1,1</a:t>
          </a:r>
          <a:r>
            <a:rPr lang="ru-RU" sz="1200" dirty="0">
              <a:effectLst/>
              <a:latin typeface="Times New Roman" pitchFamily="18" charset="0"/>
              <a:cs typeface="Times New Roman" pitchFamily="18" charset="0"/>
            </a:rPr>
            <a:t>%</a:t>
          </a:r>
        </a:p>
      </dgm:t>
    </dgm:pt>
    <dgm:pt modelId="{850BDB31-7899-47A8-8A8D-2651EE81DB1C}" type="parTrans" cxnId="{EE5ED6C8-3C2A-4568-8D0F-8E9F80CDB84E}">
      <dgm:prSet custT="1"/>
      <dgm:spPr/>
      <dgm:t>
        <a:bodyPr/>
        <a:lstStyle/>
        <a:p>
          <a:endParaRPr lang="ru-RU" sz="120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5E26D90B-22ED-4AB4-8D07-24D8137BEB98}" type="sibTrans" cxnId="{EE5ED6C8-3C2A-4568-8D0F-8E9F80CDB84E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052F7232-50DC-44E8-9F5D-8FEEAEB86E33}">
      <dgm:prSet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>
            <a:spcAft>
              <a:spcPts val="0"/>
            </a:spcAft>
          </a:pPr>
          <a:r>
            <a:rPr lang="ru-RU" sz="1200" dirty="0">
              <a:effectLst/>
              <a:latin typeface="Times New Roman" pitchFamily="18" charset="0"/>
              <a:cs typeface="Times New Roman" pitchFamily="18" charset="0"/>
            </a:rPr>
            <a:t>Спорт</a:t>
          </a:r>
        </a:p>
        <a:p>
          <a:pPr>
            <a:spcAft>
              <a:spcPts val="0"/>
            </a:spcAft>
          </a:pPr>
          <a:r>
            <a:rPr lang="ru-RU" sz="1200" dirty="0">
              <a:effectLst/>
              <a:latin typeface="Times New Roman" pitchFamily="18" charset="0"/>
              <a:cs typeface="Times New Roman" pitchFamily="18" charset="0"/>
            </a:rPr>
            <a:t>1</a:t>
          </a:r>
          <a:r>
            <a:rPr lang="en-US" sz="1200" dirty="0">
              <a:effectLst/>
              <a:latin typeface="Times New Roman" pitchFamily="18" charset="0"/>
              <a:cs typeface="Times New Roman" pitchFamily="18" charset="0"/>
            </a:rPr>
            <a:t>4,700</a:t>
          </a:r>
          <a:r>
            <a:rPr lang="ru-RU" sz="1200" dirty="0">
              <a:effectLst/>
              <a:latin typeface="Times New Roman" pitchFamily="18" charset="0"/>
              <a:cs typeface="Times New Roman" pitchFamily="18" charset="0"/>
            </a:rPr>
            <a:t> тыс. рублей или 0,</a:t>
          </a:r>
          <a:r>
            <a:rPr lang="en-US" sz="1200" dirty="0">
              <a:effectLst/>
              <a:latin typeface="Times New Roman" pitchFamily="18" charset="0"/>
              <a:cs typeface="Times New Roman" pitchFamily="18" charset="0"/>
            </a:rPr>
            <a:t>1</a:t>
          </a:r>
          <a:r>
            <a:rPr lang="ru-RU" sz="1200" dirty="0">
              <a:effectLst/>
              <a:latin typeface="Times New Roman" pitchFamily="18" charset="0"/>
              <a:cs typeface="Times New Roman" pitchFamily="18" charset="0"/>
            </a:rPr>
            <a:t>%</a:t>
          </a:r>
        </a:p>
      </dgm:t>
    </dgm:pt>
    <dgm:pt modelId="{A2E5F42E-C718-432A-8A41-71BF82BBE18E}" type="parTrans" cxnId="{452DE7E2-BFBD-4189-B0C1-D4F58042CF44}">
      <dgm:prSet custT="1"/>
      <dgm:spPr/>
      <dgm:t>
        <a:bodyPr/>
        <a:lstStyle/>
        <a:p>
          <a:endParaRPr lang="ru-RU" sz="120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71ADD2D1-68BE-4C39-A17E-3E7AC1D147F0}" type="sibTrans" cxnId="{452DE7E2-BFBD-4189-B0C1-D4F58042CF44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C3B366E1-35BE-4501-9211-79E56F24F0B1}">
      <dgm:prSet phldrT="[Текст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>
            <a:spcAft>
              <a:spcPts val="0"/>
            </a:spcAft>
          </a:pPr>
          <a:r>
            <a:rPr lang="ru-RU" sz="1200" dirty="0">
              <a:effectLst/>
              <a:latin typeface="Times New Roman" pitchFamily="18" charset="0"/>
              <a:cs typeface="Times New Roman" pitchFamily="18" charset="0"/>
            </a:rPr>
            <a:t>Социальная политика</a:t>
          </a:r>
        </a:p>
        <a:p>
          <a:pPr>
            <a:spcAft>
              <a:spcPts val="0"/>
            </a:spcAft>
          </a:pPr>
          <a:r>
            <a:rPr lang="ru-RU" sz="1200" dirty="0">
              <a:effectLst/>
              <a:latin typeface="Times New Roman" pitchFamily="18" charset="0"/>
              <a:cs typeface="Times New Roman" pitchFamily="18" charset="0"/>
            </a:rPr>
            <a:t>229,4</a:t>
          </a:r>
          <a:r>
            <a:rPr lang="en-US" sz="1200" dirty="0">
              <a:effectLst/>
              <a:latin typeface="Times New Roman" pitchFamily="18" charset="0"/>
              <a:cs typeface="Times New Roman" pitchFamily="18" charset="0"/>
            </a:rPr>
            <a:t>0</a:t>
          </a:r>
          <a:r>
            <a:rPr lang="ru-RU" sz="1200" dirty="0">
              <a:effectLst/>
              <a:latin typeface="Times New Roman" pitchFamily="18" charset="0"/>
              <a:cs typeface="Times New Roman" pitchFamily="18" charset="0"/>
            </a:rPr>
            <a:t> тыс. рублей  или </a:t>
          </a:r>
          <a:r>
            <a:rPr lang="en-US" sz="1200" dirty="0">
              <a:effectLst/>
              <a:latin typeface="Times New Roman" pitchFamily="18" charset="0"/>
              <a:cs typeface="Times New Roman" pitchFamily="18" charset="0"/>
            </a:rPr>
            <a:t>0,9</a:t>
          </a:r>
          <a:r>
            <a:rPr lang="ru-RU" sz="1200" dirty="0">
              <a:effectLst/>
              <a:latin typeface="Times New Roman" pitchFamily="18" charset="0"/>
              <a:cs typeface="Times New Roman" pitchFamily="18" charset="0"/>
            </a:rPr>
            <a:t>%</a:t>
          </a:r>
        </a:p>
      </dgm:t>
    </dgm:pt>
    <dgm:pt modelId="{4199C120-FE21-41AC-9A33-F6885A63D66E}" type="parTrans" cxnId="{1B2D08A9-FD2B-4C26-B84F-A6C6038E479D}">
      <dgm:prSet custT="1"/>
      <dgm:spPr/>
      <dgm:t>
        <a:bodyPr/>
        <a:lstStyle/>
        <a:p>
          <a:endParaRPr lang="ru-RU" sz="120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B4F022C-2B6F-4D5A-8949-0266BBDB6FAD}" type="sibTrans" cxnId="{1B2D08A9-FD2B-4C26-B84F-A6C6038E479D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3C4555F5-DA8D-4DD8-A233-399DB91E041E}">
      <dgm:prSet phldrT="[Текст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>
            <a:spcAft>
              <a:spcPts val="0"/>
            </a:spcAft>
          </a:pPr>
          <a:r>
            <a:rPr lang="ru-RU" sz="1200" dirty="0">
              <a:effectLst/>
              <a:latin typeface="Times New Roman" pitchFamily="18" charset="0"/>
              <a:cs typeface="Times New Roman" pitchFamily="18" charset="0"/>
            </a:rPr>
            <a:t>Молодежная политика 35,00 тыс. рублей или 0,</a:t>
          </a:r>
          <a:r>
            <a:rPr lang="en-US" sz="1200" dirty="0">
              <a:effectLst/>
              <a:latin typeface="Times New Roman" pitchFamily="18" charset="0"/>
              <a:cs typeface="Times New Roman" pitchFamily="18" charset="0"/>
            </a:rPr>
            <a:t>1</a:t>
          </a:r>
          <a:r>
            <a:rPr lang="ru-RU" sz="1200" dirty="0">
              <a:effectLst/>
              <a:latin typeface="Times New Roman" pitchFamily="18" charset="0"/>
              <a:cs typeface="Times New Roman" pitchFamily="18" charset="0"/>
            </a:rPr>
            <a:t>%</a:t>
          </a:r>
        </a:p>
      </dgm:t>
    </dgm:pt>
    <dgm:pt modelId="{95F53F06-8275-4C3E-844A-9E98B085CD82}" type="parTrans" cxnId="{62CCD417-977F-4936-9064-BFE5FEF36F0E}">
      <dgm:prSet/>
      <dgm:spPr/>
      <dgm:t>
        <a:bodyPr/>
        <a:lstStyle/>
        <a:p>
          <a:endParaRPr lang="ru-RU"/>
        </a:p>
      </dgm:t>
    </dgm:pt>
    <dgm:pt modelId="{A0C3D495-85E5-4400-9523-22EFF0B5219A}" type="sibTrans" cxnId="{62CCD417-977F-4936-9064-BFE5FEF36F0E}">
      <dgm:prSet/>
      <dgm:spPr/>
      <dgm:t>
        <a:bodyPr/>
        <a:lstStyle/>
        <a:p>
          <a:endParaRPr lang="ru-RU"/>
        </a:p>
      </dgm:t>
    </dgm:pt>
    <dgm:pt modelId="{FC4E895A-5CB6-4776-9D34-BC12EF08CF61}" type="pres">
      <dgm:prSet presAssocID="{1F8E4B7B-3190-492B-BA7B-9B52CE7D79BE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22672531-8C33-499F-A8B8-1F76FA72B8E1}" type="pres">
      <dgm:prSet presAssocID="{B179D74B-D7BA-4ED1-A72F-D0DA76E8417A}" presName="centerShape" presStyleLbl="node0" presStyleIdx="0" presStyleCnt="1" custScaleX="265065" custScaleY="193951" custLinFactNeighborX="2892" custLinFactNeighborY="-189"/>
      <dgm:spPr/>
    </dgm:pt>
    <dgm:pt modelId="{2CB797D3-131D-4B40-8D1C-3C0BCCD4E26A}" type="pres">
      <dgm:prSet presAssocID="{607EE9E9-D002-42FE-B74D-D945412804DF}" presName="Name9" presStyleLbl="parChTrans1D2" presStyleIdx="0" presStyleCnt="9"/>
      <dgm:spPr/>
    </dgm:pt>
    <dgm:pt modelId="{9C4E9843-91FB-4B66-AD05-A718EA51A920}" type="pres">
      <dgm:prSet presAssocID="{607EE9E9-D002-42FE-B74D-D945412804DF}" presName="connTx" presStyleLbl="parChTrans1D2" presStyleIdx="0" presStyleCnt="9"/>
      <dgm:spPr/>
    </dgm:pt>
    <dgm:pt modelId="{9F81A141-1B04-4A03-B238-37F7A90993F2}" type="pres">
      <dgm:prSet presAssocID="{065A3735-5D80-4FA3-B867-379611BFBD38}" presName="node" presStyleLbl="node1" presStyleIdx="0" presStyleCnt="9" custScaleX="203988" custScaleY="145447" custRadScaleRad="137125" custRadScaleInc="-379475">
        <dgm:presLayoutVars>
          <dgm:bulletEnabled val="1"/>
        </dgm:presLayoutVars>
      </dgm:prSet>
      <dgm:spPr/>
    </dgm:pt>
    <dgm:pt modelId="{09F81971-61A1-4CB0-8EEA-38BD69D84A68}" type="pres">
      <dgm:prSet presAssocID="{15828F25-D9DC-474E-BDB7-D0C96BB09D53}" presName="Name9" presStyleLbl="parChTrans1D2" presStyleIdx="1" presStyleCnt="9"/>
      <dgm:spPr/>
    </dgm:pt>
    <dgm:pt modelId="{40A4609C-9060-46DB-B6FB-91E6E6B2159D}" type="pres">
      <dgm:prSet presAssocID="{15828F25-D9DC-474E-BDB7-D0C96BB09D53}" presName="connTx" presStyleLbl="parChTrans1D2" presStyleIdx="1" presStyleCnt="9"/>
      <dgm:spPr/>
    </dgm:pt>
    <dgm:pt modelId="{B4689F4D-C616-4B5A-AB08-969AFEC6F29C}" type="pres">
      <dgm:prSet presAssocID="{5A305073-4AE3-4F5A-9103-E20EE30AA624}" presName="node" presStyleLbl="node1" presStyleIdx="1" presStyleCnt="9" custScaleX="164371" custScaleY="145447" custRadScaleRad="132988" custRadScaleInc="-31351">
        <dgm:presLayoutVars>
          <dgm:bulletEnabled val="1"/>
        </dgm:presLayoutVars>
      </dgm:prSet>
      <dgm:spPr/>
    </dgm:pt>
    <dgm:pt modelId="{9A99AA90-6398-4A9E-9C90-9A289D0B4ED1}" type="pres">
      <dgm:prSet presAssocID="{0AA0458B-F171-4752-8952-9B01C6B0DB39}" presName="Name9" presStyleLbl="parChTrans1D2" presStyleIdx="2" presStyleCnt="9"/>
      <dgm:spPr/>
    </dgm:pt>
    <dgm:pt modelId="{2AE10A3F-8376-4022-8435-7D23E2A99C52}" type="pres">
      <dgm:prSet presAssocID="{0AA0458B-F171-4752-8952-9B01C6B0DB39}" presName="connTx" presStyleLbl="parChTrans1D2" presStyleIdx="2" presStyleCnt="9"/>
      <dgm:spPr/>
    </dgm:pt>
    <dgm:pt modelId="{8E90EB8E-B405-4CFE-8B98-4A3730E11E4A}" type="pres">
      <dgm:prSet presAssocID="{2A64F063-8E2B-4178-A591-FB7DC84F714A}" presName="node" presStyleLbl="node1" presStyleIdx="2" presStyleCnt="9" custScaleX="145447" custScaleY="145447" custRadScaleRad="178801" custRadScaleInc="-62631">
        <dgm:presLayoutVars>
          <dgm:bulletEnabled val="1"/>
        </dgm:presLayoutVars>
      </dgm:prSet>
      <dgm:spPr/>
    </dgm:pt>
    <dgm:pt modelId="{D23AFAD6-9784-476C-B26A-F6CCAEF2A753}" type="pres">
      <dgm:prSet presAssocID="{11E86306-1FA3-4165-81CF-E5CFBAACAB41}" presName="Name9" presStyleLbl="parChTrans1D2" presStyleIdx="3" presStyleCnt="9"/>
      <dgm:spPr/>
    </dgm:pt>
    <dgm:pt modelId="{6C400A76-512C-4622-ABC7-4A7262143CD7}" type="pres">
      <dgm:prSet presAssocID="{11E86306-1FA3-4165-81CF-E5CFBAACAB41}" presName="connTx" presStyleLbl="parChTrans1D2" presStyleIdx="3" presStyleCnt="9"/>
      <dgm:spPr/>
    </dgm:pt>
    <dgm:pt modelId="{30E7B6AA-B589-42F5-B263-2F67E7BFE06E}" type="pres">
      <dgm:prSet presAssocID="{1B234536-2071-46C6-A491-AF4B1A3F9FEB}" presName="node" presStyleLbl="node1" presStyleIdx="3" presStyleCnt="9" custScaleX="145447" custScaleY="145447" custRadScaleRad="162891" custRadScaleInc="-127912">
        <dgm:presLayoutVars>
          <dgm:bulletEnabled val="1"/>
        </dgm:presLayoutVars>
      </dgm:prSet>
      <dgm:spPr/>
    </dgm:pt>
    <dgm:pt modelId="{1BB1C879-ADD1-46CE-9D67-364F5ECE1CD3}" type="pres">
      <dgm:prSet presAssocID="{8AB6F3CB-D047-4C8E-B920-0BDFB57A2588}" presName="Name9" presStyleLbl="parChTrans1D2" presStyleIdx="4" presStyleCnt="9"/>
      <dgm:spPr/>
    </dgm:pt>
    <dgm:pt modelId="{62ECBD28-2110-4395-8718-5D140BE52464}" type="pres">
      <dgm:prSet presAssocID="{8AB6F3CB-D047-4C8E-B920-0BDFB57A2588}" presName="connTx" presStyleLbl="parChTrans1D2" presStyleIdx="4" presStyleCnt="9"/>
      <dgm:spPr/>
    </dgm:pt>
    <dgm:pt modelId="{5A8679B6-7689-4D75-A7A5-C24CDE107484}" type="pres">
      <dgm:prSet presAssocID="{84FA42E0-3171-4CBA-9E87-E80A4C844FE3}" presName="node" presStyleLbl="node1" presStyleIdx="4" presStyleCnt="9" custScaleX="220924" custScaleY="194521" custRadScaleRad="114572" custRadScaleInc="-185310">
        <dgm:presLayoutVars>
          <dgm:bulletEnabled val="1"/>
        </dgm:presLayoutVars>
      </dgm:prSet>
      <dgm:spPr/>
    </dgm:pt>
    <dgm:pt modelId="{A5A442AC-CDA8-474B-92EE-3D632F0EC957}" type="pres">
      <dgm:prSet presAssocID="{850BDB31-7899-47A8-8A8D-2651EE81DB1C}" presName="Name9" presStyleLbl="parChTrans1D2" presStyleIdx="5" presStyleCnt="9"/>
      <dgm:spPr/>
    </dgm:pt>
    <dgm:pt modelId="{B6C2774B-CEC3-4885-8925-9AD4E72E39CE}" type="pres">
      <dgm:prSet presAssocID="{850BDB31-7899-47A8-8A8D-2651EE81DB1C}" presName="connTx" presStyleLbl="parChTrans1D2" presStyleIdx="5" presStyleCnt="9"/>
      <dgm:spPr/>
    </dgm:pt>
    <dgm:pt modelId="{D418F6EB-147F-4047-B751-E8166DE58772}" type="pres">
      <dgm:prSet presAssocID="{948D7AA2-6A07-4029-958A-456C6A888F0B}" presName="node" presStyleLbl="node1" presStyleIdx="5" presStyleCnt="9" custScaleX="145447" custScaleY="100980" custRadScaleRad="106110" custRadScaleInc="-44636">
        <dgm:presLayoutVars>
          <dgm:bulletEnabled val="1"/>
        </dgm:presLayoutVars>
      </dgm:prSet>
      <dgm:spPr/>
    </dgm:pt>
    <dgm:pt modelId="{BC211171-4868-4B1B-8C84-7AFE7DA92B72}" type="pres">
      <dgm:prSet presAssocID="{A2E5F42E-C718-432A-8A41-71BF82BBE18E}" presName="Name9" presStyleLbl="parChTrans1D2" presStyleIdx="6" presStyleCnt="9"/>
      <dgm:spPr/>
    </dgm:pt>
    <dgm:pt modelId="{5514A104-9BD3-4559-9BDA-E17D63A5FAED}" type="pres">
      <dgm:prSet presAssocID="{A2E5F42E-C718-432A-8A41-71BF82BBE18E}" presName="connTx" presStyleLbl="parChTrans1D2" presStyleIdx="6" presStyleCnt="9"/>
      <dgm:spPr/>
    </dgm:pt>
    <dgm:pt modelId="{9779251D-D94F-458D-8625-FA8430489ABD}" type="pres">
      <dgm:prSet presAssocID="{052F7232-50DC-44E8-9F5D-8FEEAEB86E33}" presName="node" presStyleLbl="node1" presStyleIdx="6" presStyleCnt="9" custScaleX="145447" custScaleY="51557" custRadScaleRad="138608" custRadScaleInc="-32695">
        <dgm:presLayoutVars>
          <dgm:bulletEnabled val="1"/>
        </dgm:presLayoutVars>
      </dgm:prSet>
      <dgm:spPr/>
    </dgm:pt>
    <dgm:pt modelId="{38A04AD7-3C30-42FD-9169-981E636C19E5}" type="pres">
      <dgm:prSet presAssocID="{4199C120-FE21-41AC-9A33-F6885A63D66E}" presName="Name9" presStyleLbl="parChTrans1D2" presStyleIdx="7" presStyleCnt="9"/>
      <dgm:spPr/>
    </dgm:pt>
    <dgm:pt modelId="{ACABAC21-A12D-4CBC-B952-3A73C95768F1}" type="pres">
      <dgm:prSet presAssocID="{4199C120-FE21-41AC-9A33-F6885A63D66E}" presName="connTx" presStyleLbl="parChTrans1D2" presStyleIdx="7" presStyleCnt="9"/>
      <dgm:spPr/>
    </dgm:pt>
    <dgm:pt modelId="{21AB2C71-7445-44F1-88DA-8920B87614F7}" type="pres">
      <dgm:prSet presAssocID="{C3B366E1-35BE-4501-9211-79E56F24F0B1}" presName="node" presStyleLbl="node1" presStyleIdx="7" presStyleCnt="9" custScaleX="115734" custScaleY="106266" custRadScaleRad="182013" custRadScaleInc="-142927">
        <dgm:presLayoutVars>
          <dgm:bulletEnabled val="1"/>
        </dgm:presLayoutVars>
      </dgm:prSet>
      <dgm:spPr/>
    </dgm:pt>
    <dgm:pt modelId="{EEC5038B-9012-429B-8153-3A179CFD0E0E}" type="pres">
      <dgm:prSet presAssocID="{95F53F06-8275-4C3E-844A-9E98B085CD82}" presName="Name9" presStyleLbl="parChTrans1D2" presStyleIdx="8" presStyleCnt="9"/>
      <dgm:spPr/>
    </dgm:pt>
    <dgm:pt modelId="{AC61637C-F12F-4F3C-A50D-5ECFC1CAFF3B}" type="pres">
      <dgm:prSet presAssocID="{95F53F06-8275-4C3E-844A-9E98B085CD82}" presName="connTx" presStyleLbl="parChTrans1D2" presStyleIdx="8" presStyleCnt="9"/>
      <dgm:spPr/>
    </dgm:pt>
    <dgm:pt modelId="{B1A991DC-4B52-44FF-9ECB-0B12970092EB}" type="pres">
      <dgm:prSet presAssocID="{3C4555F5-DA8D-4DD8-A233-399DB91E041E}" presName="node" presStyleLbl="node1" presStyleIdx="8" presStyleCnt="9" custAng="20773927" custScaleX="114626">
        <dgm:presLayoutVars>
          <dgm:bulletEnabled val="1"/>
        </dgm:presLayoutVars>
      </dgm:prSet>
      <dgm:spPr/>
    </dgm:pt>
  </dgm:ptLst>
  <dgm:cxnLst>
    <dgm:cxn modelId="{2E371C04-464D-4F15-B43E-9C584BAF75EC}" type="presOf" srcId="{607EE9E9-D002-42FE-B74D-D945412804DF}" destId="{2CB797D3-131D-4B40-8D1C-3C0BCCD4E26A}" srcOrd="0" destOrd="0" presId="urn:microsoft.com/office/officeart/2005/8/layout/radial1"/>
    <dgm:cxn modelId="{2CF4E214-C8F4-4255-AEF5-9286C2178326}" type="presOf" srcId="{4199C120-FE21-41AC-9A33-F6885A63D66E}" destId="{38A04AD7-3C30-42FD-9169-981E636C19E5}" srcOrd="0" destOrd="0" presId="urn:microsoft.com/office/officeart/2005/8/layout/radial1"/>
    <dgm:cxn modelId="{94179C15-8BCE-4648-878D-2FDA92C3F688}" srcId="{B179D74B-D7BA-4ED1-A72F-D0DA76E8417A}" destId="{1B234536-2071-46C6-A491-AF4B1A3F9FEB}" srcOrd="3" destOrd="0" parTransId="{11E86306-1FA3-4165-81CF-E5CFBAACAB41}" sibTransId="{1EE3D30F-5CA2-4829-8D39-76AE15AD5942}"/>
    <dgm:cxn modelId="{62CCD417-977F-4936-9064-BFE5FEF36F0E}" srcId="{B179D74B-D7BA-4ED1-A72F-D0DA76E8417A}" destId="{3C4555F5-DA8D-4DD8-A233-399DB91E041E}" srcOrd="8" destOrd="0" parTransId="{95F53F06-8275-4C3E-844A-9E98B085CD82}" sibTransId="{A0C3D495-85E5-4400-9523-22EFF0B5219A}"/>
    <dgm:cxn modelId="{9D911D18-5565-4622-B141-38FA6412FB61}" type="presOf" srcId="{3C4555F5-DA8D-4DD8-A233-399DB91E041E}" destId="{B1A991DC-4B52-44FF-9ECB-0B12970092EB}" srcOrd="0" destOrd="0" presId="urn:microsoft.com/office/officeart/2005/8/layout/radial1"/>
    <dgm:cxn modelId="{4F1A7F1B-B414-4530-B639-BC5E296051D1}" type="presOf" srcId="{95F53F06-8275-4C3E-844A-9E98B085CD82}" destId="{EEC5038B-9012-429B-8153-3A179CFD0E0E}" srcOrd="0" destOrd="0" presId="urn:microsoft.com/office/officeart/2005/8/layout/radial1"/>
    <dgm:cxn modelId="{FB20F822-177B-4BA5-8D63-A940CF701DD6}" srcId="{1F8E4B7B-3190-492B-BA7B-9B52CE7D79BE}" destId="{B179D74B-D7BA-4ED1-A72F-D0DA76E8417A}" srcOrd="0" destOrd="0" parTransId="{2593081F-B3F6-458C-9839-9366C7AB704F}" sibTransId="{C467CE14-FCF4-4A26-A9B5-33DBF19BA512}"/>
    <dgm:cxn modelId="{28125723-EF65-4D38-AAF8-B6CA39984F41}" type="presOf" srcId="{1B234536-2071-46C6-A491-AF4B1A3F9FEB}" destId="{30E7B6AA-B589-42F5-B263-2F67E7BFE06E}" srcOrd="0" destOrd="0" presId="urn:microsoft.com/office/officeart/2005/8/layout/radial1"/>
    <dgm:cxn modelId="{30A14E33-ADDE-4902-B84B-ABCE8C1D4D93}" type="presOf" srcId="{95F53F06-8275-4C3E-844A-9E98B085CD82}" destId="{AC61637C-F12F-4F3C-A50D-5ECFC1CAFF3B}" srcOrd="1" destOrd="0" presId="urn:microsoft.com/office/officeart/2005/8/layout/radial1"/>
    <dgm:cxn modelId="{F0B9CA33-A37E-409B-96F7-9E4B9D777E57}" type="presOf" srcId="{065A3735-5D80-4FA3-B867-379611BFBD38}" destId="{9F81A141-1B04-4A03-B238-37F7A90993F2}" srcOrd="0" destOrd="0" presId="urn:microsoft.com/office/officeart/2005/8/layout/radial1"/>
    <dgm:cxn modelId="{D821AC5D-7148-4C55-8819-9A5B6301F75B}" type="presOf" srcId="{8AB6F3CB-D047-4C8E-B920-0BDFB57A2588}" destId="{1BB1C879-ADD1-46CE-9D67-364F5ECE1CD3}" srcOrd="0" destOrd="0" presId="urn:microsoft.com/office/officeart/2005/8/layout/radial1"/>
    <dgm:cxn modelId="{BF1E0B60-BC43-41E6-AB6D-CB9E398C0337}" type="presOf" srcId="{948D7AA2-6A07-4029-958A-456C6A888F0B}" destId="{D418F6EB-147F-4047-B751-E8166DE58772}" srcOrd="0" destOrd="0" presId="urn:microsoft.com/office/officeart/2005/8/layout/radial1"/>
    <dgm:cxn modelId="{16467443-47FD-4D61-8866-04B82D66D83F}" type="presOf" srcId="{11E86306-1FA3-4165-81CF-E5CFBAACAB41}" destId="{6C400A76-512C-4622-ABC7-4A7262143CD7}" srcOrd="1" destOrd="0" presId="urn:microsoft.com/office/officeart/2005/8/layout/radial1"/>
    <dgm:cxn modelId="{F0B1A064-9D70-4CC9-9AD1-176F29E1ADE1}" type="presOf" srcId="{5A305073-4AE3-4F5A-9103-E20EE30AA624}" destId="{B4689F4D-C616-4B5A-AB08-969AFEC6F29C}" srcOrd="0" destOrd="0" presId="urn:microsoft.com/office/officeart/2005/8/layout/radial1"/>
    <dgm:cxn modelId="{1CB3EA4E-C496-48AA-A347-4FD00B7D0B1D}" type="presOf" srcId="{850BDB31-7899-47A8-8A8D-2651EE81DB1C}" destId="{B6C2774B-CEC3-4885-8925-9AD4E72E39CE}" srcOrd="1" destOrd="0" presId="urn:microsoft.com/office/officeart/2005/8/layout/radial1"/>
    <dgm:cxn modelId="{F81AF471-25AD-4DCB-8729-77B435D1212F}" type="presOf" srcId="{4199C120-FE21-41AC-9A33-F6885A63D66E}" destId="{ACABAC21-A12D-4CBC-B952-3A73C95768F1}" srcOrd="1" destOrd="0" presId="urn:microsoft.com/office/officeart/2005/8/layout/radial1"/>
    <dgm:cxn modelId="{AE2E3377-7BAF-46A2-8CE8-C6765BD0AFBC}" type="presOf" srcId="{C3B366E1-35BE-4501-9211-79E56F24F0B1}" destId="{21AB2C71-7445-44F1-88DA-8920B87614F7}" srcOrd="0" destOrd="0" presId="urn:microsoft.com/office/officeart/2005/8/layout/radial1"/>
    <dgm:cxn modelId="{AC306878-4E82-4023-A503-F6B67A3C65A5}" type="presOf" srcId="{607EE9E9-D002-42FE-B74D-D945412804DF}" destId="{9C4E9843-91FB-4B66-AD05-A718EA51A920}" srcOrd="1" destOrd="0" presId="urn:microsoft.com/office/officeart/2005/8/layout/radial1"/>
    <dgm:cxn modelId="{E85C5479-5167-4E89-8786-1708FA63D6B1}" type="presOf" srcId="{1F8E4B7B-3190-492B-BA7B-9B52CE7D79BE}" destId="{FC4E895A-5CB6-4776-9D34-BC12EF08CF61}" srcOrd="0" destOrd="0" presId="urn:microsoft.com/office/officeart/2005/8/layout/radial1"/>
    <dgm:cxn modelId="{83936984-CC2D-4E69-8C0B-3189002027B1}" type="presOf" srcId="{11E86306-1FA3-4165-81CF-E5CFBAACAB41}" destId="{D23AFAD6-9784-476C-B26A-F6CCAEF2A753}" srcOrd="0" destOrd="0" presId="urn:microsoft.com/office/officeart/2005/8/layout/radial1"/>
    <dgm:cxn modelId="{1AB39086-C25E-4ABE-878B-C30FE6484202}" srcId="{B179D74B-D7BA-4ED1-A72F-D0DA76E8417A}" destId="{5A305073-4AE3-4F5A-9103-E20EE30AA624}" srcOrd="1" destOrd="0" parTransId="{15828F25-D9DC-474E-BDB7-D0C96BB09D53}" sibTransId="{E9C62FCB-D719-489F-AD23-B2692E2F13DF}"/>
    <dgm:cxn modelId="{3699028C-B38C-4476-8003-A065CB77F9DD}" type="presOf" srcId="{84FA42E0-3171-4CBA-9E87-E80A4C844FE3}" destId="{5A8679B6-7689-4D75-A7A5-C24CDE107484}" srcOrd="0" destOrd="0" presId="urn:microsoft.com/office/officeart/2005/8/layout/radial1"/>
    <dgm:cxn modelId="{3410D08E-B1B8-4D89-86BA-A5C3401A51E6}" type="presOf" srcId="{8AB6F3CB-D047-4C8E-B920-0BDFB57A2588}" destId="{62ECBD28-2110-4395-8718-5D140BE52464}" srcOrd="1" destOrd="0" presId="urn:microsoft.com/office/officeart/2005/8/layout/radial1"/>
    <dgm:cxn modelId="{3CCC519B-3654-49C7-866D-91000212BC6A}" srcId="{B179D74B-D7BA-4ED1-A72F-D0DA76E8417A}" destId="{065A3735-5D80-4FA3-B867-379611BFBD38}" srcOrd="0" destOrd="0" parTransId="{607EE9E9-D002-42FE-B74D-D945412804DF}" sibTransId="{44CB75F3-3FAE-4B6F-BF71-2569BC52F44B}"/>
    <dgm:cxn modelId="{C435E79D-9B2A-4D31-B9F5-138FD2B3C9B2}" type="presOf" srcId="{A2E5F42E-C718-432A-8A41-71BF82BBE18E}" destId="{BC211171-4868-4B1B-8C84-7AFE7DA92B72}" srcOrd="0" destOrd="0" presId="urn:microsoft.com/office/officeart/2005/8/layout/radial1"/>
    <dgm:cxn modelId="{3D100FA7-5949-4359-AB5F-1C78FDC6A564}" type="presOf" srcId="{850BDB31-7899-47A8-8A8D-2651EE81DB1C}" destId="{A5A442AC-CDA8-474B-92EE-3D632F0EC957}" srcOrd="0" destOrd="0" presId="urn:microsoft.com/office/officeart/2005/8/layout/radial1"/>
    <dgm:cxn modelId="{A81A2FA8-B2F2-4596-8653-36C5C9520E4F}" type="presOf" srcId="{15828F25-D9DC-474E-BDB7-D0C96BB09D53}" destId="{40A4609C-9060-46DB-B6FB-91E6E6B2159D}" srcOrd="1" destOrd="0" presId="urn:microsoft.com/office/officeart/2005/8/layout/radial1"/>
    <dgm:cxn modelId="{1B2D08A9-FD2B-4C26-B84F-A6C6038E479D}" srcId="{B179D74B-D7BA-4ED1-A72F-D0DA76E8417A}" destId="{C3B366E1-35BE-4501-9211-79E56F24F0B1}" srcOrd="7" destOrd="0" parTransId="{4199C120-FE21-41AC-9A33-F6885A63D66E}" sibTransId="{AB4F022C-2B6F-4D5A-8949-0266BBDB6FAD}"/>
    <dgm:cxn modelId="{29EB7CB0-0514-45FD-A9F9-7B25149362BC}" type="presOf" srcId="{2A64F063-8E2B-4178-A591-FB7DC84F714A}" destId="{8E90EB8E-B405-4CFE-8B98-4A3730E11E4A}" srcOrd="0" destOrd="0" presId="urn:microsoft.com/office/officeart/2005/8/layout/radial1"/>
    <dgm:cxn modelId="{1A939BB0-7101-4B8B-884E-E4A7EF099E8C}" type="presOf" srcId="{B179D74B-D7BA-4ED1-A72F-D0DA76E8417A}" destId="{22672531-8C33-499F-A8B8-1F76FA72B8E1}" srcOrd="0" destOrd="0" presId="urn:microsoft.com/office/officeart/2005/8/layout/radial1"/>
    <dgm:cxn modelId="{60DCD1BE-E5B1-4769-8F25-937D84B613F5}" type="presOf" srcId="{A2E5F42E-C718-432A-8A41-71BF82BBE18E}" destId="{5514A104-9BD3-4559-9BDA-E17D63A5FAED}" srcOrd="1" destOrd="0" presId="urn:microsoft.com/office/officeart/2005/8/layout/radial1"/>
    <dgm:cxn modelId="{DD6982C0-7744-4CA5-B438-32F6DFB12977}" type="presOf" srcId="{0AA0458B-F171-4752-8952-9B01C6B0DB39}" destId="{9A99AA90-6398-4A9E-9C90-9A289D0B4ED1}" srcOrd="0" destOrd="0" presId="urn:microsoft.com/office/officeart/2005/8/layout/radial1"/>
    <dgm:cxn modelId="{D56CEBC7-92C7-4F6C-9B5D-6B573E6E0DF1}" type="presOf" srcId="{0AA0458B-F171-4752-8952-9B01C6B0DB39}" destId="{2AE10A3F-8376-4022-8435-7D23E2A99C52}" srcOrd="1" destOrd="0" presId="urn:microsoft.com/office/officeart/2005/8/layout/radial1"/>
    <dgm:cxn modelId="{EE5ED6C8-3C2A-4568-8D0F-8E9F80CDB84E}" srcId="{B179D74B-D7BA-4ED1-A72F-D0DA76E8417A}" destId="{948D7AA2-6A07-4029-958A-456C6A888F0B}" srcOrd="5" destOrd="0" parTransId="{850BDB31-7899-47A8-8A8D-2651EE81DB1C}" sibTransId="{5E26D90B-22ED-4AB4-8D07-24D8137BEB98}"/>
    <dgm:cxn modelId="{5B4DAFDC-E082-4889-A527-AF20A61B9F17}" type="presOf" srcId="{15828F25-D9DC-474E-BDB7-D0C96BB09D53}" destId="{09F81971-61A1-4CB0-8EEA-38BD69D84A68}" srcOrd="0" destOrd="0" presId="urn:microsoft.com/office/officeart/2005/8/layout/radial1"/>
    <dgm:cxn modelId="{452DE7E2-BFBD-4189-B0C1-D4F58042CF44}" srcId="{B179D74B-D7BA-4ED1-A72F-D0DA76E8417A}" destId="{052F7232-50DC-44E8-9F5D-8FEEAEB86E33}" srcOrd="6" destOrd="0" parTransId="{A2E5F42E-C718-432A-8A41-71BF82BBE18E}" sibTransId="{71ADD2D1-68BE-4C39-A17E-3E7AC1D147F0}"/>
    <dgm:cxn modelId="{D85264E3-9117-4119-B98B-48C5328DB343}" srcId="{B179D74B-D7BA-4ED1-A72F-D0DA76E8417A}" destId="{84FA42E0-3171-4CBA-9E87-E80A4C844FE3}" srcOrd="4" destOrd="0" parTransId="{8AB6F3CB-D047-4C8E-B920-0BDFB57A2588}" sibTransId="{8ECB2E2B-7E53-417D-BCDE-DA522F6C8195}"/>
    <dgm:cxn modelId="{B0AFD7E3-270B-40E8-8251-6E4ACD127D49}" type="presOf" srcId="{052F7232-50DC-44E8-9F5D-8FEEAEB86E33}" destId="{9779251D-D94F-458D-8625-FA8430489ABD}" srcOrd="0" destOrd="0" presId="urn:microsoft.com/office/officeart/2005/8/layout/radial1"/>
    <dgm:cxn modelId="{F718F0FC-62BE-416F-9ADA-B34C235F42C9}" srcId="{B179D74B-D7BA-4ED1-A72F-D0DA76E8417A}" destId="{2A64F063-8E2B-4178-A591-FB7DC84F714A}" srcOrd="2" destOrd="0" parTransId="{0AA0458B-F171-4752-8952-9B01C6B0DB39}" sibTransId="{D9C56CFB-41C2-42EC-BF79-8976EAE3D7E1}"/>
    <dgm:cxn modelId="{CA6373C6-3A09-42CC-B797-B8A50B514F93}" type="presParOf" srcId="{FC4E895A-5CB6-4776-9D34-BC12EF08CF61}" destId="{22672531-8C33-499F-A8B8-1F76FA72B8E1}" srcOrd="0" destOrd="0" presId="urn:microsoft.com/office/officeart/2005/8/layout/radial1"/>
    <dgm:cxn modelId="{B87FF08C-B542-4893-A987-81060BB21751}" type="presParOf" srcId="{FC4E895A-5CB6-4776-9D34-BC12EF08CF61}" destId="{2CB797D3-131D-4B40-8D1C-3C0BCCD4E26A}" srcOrd="1" destOrd="0" presId="urn:microsoft.com/office/officeart/2005/8/layout/radial1"/>
    <dgm:cxn modelId="{BBC304E8-7F8F-4554-990E-1BC313E8BCAA}" type="presParOf" srcId="{2CB797D3-131D-4B40-8D1C-3C0BCCD4E26A}" destId="{9C4E9843-91FB-4B66-AD05-A718EA51A920}" srcOrd="0" destOrd="0" presId="urn:microsoft.com/office/officeart/2005/8/layout/radial1"/>
    <dgm:cxn modelId="{4ECA6462-2F16-4004-873C-F9F1F22B99B1}" type="presParOf" srcId="{FC4E895A-5CB6-4776-9D34-BC12EF08CF61}" destId="{9F81A141-1B04-4A03-B238-37F7A90993F2}" srcOrd="2" destOrd="0" presId="urn:microsoft.com/office/officeart/2005/8/layout/radial1"/>
    <dgm:cxn modelId="{57424962-0B98-4AC1-80A5-A8479A7F9D07}" type="presParOf" srcId="{FC4E895A-5CB6-4776-9D34-BC12EF08CF61}" destId="{09F81971-61A1-4CB0-8EEA-38BD69D84A68}" srcOrd="3" destOrd="0" presId="urn:microsoft.com/office/officeart/2005/8/layout/radial1"/>
    <dgm:cxn modelId="{127C91E1-00DC-41F9-92F3-71DA10662864}" type="presParOf" srcId="{09F81971-61A1-4CB0-8EEA-38BD69D84A68}" destId="{40A4609C-9060-46DB-B6FB-91E6E6B2159D}" srcOrd="0" destOrd="0" presId="urn:microsoft.com/office/officeart/2005/8/layout/radial1"/>
    <dgm:cxn modelId="{1A06D975-474D-4321-AEC0-79AE8BB82B0E}" type="presParOf" srcId="{FC4E895A-5CB6-4776-9D34-BC12EF08CF61}" destId="{B4689F4D-C616-4B5A-AB08-969AFEC6F29C}" srcOrd="4" destOrd="0" presId="urn:microsoft.com/office/officeart/2005/8/layout/radial1"/>
    <dgm:cxn modelId="{541A9376-3D6A-4E42-95AD-EE36EA26694B}" type="presParOf" srcId="{FC4E895A-5CB6-4776-9D34-BC12EF08CF61}" destId="{9A99AA90-6398-4A9E-9C90-9A289D0B4ED1}" srcOrd="5" destOrd="0" presId="urn:microsoft.com/office/officeart/2005/8/layout/radial1"/>
    <dgm:cxn modelId="{B42A79C0-769C-4896-A261-7F90A92E3B4E}" type="presParOf" srcId="{9A99AA90-6398-4A9E-9C90-9A289D0B4ED1}" destId="{2AE10A3F-8376-4022-8435-7D23E2A99C52}" srcOrd="0" destOrd="0" presId="urn:microsoft.com/office/officeart/2005/8/layout/radial1"/>
    <dgm:cxn modelId="{D2904225-2832-4DE8-ACC8-CBDD25777842}" type="presParOf" srcId="{FC4E895A-5CB6-4776-9D34-BC12EF08CF61}" destId="{8E90EB8E-B405-4CFE-8B98-4A3730E11E4A}" srcOrd="6" destOrd="0" presId="urn:microsoft.com/office/officeart/2005/8/layout/radial1"/>
    <dgm:cxn modelId="{CC16C41D-2BF6-42C3-830E-89828AF3ACDA}" type="presParOf" srcId="{FC4E895A-5CB6-4776-9D34-BC12EF08CF61}" destId="{D23AFAD6-9784-476C-B26A-F6CCAEF2A753}" srcOrd="7" destOrd="0" presId="urn:microsoft.com/office/officeart/2005/8/layout/radial1"/>
    <dgm:cxn modelId="{7A38B7BF-A73E-4A18-A2D8-B9C899B329AF}" type="presParOf" srcId="{D23AFAD6-9784-476C-B26A-F6CCAEF2A753}" destId="{6C400A76-512C-4622-ABC7-4A7262143CD7}" srcOrd="0" destOrd="0" presId="urn:microsoft.com/office/officeart/2005/8/layout/radial1"/>
    <dgm:cxn modelId="{5E583FDC-7555-4330-9D7F-E8B3BD16BD00}" type="presParOf" srcId="{FC4E895A-5CB6-4776-9D34-BC12EF08CF61}" destId="{30E7B6AA-B589-42F5-B263-2F67E7BFE06E}" srcOrd="8" destOrd="0" presId="urn:microsoft.com/office/officeart/2005/8/layout/radial1"/>
    <dgm:cxn modelId="{D97BDEA3-2510-40E2-A31F-F9F92C61DA11}" type="presParOf" srcId="{FC4E895A-5CB6-4776-9D34-BC12EF08CF61}" destId="{1BB1C879-ADD1-46CE-9D67-364F5ECE1CD3}" srcOrd="9" destOrd="0" presId="urn:microsoft.com/office/officeart/2005/8/layout/radial1"/>
    <dgm:cxn modelId="{C9D49A8C-167D-4F6C-A747-570E160347F0}" type="presParOf" srcId="{1BB1C879-ADD1-46CE-9D67-364F5ECE1CD3}" destId="{62ECBD28-2110-4395-8718-5D140BE52464}" srcOrd="0" destOrd="0" presId="urn:microsoft.com/office/officeart/2005/8/layout/radial1"/>
    <dgm:cxn modelId="{BBF8BB67-82B4-4604-9071-3816AC7F06D7}" type="presParOf" srcId="{FC4E895A-5CB6-4776-9D34-BC12EF08CF61}" destId="{5A8679B6-7689-4D75-A7A5-C24CDE107484}" srcOrd="10" destOrd="0" presId="urn:microsoft.com/office/officeart/2005/8/layout/radial1"/>
    <dgm:cxn modelId="{A1EB3115-154A-45DA-AA81-19DB7E9905EE}" type="presParOf" srcId="{FC4E895A-5CB6-4776-9D34-BC12EF08CF61}" destId="{A5A442AC-CDA8-474B-92EE-3D632F0EC957}" srcOrd="11" destOrd="0" presId="urn:microsoft.com/office/officeart/2005/8/layout/radial1"/>
    <dgm:cxn modelId="{F0C13F26-AFA2-4204-A42A-0C1EB8FB774B}" type="presParOf" srcId="{A5A442AC-CDA8-474B-92EE-3D632F0EC957}" destId="{B6C2774B-CEC3-4885-8925-9AD4E72E39CE}" srcOrd="0" destOrd="0" presId="urn:microsoft.com/office/officeart/2005/8/layout/radial1"/>
    <dgm:cxn modelId="{0F642071-A167-42EF-A668-621A369A2F8D}" type="presParOf" srcId="{FC4E895A-5CB6-4776-9D34-BC12EF08CF61}" destId="{D418F6EB-147F-4047-B751-E8166DE58772}" srcOrd="12" destOrd="0" presId="urn:microsoft.com/office/officeart/2005/8/layout/radial1"/>
    <dgm:cxn modelId="{BE42B1F1-880C-443B-90B3-906BC4F5A609}" type="presParOf" srcId="{FC4E895A-5CB6-4776-9D34-BC12EF08CF61}" destId="{BC211171-4868-4B1B-8C84-7AFE7DA92B72}" srcOrd="13" destOrd="0" presId="urn:microsoft.com/office/officeart/2005/8/layout/radial1"/>
    <dgm:cxn modelId="{2A9E4FA2-5A83-4FB9-813C-7DCBBC04556B}" type="presParOf" srcId="{BC211171-4868-4B1B-8C84-7AFE7DA92B72}" destId="{5514A104-9BD3-4559-9BDA-E17D63A5FAED}" srcOrd="0" destOrd="0" presId="urn:microsoft.com/office/officeart/2005/8/layout/radial1"/>
    <dgm:cxn modelId="{03C60582-501D-481E-8F99-C22912ED8E63}" type="presParOf" srcId="{FC4E895A-5CB6-4776-9D34-BC12EF08CF61}" destId="{9779251D-D94F-458D-8625-FA8430489ABD}" srcOrd="14" destOrd="0" presId="urn:microsoft.com/office/officeart/2005/8/layout/radial1"/>
    <dgm:cxn modelId="{8E10BC3D-D749-4084-9B39-B60F2F745BBA}" type="presParOf" srcId="{FC4E895A-5CB6-4776-9D34-BC12EF08CF61}" destId="{38A04AD7-3C30-42FD-9169-981E636C19E5}" srcOrd="15" destOrd="0" presId="urn:microsoft.com/office/officeart/2005/8/layout/radial1"/>
    <dgm:cxn modelId="{96CD61E7-654E-4845-987E-FE721BCB7FA2}" type="presParOf" srcId="{38A04AD7-3C30-42FD-9169-981E636C19E5}" destId="{ACABAC21-A12D-4CBC-B952-3A73C95768F1}" srcOrd="0" destOrd="0" presId="urn:microsoft.com/office/officeart/2005/8/layout/radial1"/>
    <dgm:cxn modelId="{F6234C92-7069-464D-977B-2C53A29C7540}" type="presParOf" srcId="{FC4E895A-5CB6-4776-9D34-BC12EF08CF61}" destId="{21AB2C71-7445-44F1-88DA-8920B87614F7}" srcOrd="16" destOrd="0" presId="urn:microsoft.com/office/officeart/2005/8/layout/radial1"/>
    <dgm:cxn modelId="{C29444F0-3033-4BDC-9CAE-47062E5D54D7}" type="presParOf" srcId="{FC4E895A-5CB6-4776-9D34-BC12EF08CF61}" destId="{EEC5038B-9012-429B-8153-3A179CFD0E0E}" srcOrd="17" destOrd="0" presId="urn:microsoft.com/office/officeart/2005/8/layout/radial1"/>
    <dgm:cxn modelId="{8164A8E6-473E-4D83-BCCB-3D83EC259B22}" type="presParOf" srcId="{EEC5038B-9012-429B-8153-3A179CFD0E0E}" destId="{AC61637C-F12F-4F3C-A50D-5ECFC1CAFF3B}" srcOrd="0" destOrd="0" presId="urn:microsoft.com/office/officeart/2005/8/layout/radial1"/>
    <dgm:cxn modelId="{0FEE3006-6F2B-49F1-A0CA-CB699555A90C}" type="presParOf" srcId="{FC4E895A-5CB6-4776-9D34-BC12EF08CF61}" destId="{B1A991DC-4B52-44FF-9ECB-0B12970092EB}" srcOrd="18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3F7537-DE83-45D9-AFD1-908328D4D97E}">
      <dsp:nvSpPr>
        <dsp:cNvPr id="0" name=""/>
        <dsp:cNvSpPr/>
      </dsp:nvSpPr>
      <dsp:spPr>
        <a:xfrm>
          <a:off x="183161" y="0"/>
          <a:ext cx="1647635" cy="291187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kern="1200" dirty="0">
              <a:latin typeface="Arial Black" pitchFamily="34" charset="0"/>
            </a:rPr>
            <a:t>обеспечение наполняемости бюджета собственными доходами</a:t>
          </a:r>
          <a:endParaRPr lang="ru-RU" sz="1200" kern="1200" dirty="0">
            <a:latin typeface="Arial Black" pitchFamily="34" charset="0"/>
            <a:cs typeface="Times New Roman" pitchFamily="18" charset="0"/>
          </a:endParaRPr>
        </a:p>
      </dsp:txBody>
      <dsp:txXfrm>
        <a:off x="183161" y="1164748"/>
        <a:ext cx="1647635" cy="1164748"/>
      </dsp:txXfrm>
    </dsp:sp>
    <dsp:sp modelId="{79E796B1-3ABE-4958-A470-95B84B3BA8FB}">
      <dsp:nvSpPr>
        <dsp:cNvPr id="0" name=""/>
        <dsp:cNvSpPr/>
      </dsp:nvSpPr>
      <dsp:spPr>
        <a:xfrm>
          <a:off x="601029" y="259130"/>
          <a:ext cx="811900" cy="800817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1B5A3FF-8112-48C6-9524-2594DAB99429}">
      <dsp:nvSpPr>
        <dsp:cNvPr id="0" name=""/>
        <dsp:cNvSpPr/>
      </dsp:nvSpPr>
      <dsp:spPr>
        <a:xfrm>
          <a:off x="1888530" y="0"/>
          <a:ext cx="1760350" cy="291187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kern="1200" dirty="0">
              <a:latin typeface="Arial Black" pitchFamily="34" charset="0"/>
            </a:rPr>
            <a:t>эффективное управление расходами</a:t>
          </a:r>
        </a:p>
      </dsp:txBody>
      <dsp:txXfrm>
        <a:off x="1888530" y="1164748"/>
        <a:ext cx="1760350" cy="1164748"/>
      </dsp:txXfrm>
    </dsp:sp>
    <dsp:sp modelId="{E6379D24-0F7F-4C89-AA74-40B94EA75227}">
      <dsp:nvSpPr>
        <dsp:cNvPr id="0" name=""/>
        <dsp:cNvSpPr/>
      </dsp:nvSpPr>
      <dsp:spPr>
        <a:xfrm>
          <a:off x="2381484" y="259130"/>
          <a:ext cx="774442" cy="800817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261845-6FEC-4FCD-A320-DB13C9B75A59}">
      <dsp:nvSpPr>
        <dsp:cNvPr id="0" name=""/>
        <dsp:cNvSpPr/>
      </dsp:nvSpPr>
      <dsp:spPr>
        <a:xfrm>
          <a:off x="3706614" y="0"/>
          <a:ext cx="1924447" cy="291187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kern="1200" dirty="0">
              <a:latin typeface="Arial Black" pitchFamily="34" charset="0"/>
            </a:rPr>
            <a:t>стабильность налоговых и неналоговых условий</a:t>
          </a:r>
        </a:p>
      </dsp:txBody>
      <dsp:txXfrm>
        <a:off x="3706614" y="1164748"/>
        <a:ext cx="1924447" cy="1164748"/>
      </dsp:txXfrm>
    </dsp:sp>
    <dsp:sp modelId="{59BCE99C-652C-4BAC-91C1-A60B797A8CEA}">
      <dsp:nvSpPr>
        <dsp:cNvPr id="0" name=""/>
        <dsp:cNvSpPr/>
      </dsp:nvSpPr>
      <dsp:spPr>
        <a:xfrm>
          <a:off x="4259314" y="259130"/>
          <a:ext cx="819046" cy="800817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5BE1EB1-E929-4EA6-B09B-AEAAF45A936A}">
      <dsp:nvSpPr>
        <dsp:cNvPr id="0" name=""/>
        <dsp:cNvSpPr/>
      </dsp:nvSpPr>
      <dsp:spPr>
        <a:xfrm>
          <a:off x="5688795" y="0"/>
          <a:ext cx="1731541" cy="291187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kern="1200" dirty="0">
              <a:latin typeface="Arial Black" pitchFamily="34" charset="0"/>
            </a:rPr>
            <a:t>инвестирование </a:t>
          </a:r>
          <a:br>
            <a:rPr lang="ru-RU" sz="1200" kern="1200" dirty="0">
              <a:latin typeface="Arial Black" pitchFamily="34" charset="0"/>
            </a:rPr>
          </a:br>
          <a:r>
            <a:rPr lang="ru-RU" sz="1200" kern="1200" dirty="0">
              <a:latin typeface="Arial Black" pitchFamily="34" charset="0"/>
            </a:rPr>
            <a:t>в человеческий капитал</a:t>
          </a:r>
        </a:p>
      </dsp:txBody>
      <dsp:txXfrm>
        <a:off x="5688795" y="1164748"/>
        <a:ext cx="1731541" cy="1164748"/>
      </dsp:txXfrm>
    </dsp:sp>
    <dsp:sp modelId="{2A289877-5F19-4A19-A468-00B4EBF5943F}">
      <dsp:nvSpPr>
        <dsp:cNvPr id="0" name=""/>
        <dsp:cNvSpPr/>
      </dsp:nvSpPr>
      <dsp:spPr>
        <a:xfrm>
          <a:off x="6167344" y="259130"/>
          <a:ext cx="774442" cy="800817"/>
        </a:xfrm>
        <a:prstGeom prst="ellipse">
          <a:avLst/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4E9E240-14D8-48CE-A8EF-4C26DD964D0B}">
      <dsp:nvSpPr>
        <dsp:cNvPr id="0" name=""/>
        <dsp:cNvSpPr/>
      </dsp:nvSpPr>
      <dsp:spPr>
        <a:xfrm>
          <a:off x="7478070" y="0"/>
          <a:ext cx="1482767" cy="291187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kern="1200" dirty="0">
              <a:latin typeface="Arial Black" pitchFamily="34" charset="0"/>
            </a:rPr>
            <a:t>проведение взвешенной долговой политики</a:t>
          </a:r>
        </a:p>
      </dsp:txBody>
      <dsp:txXfrm>
        <a:off x="7478070" y="1164748"/>
        <a:ext cx="1482767" cy="1164748"/>
      </dsp:txXfrm>
    </dsp:sp>
    <dsp:sp modelId="{801EDB75-7215-4290-9F39-D09130BB9918}">
      <dsp:nvSpPr>
        <dsp:cNvPr id="0" name=""/>
        <dsp:cNvSpPr/>
      </dsp:nvSpPr>
      <dsp:spPr>
        <a:xfrm>
          <a:off x="7806352" y="259130"/>
          <a:ext cx="826202" cy="800817"/>
        </a:xfrm>
        <a:prstGeom prst="ellipse">
          <a:avLst/>
        </a:prstGeom>
        <a:blipFill rotWithShape="0">
          <a:blip xmlns:r="http://schemas.openxmlformats.org/officeDocument/2006/relationships" r:embed="rId5"/>
          <a:stretch>
            <a:fillRect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132C0C5-E5AF-4E5E-918C-A1BB430E7228}">
      <dsp:nvSpPr>
        <dsp:cNvPr id="0" name=""/>
        <dsp:cNvSpPr/>
      </dsp:nvSpPr>
      <dsp:spPr>
        <a:xfrm flipH="1" flipV="1">
          <a:off x="2131789" y="96359"/>
          <a:ext cx="102559" cy="45005"/>
        </a:xfrm>
        <a:prstGeom prst="leftRigh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672531-8C33-499F-A8B8-1F76FA72B8E1}">
      <dsp:nvSpPr>
        <dsp:cNvPr id="0" name=""/>
        <dsp:cNvSpPr/>
      </dsp:nvSpPr>
      <dsp:spPr>
        <a:xfrm>
          <a:off x="2989580" y="1619363"/>
          <a:ext cx="3252611" cy="2379971"/>
        </a:xfrm>
        <a:prstGeom prst="ellipse">
          <a:avLst/>
        </a:prstGeom>
        <a:gradFill rotWithShape="1">
          <a:gsLst>
            <a:gs pos="0">
              <a:schemeClr val="accent5">
                <a:tint val="96000"/>
                <a:satMod val="120000"/>
                <a:lumMod val="120000"/>
              </a:schemeClr>
            </a:gs>
            <a:gs pos="100000">
              <a:schemeClr val="accent5"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contourW="19050" prstMaterial="flat">
          <a:bevelT w="63500" h="63500"/>
          <a:contourClr>
            <a:schemeClr val="accent5">
              <a:shade val="25000"/>
              <a:satMod val="180000"/>
            </a:schemeClr>
          </a:contourClr>
        </a:sp3d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kern="1200" dirty="0"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rPr>
            <a:t>Всего 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2800" kern="1200" dirty="0"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rPr>
            <a:t>25112,376</a:t>
          </a:r>
          <a:endParaRPr lang="ru-RU" sz="2800" kern="1200" dirty="0">
            <a:solidFill>
              <a:schemeClr val="tx2"/>
            </a:solidFill>
            <a:effectLst/>
            <a:latin typeface="Times New Roman" pitchFamily="18" charset="0"/>
            <a:cs typeface="Times New Roman" pitchFamily="18" charset="0"/>
          </a:endParaRPr>
        </a:p>
      </dsp:txBody>
      <dsp:txXfrm>
        <a:off x="3465914" y="1967902"/>
        <a:ext cx="2299943" cy="1682893"/>
      </dsp:txXfrm>
    </dsp:sp>
    <dsp:sp modelId="{2CB797D3-131D-4B40-8D1C-3C0BCCD4E26A}">
      <dsp:nvSpPr>
        <dsp:cNvPr id="0" name=""/>
        <dsp:cNvSpPr/>
      </dsp:nvSpPr>
      <dsp:spPr>
        <a:xfrm rot="11603496">
          <a:off x="2556004" y="2368812"/>
          <a:ext cx="520453" cy="24155"/>
        </a:xfrm>
        <a:custGeom>
          <a:avLst/>
          <a:gdLst/>
          <a:ahLst/>
          <a:cxnLst/>
          <a:rect l="0" t="0" r="0" b="0"/>
          <a:pathLst>
            <a:path>
              <a:moveTo>
                <a:pt x="0" y="12077"/>
              </a:moveTo>
              <a:lnTo>
                <a:pt x="520453" y="12077"/>
              </a:lnTo>
            </a:path>
          </a:pathLst>
        </a:custGeom>
        <a:noFill/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200" kern="120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sp:txBody>
      <dsp:txXfrm rot="10800000">
        <a:off x="2803220" y="2367878"/>
        <a:ext cx="26022" cy="26022"/>
      </dsp:txXfrm>
    </dsp:sp>
    <dsp:sp modelId="{9F81A141-1B04-4A03-B238-37F7A90993F2}">
      <dsp:nvSpPr>
        <dsp:cNvPr id="0" name=""/>
        <dsp:cNvSpPr/>
      </dsp:nvSpPr>
      <dsp:spPr>
        <a:xfrm>
          <a:off x="124373" y="1145598"/>
          <a:ext cx="2503135" cy="1784779"/>
        </a:xfrm>
        <a:prstGeom prst="ellipse">
          <a:avLst/>
        </a:prstGeom>
        <a:gradFill rotWithShape="1">
          <a:gsLst>
            <a:gs pos="0">
              <a:schemeClr val="accent5">
                <a:tint val="0"/>
              </a:schemeClr>
            </a:gs>
            <a:gs pos="44000">
              <a:schemeClr val="accent5">
                <a:tint val="60000"/>
                <a:satMod val="120000"/>
              </a:schemeClr>
            </a:gs>
            <a:gs pos="100000">
              <a:schemeClr val="accent5">
                <a:tint val="90000"/>
                <a:alpha val="100000"/>
                <a:lumMod val="90000"/>
              </a:schemeClr>
            </a:gs>
          </a:gsLst>
          <a:lin ang="5400000" scaled="0"/>
        </a:gradFill>
        <a:ln w="9525" cap="flat" cmpd="sng" algn="ctr">
          <a:solidFill>
            <a:schemeClr val="accent5"/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/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ru-RU" sz="1200" kern="1200" dirty="0">
              <a:effectLst/>
              <a:latin typeface="Times New Roman" pitchFamily="18" charset="0"/>
              <a:cs typeface="Times New Roman" pitchFamily="18" charset="0"/>
            </a:rPr>
            <a:t>Дорожное хозяйство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200" kern="1200" dirty="0">
              <a:effectLst/>
              <a:latin typeface="Times New Roman" pitchFamily="18" charset="0"/>
              <a:cs typeface="Times New Roman" pitchFamily="18" charset="0"/>
            </a:rPr>
            <a:t>3217,500</a:t>
          </a:r>
          <a:r>
            <a:rPr lang="ru-RU" sz="1200" kern="1200" dirty="0">
              <a:effectLst/>
              <a:latin typeface="Times New Roman" pitchFamily="18" charset="0"/>
              <a:cs typeface="Times New Roman" pitchFamily="18" charset="0"/>
            </a:rPr>
            <a:t> тыс. рублей или </a:t>
          </a:r>
          <a:r>
            <a:rPr lang="en-US" sz="1200" kern="1200" dirty="0">
              <a:effectLst/>
              <a:latin typeface="Times New Roman" pitchFamily="18" charset="0"/>
              <a:cs typeface="Times New Roman" pitchFamily="18" charset="0"/>
            </a:rPr>
            <a:t>12,8</a:t>
          </a:r>
          <a:r>
            <a:rPr lang="ru-RU" sz="1200" kern="1200" dirty="0">
              <a:effectLst/>
              <a:latin typeface="Times New Roman" pitchFamily="18" charset="0"/>
              <a:cs typeface="Times New Roman" pitchFamily="18" charset="0"/>
            </a:rPr>
            <a:t>%</a:t>
          </a:r>
        </a:p>
      </dsp:txBody>
      <dsp:txXfrm>
        <a:off x="490949" y="1406973"/>
        <a:ext cx="1769983" cy="1262029"/>
      </dsp:txXfrm>
    </dsp:sp>
    <dsp:sp modelId="{09F81971-61A1-4CB0-8EEA-38BD69D84A68}">
      <dsp:nvSpPr>
        <dsp:cNvPr id="0" name=""/>
        <dsp:cNvSpPr/>
      </dsp:nvSpPr>
      <dsp:spPr>
        <a:xfrm rot="18579364">
          <a:off x="5417002" y="1689848"/>
          <a:ext cx="233701" cy="24155"/>
        </a:xfrm>
        <a:custGeom>
          <a:avLst/>
          <a:gdLst/>
          <a:ahLst/>
          <a:cxnLst/>
          <a:rect l="0" t="0" r="0" b="0"/>
          <a:pathLst>
            <a:path>
              <a:moveTo>
                <a:pt x="0" y="12077"/>
              </a:moveTo>
              <a:lnTo>
                <a:pt x="233701" y="12077"/>
              </a:lnTo>
            </a:path>
          </a:pathLst>
        </a:custGeom>
        <a:noFill/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200" kern="120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5528010" y="1696083"/>
        <a:ext cx="11685" cy="11685"/>
      </dsp:txXfrm>
    </dsp:sp>
    <dsp:sp modelId="{B4689F4D-C616-4B5A-AB08-969AFEC6F29C}">
      <dsp:nvSpPr>
        <dsp:cNvPr id="0" name=""/>
        <dsp:cNvSpPr/>
      </dsp:nvSpPr>
      <dsp:spPr>
        <a:xfrm>
          <a:off x="5196397" y="0"/>
          <a:ext cx="2016995" cy="1784779"/>
        </a:xfrm>
        <a:prstGeom prst="ellipse">
          <a:avLst/>
        </a:prstGeom>
        <a:gradFill rotWithShape="1">
          <a:gsLst>
            <a:gs pos="0">
              <a:schemeClr val="accent5">
                <a:tint val="0"/>
              </a:schemeClr>
            </a:gs>
            <a:gs pos="44000">
              <a:schemeClr val="accent5">
                <a:tint val="60000"/>
                <a:satMod val="120000"/>
              </a:schemeClr>
            </a:gs>
            <a:gs pos="100000">
              <a:schemeClr val="accent5">
                <a:tint val="90000"/>
                <a:alpha val="100000"/>
                <a:lumMod val="90000"/>
              </a:schemeClr>
            </a:gs>
          </a:gsLst>
          <a:lin ang="5400000" scaled="0"/>
        </a:gradFill>
        <a:ln w="9525" cap="flat" cmpd="sng" algn="ctr">
          <a:solidFill>
            <a:schemeClr val="accent5"/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/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ru-RU" sz="1200" kern="1200" dirty="0">
              <a:effectLst/>
              <a:latin typeface="Times New Roman" pitchFamily="18" charset="0"/>
              <a:cs typeface="Times New Roman" pitchFamily="18" charset="0"/>
            </a:rPr>
            <a:t>Пожарная безопасность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200" kern="1200" dirty="0">
              <a:effectLst/>
              <a:latin typeface="Times New Roman" pitchFamily="18" charset="0"/>
              <a:cs typeface="Times New Roman" pitchFamily="18" charset="0"/>
            </a:rPr>
            <a:t>104,400</a:t>
          </a:r>
          <a:r>
            <a:rPr lang="ru-RU" sz="1200" kern="1200" dirty="0">
              <a:effectLst/>
              <a:latin typeface="Times New Roman" pitchFamily="18" charset="0"/>
              <a:cs typeface="Times New Roman" pitchFamily="18" charset="0"/>
            </a:rPr>
            <a:t> тыс. рублей  или 0,</a:t>
          </a:r>
          <a:r>
            <a:rPr lang="en-US" sz="1200" kern="1200" dirty="0">
              <a:effectLst/>
              <a:latin typeface="Times New Roman" pitchFamily="18" charset="0"/>
              <a:cs typeface="Times New Roman" pitchFamily="18" charset="0"/>
            </a:rPr>
            <a:t>4</a:t>
          </a:r>
          <a:r>
            <a:rPr lang="ru-RU" sz="1200" kern="1200" dirty="0">
              <a:effectLst/>
              <a:latin typeface="Times New Roman" pitchFamily="18" charset="0"/>
              <a:cs typeface="Times New Roman" pitchFamily="18" charset="0"/>
            </a:rPr>
            <a:t>% </a:t>
          </a:r>
        </a:p>
      </dsp:txBody>
      <dsp:txXfrm>
        <a:off x="5491779" y="261375"/>
        <a:ext cx="1426231" cy="1262029"/>
      </dsp:txXfrm>
    </dsp:sp>
    <dsp:sp modelId="{9A99AA90-6398-4A9E-9C90-9A289D0B4ED1}">
      <dsp:nvSpPr>
        <dsp:cNvPr id="0" name=""/>
        <dsp:cNvSpPr/>
      </dsp:nvSpPr>
      <dsp:spPr>
        <a:xfrm rot="20182402">
          <a:off x="5946699" y="1875575"/>
          <a:ext cx="1552387" cy="24155"/>
        </a:xfrm>
        <a:custGeom>
          <a:avLst/>
          <a:gdLst/>
          <a:ahLst/>
          <a:cxnLst/>
          <a:rect l="0" t="0" r="0" b="0"/>
          <a:pathLst>
            <a:path>
              <a:moveTo>
                <a:pt x="0" y="12077"/>
              </a:moveTo>
              <a:lnTo>
                <a:pt x="1552387" y="12077"/>
              </a:lnTo>
            </a:path>
          </a:pathLst>
        </a:custGeom>
        <a:noFill/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200" kern="120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684083" y="1848843"/>
        <a:ext cx="77619" cy="77619"/>
      </dsp:txXfrm>
    </dsp:sp>
    <dsp:sp modelId="{8E90EB8E-B405-4CFE-8B98-4A3730E11E4A}">
      <dsp:nvSpPr>
        <dsp:cNvPr id="0" name=""/>
        <dsp:cNvSpPr/>
      </dsp:nvSpPr>
      <dsp:spPr>
        <a:xfrm>
          <a:off x="7359220" y="326537"/>
          <a:ext cx="1784779" cy="1784779"/>
        </a:xfrm>
        <a:prstGeom prst="ellipse">
          <a:avLst/>
        </a:prstGeom>
        <a:gradFill rotWithShape="1">
          <a:gsLst>
            <a:gs pos="0">
              <a:schemeClr val="accent5">
                <a:tint val="0"/>
              </a:schemeClr>
            </a:gs>
            <a:gs pos="44000">
              <a:schemeClr val="accent5">
                <a:tint val="60000"/>
                <a:satMod val="120000"/>
              </a:schemeClr>
            </a:gs>
            <a:gs pos="100000">
              <a:schemeClr val="accent5">
                <a:tint val="90000"/>
                <a:alpha val="100000"/>
                <a:lumMod val="90000"/>
              </a:schemeClr>
            </a:gs>
          </a:gsLst>
          <a:lin ang="5400000" scaled="0"/>
        </a:gradFill>
        <a:ln w="9525" cap="flat" cmpd="sng" algn="ctr">
          <a:solidFill>
            <a:schemeClr val="accent5"/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/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ru-RU" sz="1200" kern="1200" dirty="0">
              <a:effectLst/>
              <a:latin typeface="Times New Roman" pitchFamily="18" charset="0"/>
              <a:cs typeface="Times New Roman" pitchFamily="18" charset="0"/>
            </a:rPr>
            <a:t>ЖКХ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200" kern="1200" dirty="0">
              <a:effectLst/>
              <a:latin typeface="Times New Roman" pitchFamily="18" charset="0"/>
              <a:cs typeface="Times New Roman" pitchFamily="18" charset="0"/>
            </a:rPr>
            <a:t>11195,460</a:t>
          </a:r>
          <a:r>
            <a:rPr lang="ru-RU" sz="1200" kern="1200" dirty="0">
              <a:effectLst/>
              <a:latin typeface="Times New Roman" pitchFamily="18" charset="0"/>
              <a:cs typeface="Times New Roman" pitchFamily="18" charset="0"/>
            </a:rPr>
            <a:t> тыс. рублей  или     </a:t>
          </a:r>
          <a:r>
            <a:rPr lang="en-US" sz="1200" kern="1200" dirty="0">
              <a:effectLst/>
              <a:latin typeface="Times New Roman" pitchFamily="18" charset="0"/>
              <a:cs typeface="Times New Roman" pitchFamily="18" charset="0"/>
            </a:rPr>
            <a:t>44,7</a:t>
          </a:r>
          <a:r>
            <a:rPr lang="ru-RU" sz="1200" kern="1200" dirty="0">
              <a:effectLst/>
              <a:latin typeface="Times New Roman" pitchFamily="18" charset="0"/>
              <a:cs typeface="Times New Roman" pitchFamily="18" charset="0"/>
            </a:rPr>
            <a:t>%</a:t>
          </a:r>
        </a:p>
      </dsp:txBody>
      <dsp:txXfrm>
        <a:off x="7620595" y="587912"/>
        <a:ext cx="1262029" cy="1262029"/>
      </dsp:txXfrm>
    </dsp:sp>
    <dsp:sp modelId="{D23AFAD6-9784-476C-B26A-F6CCAEF2A753}">
      <dsp:nvSpPr>
        <dsp:cNvPr id="0" name=""/>
        <dsp:cNvSpPr/>
      </dsp:nvSpPr>
      <dsp:spPr>
        <a:xfrm rot="284667">
          <a:off x="6229886" y="2978299"/>
          <a:ext cx="1134335" cy="24155"/>
        </a:xfrm>
        <a:custGeom>
          <a:avLst/>
          <a:gdLst/>
          <a:ahLst/>
          <a:cxnLst/>
          <a:rect l="0" t="0" r="0" b="0"/>
          <a:pathLst>
            <a:path>
              <a:moveTo>
                <a:pt x="0" y="12077"/>
              </a:moveTo>
              <a:lnTo>
                <a:pt x="1134335" y="12077"/>
              </a:lnTo>
            </a:path>
          </a:pathLst>
        </a:custGeom>
        <a:noFill/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200" kern="120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768695" y="2962019"/>
        <a:ext cx="56716" cy="56716"/>
      </dsp:txXfrm>
    </dsp:sp>
    <dsp:sp modelId="{30E7B6AA-B589-42F5-B263-2F67E7BFE06E}">
      <dsp:nvSpPr>
        <dsp:cNvPr id="0" name=""/>
        <dsp:cNvSpPr/>
      </dsp:nvSpPr>
      <dsp:spPr>
        <a:xfrm>
          <a:off x="7359220" y="2218710"/>
          <a:ext cx="1784779" cy="1784779"/>
        </a:xfrm>
        <a:prstGeom prst="ellipse">
          <a:avLst/>
        </a:prstGeom>
        <a:gradFill rotWithShape="1">
          <a:gsLst>
            <a:gs pos="0">
              <a:schemeClr val="accent5">
                <a:tint val="0"/>
              </a:schemeClr>
            </a:gs>
            <a:gs pos="44000">
              <a:schemeClr val="accent5">
                <a:tint val="60000"/>
                <a:satMod val="120000"/>
              </a:schemeClr>
            </a:gs>
            <a:gs pos="100000">
              <a:schemeClr val="accent5">
                <a:tint val="90000"/>
                <a:alpha val="100000"/>
                <a:lumMod val="90000"/>
              </a:schemeClr>
            </a:gs>
          </a:gsLst>
          <a:lin ang="5400000" scaled="0"/>
        </a:gradFill>
        <a:ln w="9525" cap="flat" cmpd="sng" algn="ctr">
          <a:solidFill>
            <a:schemeClr val="accent5"/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/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ru-RU" sz="1200" kern="1200" dirty="0">
              <a:effectLst/>
              <a:latin typeface="Times New Roman" pitchFamily="18" charset="0"/>
              <a:cs typeface="Times New Roman" pitchFamily="18" charset="0"/>
            </a:rPr>
            <a:t>Культура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ru-RU" sz="1200" kern="1200" dirty="0">
              <a:effectLst/>
              <a:latin typeface="Times New Roman" pitchFamily="18" charset="0"/>
              <a:cs typeface="Times New Roman" pitchFamily="18" charset="0"/>
            </a:rPr>
            <a:t>2</a:t>
          </a:r>
          <a:r>
            <a:rPr lang="en-US" sz="1200" kern="1200" dirty="0">
              <a:effectLst/>
              <a:latin typeface="Times New Roman" pitchFamily="18" charset="0"/>
              <a:cs typeface="Times New Roman" pitchFamily="18" charset="0"/>
            </a:rPr>
            <a:t>5</a:t>
          </a:r>
          <a:r>
            <a:rPr lang="ru-RU" sz="1200" kern="1200" dirty="0">
              <a:effectLst/>
              <a:latin typeface="Times New Roman" pitchFamily="18" charset="0"/>
              <a:cs typeface="Times New Roman" pitchFamily="18" charset="0"/>
            </a:rPr>
            <a:t>,0 тыс. рублей  или 0,</a:t>
          </a:r>
          <a:r>
            <a:rPr lang="en-US" sz="1200" kern="1200" dirty="0">
              <a:effectLst/>
              <a:latin typeface="Times New Roman" pitchFamily="18" charset="0"/>
              <a:cs typeface="Times New Roman" pitchFamily="18" charset="0"/>
            </a:rPr>
            <a:t>1</a:t>
          </a:r>
          <a:r>
            <a:rPr lang="ru-RU" sz="1200" kern="1200" dirty="0">
              <a:effectLst/>
              <a:latin typeface="Times New Roman" pitchFamily="18" charset="0"/>
              <a:cs typeface="Times New Roman" pitchFamily="18" charset="0"/>
            </a:rPr>
            <a:t>%</a:t>
          </a:r>
        </a:p>
      </dsp:txBody>
      <dsp:txXfrm>
        <a:off x="7620595" y="2480085"/>
        <a:ext cx="1262029" cy="1262029"/>
      </dsp:txXfrm>
    </dsp:sp>
    <dsp:sp modelId="{1BB1C879-ADD1-46CE-9D67-364F5ECE1CD3}">
      <dsp:nvSpPr>
        <dsp:cNvPr id="0" name=""/>
        <dsp:cNvSpPr/>
      </dsp:nvSpPr>
      <dsp:spPr>
        <a:xfrm rot="12884521">
          <a:off x="5646259" y="3568954"/>
          <a:ext cx="164669" cy="24155"/>
        </a:xfrm>
        <a:custGeom>
          <a:avLst/>
          <a:gdLst/>
          <a:ahLst/>
          <a:cxnLst/>
          <a:rect l="0" t="0" r="0" b="0"/>
          <a:pathLst>
            <a:path>
              <a:moveTo>
                <a:pt x="0" y="12077"/>
              </a:moveTo>
              <a:lnTo>
                <a:pt x="164669" y="12077"/>
              </a:lnTo>
            </a:path>
          </a:pathLst>
        </a:custGeom>
        <a:noFill/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200" kern="120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sp:txBody>
      <dsp:txXfrm rot="10800000">
        <a:off x="5724477" y="3576915"/>
        <a:ext cx="8233" cy="8233"/>
      </dsp:txXfrm>
    </dsp:sp>
    <dsp:sp modelId="{5A8679B6-7689-4D75-A7A5-C24CDE107484}">
      <dsp:nvSpPr>
        <dsp:cNvPr id="0" name=""/>
        <dsp:cNvSpPr/>
      </dsp:nvSpPr>
      <dsp:spPr>
        <a:xfrm>
          <a:off x="5370293" y="3079110"/>
          <a:ext cx="2710957" cy="2386966"/>
        </a:xfrm>
        <a:prstGeom prst="ellipse">
          <a:avLst/>
        </a:prstGeom>
        <a:gradFill rotWithShape="1">
          <a:gsLst>
            <a:gs pos="0">
              <a:schemeClr val="accent5">
                <a:tint val="0"/>
              </a:schemeClr>
            </a:gs>
            <a:gs pos="44000">
              <a:schemeClr val="accent5">
                <a:tint val="60000"/>
                <a:satMod val="120000"/>
              </a:schemeClr>
            </a:gs>
            <a:gs pos="100000">
              <a:schemeClr val="accent5">
                <a:tint val="90000"/>
                <a:alpha val="100000"/>
                <a:lumMod val="90000"/>
              </a:schemeClr>
            </a:gs>
          </a:gsLst>
          <a:lin ang="5400000" scaled="0"/>
        </a:gradFill>
        <a:ln w="9525" cap="flat" cmpd="sng" algn="ctr">
          <a:solidFill>
            <a:schemeClr val="accent5"/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/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ru-RU" sz="1200" kern="1200" dirty="0">
              <a:effectLst/>
              <a:latin typeface="Times New Roman" pitchFamily="18" charset="0"/>
              <a:cs typeface="Times New Roman" pitchFamily="18" charset="0"/>
            </a:rPr>
            <a:t>Общегосударственные вопросы 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200" kern="1200" dirty="0">
              <a:effectLst/>
              <a:latin typeface="Times New Roman" pitchFamily="18" charset="0"/>
              <a:cs typeface="Times New Roman" pitchFamily="18" charset="0"/>
            </a:rPr>
            <a:t>9980,368 </a:t>
          </a:r>
          <a:r>
            <a:rPr lang="ru-RU" sz="1200" kern="1200" dirty="0">
              <a:effectLst/>
              <a:latin typeface="Times New Roman" pitchFamily="18" charset="0"/>
              <a:cs typeface="Times New Roman" pitchFamily="18" charset="0"/>
            </a:rPr>
            <a:t>тыс. рублей  или </a:t>
          </a:r>
          <a:r>
            <a:rPr lang="en-US" sz="1200" kern="1200" dirty="0">
              <a:effectLst/>
              <a:latin typeface="Times New Roman" pitchFamily="18" charset="0"/>
              <a:cs typeface="Times New Roman" pitchFamily="18" charset="0"/>
            </a:rPr>
            <a:t>39,8</a:t>
          </a:r>
          <a:r>
            <a:rPr lang="ru-RU" sz="1200" kern="1200" dirty="0">
              <a:effectLst/>
              <a:latin typeface="Times New Roman" pitchFamily="18" charset="0"/>
              <a:cs typeface="Times New Roman" pitchFamily="18" charset="0"/>
            </a:rPr>
            <a:t>%</a:t>
          </a:r>
        </a:p>
      </dsp:txBody>
      <dsp:txXfrm>
        <a:off x="5767303" y="3428673"/>
        <a:ext cx="1916937" cy="1687840"/>
      </dsp:txXfrm>
    </dsp:sp>
    <dsp:sp modelId="{A5A442AC-CDA8-474B-92EE-3D632F0EC957}">
      <dsp:nvSpPr>
        <dsp:cNvPr id="0" name=""/>
        <dsp:cNvSpPr/>
      </dsp:nvSpPr>
      <dsp:spPr>
        <a:xfrm rot="6267940">
          <a:off x="3934403" y="4260876"/>
          <a:ext cx="607808" cy="24155"/>
        </a:xfrm>
        <a:custGeom>
          <a:avLst/>
          <a:gdLst/>
          <a:ahLst/>
          <a:cxnLst/>
          <a:rect l="0" t="0" r="0" b="0"/>
          <a:pathLst>
            <a:path>
              <a:moveTo>
                <a:pt x="0" y="12077"/>
              </a:moveTo>
              <a:lnTo>
                <a:pt x="607808" y="12077"/>
              </a:lnTo>
            </a:path>
          </a:pathLst>
        </a:custGeom>
        <a:noFill/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200" kern="120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sp:txBody>
      <dsp:txXfrm rot="10800000">
        <a:off x="4223112" y="4257758"/>
        <a:ext cx="30390" cy="30390"/>
      </dsp:txXfrm>
    </dsp:sp>
    <dsp:sp modelId="{D418F6EB-147F-4047-B751-E8166DE58772}">
      <dsp:nvSpPr>
        <dsp:cNvPr id="0" name=""/>
        <dsp:cNvSpPr/>
      </dsp:nvSpPr>
      <dsp:spPr>
        <a:xfrm>
          <a:off x="3112672" y="4557518"/>
          <a:ext cx="1784779" cy="1239125"/>
        </a:xfrm>
        <a:prstGeom prst="ellipse">
          <a:avLst/>
        </a:prstGeom>
        <a:gradFill rotWithShape="1">
          <a:gsLst>
            <a:gs pos="0">
              <a:schemeClr val="accent5">
                <a:tint val="0"/>
              </a:schemeClr>
            </a:gs>
            <a:gs pos="44000">
              <a:schemeClr val="accent5">
                <a:tint val="60000"/>
                <a:satMod val="120000"/>
              </a:schemeClr>
            </a:gs>
            <a:gs pos="100000">
              <a:schemeClr val="accent5">
                <a:tint val="90000"/>
                <a:alpha val="100000"/>
                <a:lumMod val="90000"/>
              </a:schemeClr>
            </a:gs>
          </a:gsLst>
          <a:lin ang="5400000" scaled="0"/>
        </a:gradFill>
        <a:ln w="9525" cap="flat" cmpd="sng" algn="ctr">
          <a:solidFill>
            <a:schemeClr val="accent5"/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/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ru-RU" sz="1200" kern="1200" dirty="0">
              <a:effectLst/>
              <a:latin typeface="Times New Roman" pitchFamily="18" charset="0"/>
              <a:cs typeface="Times New Roman" pitchFamily="18" charset="0"/>
            </a:rPr>
            <a:t>ВУС 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200" kern="1200" dirty="0">
              <a:effectLst/>
              <a:latin typeface="Times New Roman" pitchFamily="18" charset="0"/>
              <a:cs typeface="Times New Roman" pitchFamily="18" charset="0"/>
            </a:rPr>
            <a:t>287,600 </a:t>
          </a:r>
          <a:r>
            <a:rPr lang="ru-RU" sz="1200" kern="1200" dirty="0">
              <a:effectLst/>
              <a:latin typeface="Times New Roman" pitchFamily="18" charset="0"/>
              <a:cs typeface="Times New Roman" pitchFamily="18" charset="0"/>
            </a:rPr>
            <a:t>тыс. рублей  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ru-RU" sz="1200" kern="1200" dirty="0">
              <a:effectLst/>
              <a:latin typeface="Times New Roman" pitchFamily="18" charset="0"/>
              <a:cs typeface="Times New Roman" pitchFamily="18" charset="0"/>
            </a:rPr>
            <a:t>или </a:t>
          </a:r>
          <a:r>
            <a:rPr lang="en-US" sz="1200" kern="1200" dirty="0">
              <a:effectLst/>
              <a:latin typeface="Times New Roman" pitchFamily="18" charset="0"/>
              <a:cs typeface="Times New Roman" pitchFamily="18" charset="0"/>
            </a:rPr>
            <a:t>1,1</a:t>
          </a:r>
          <a:r>
            <a:rPr lang="ru-RU" sz="1200" kern="1200" dirty="0">
              <a:effectLst/>
              <a:latin typeface="Times New Roman" pitchFamily="18" charset="0"/>
              <a:cs typeface="Times New Roman" pitchFamily="18" charset="0"/>
            </a:rPr>
            <a:t>%</a:t>
          </a:r>
        </a:p>
      </dsp:txBody>
      <dsp:txXfrm>
        <a:off x="3374047" y="4738984"/>
        <a:ext cx="1262029" cy="876193"/>
      </dsp:txXfrm>
    </dsp:sp>
    <dsp:sp modelId="{BC211171-4868-4B1B-8C84-7AFE7DA92B72}">
      <dsp:nvSpPr>
        <dsp:cNvPr id="0" name=""/>
        <dsp:cNvSpPr/>
      </dsp:nvSpPr>
      <dsp:spPr>
        <a:xfrm rot="8682879">
          <a:off x="2149257" y="4037227"/>
          <a:ext cx="1428850" cy="24155"/>
        </a:xfrm>
        <a:custGeom>
          <a:avLst/>
          <a:gdLst/>
          <a:ahLst/>
          <a:cxnLst/>
          <a:rect l="0" t="0" r="0" b="0"/>
          <a:pathLst>
            <a:path>
              <a:moveTo>
                <a:pt x="0" y="12077"/>
              </a:moveTo>
              <a:lnTo>
                <a:pt x="1428850" y="12077"/>
              </a:lnTo>
            </a:path>
          </a:pathLst>
        </a:custGeom>
        <a:noFill/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200" kern="120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sp:txBody>
      <dsp:txXfrm rot="10800000">
        <a:off x="2827961" y="4013583"/>
        <a:ext cx="71442" cy="71442"/>
      </dsp:txXfrm>
    </dsp:sp>
    <dsp:sp modelId="{9779251D-D94F-458D-8625-FA8430489ABD}">
      <dsp:nvSpPr>
        <dsp:cNvPr id="0" name=""/>
        <dsp:cNvSpPr/>
      </dsp:nvSpPr>
      <dsp:spPr>
        <a:xfrm>
          <a:off x="988448" y="4428493"/>
          <a:ext cx="1784779" cy="632655"/>
        </a:xfrm>
        <a:prstGeom prst="ellipse">
          <a:avLst/>
        </a:prstGeom>
        <a:gradFill rotWithShape="1">
          <a:gsLst>
            <a:gs pos="0">
              <a:schemeClr val="accent5">
                <a:tint val="0"/>
              </a:schemeClr>
            </a:gs>
            <a:gs pos="44000">
              <a:schemeClr val="accent5">
                <a:tint val="60000"/>
                <a:satMod val="120000"/>
              </a:schemeClr>
            </a:gs>
            <a:gs pos="100000">
              <a:schemeClr val="accent5">
                <a:tint val="90000"/>
                <a:alpha val="100000"/>
                <a:lumMod val="90000"/>
              </a:schemeClr>
            </a:gs>
          </a:gsLst>
          <a:lin ang="5400000" scaled="0"/>
        </a:gradFill>
        <a:ln w="9525" cap="flat" cmpd="sng" algn="ctr">
          <a:solidFill>
            <a:schemeClr val="accent5"/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/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ru-RU" sz="1200" kern="1200" dirty="0">
              <a:effectLst/>
              <a:latin typeface="Times New Roman" pitchFamily="18" charset="0"/>
              <a:cs typeface="Times New Roman" pitchFamily="18" charset="0"/>
            </a:rPr>
            <a:t>Спорт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ru-RU" sz="1200" kern="1200" dirty="0">
              <a:effectLst/>
              <a:latin typeface="Times New Roman" pitchFamily="18" charset="0"/>
              <a:cs typeface="Times New Roman" pitchFamily="18" charset="0"/>
            </a:rPr>
            <a:t>1</a:t>
          </a:r>
          <a:r>
            <a:rPr lang="en-US" sz="1200" kern="1200" dirty="0">
              <a:effectLst/>
              <a:latin typeface="Times New Roman" pitchFamily="18" charset="0"/>
              <a:cs typeface="Times New Roman" pitchFamily="18" charset="0"/>
            </a:rPr>
            <a:t>4,700</a:t>
          </a:r>
          <a:r>
            <a:rPr lang="ru-RU" sz="1200" kern="1200" dirty="0">
              <a:effectLst/>
              <a:latin typeface="Times New Roman" pitchFamily="18" charset="0"/>
              <a:cs typeface="Times New Roman" pitchFamily="18" charset="0"/>
            </a:rPr>
            <a:t> тыс. рублей или 0,</a:t>
          </a:r>
          <a:r>
            <a:rPr lang="en-US" sz="1200" kern="1200" dirty="0">
              <a:effectLst/>
              <a:latin typeface="Times New Roman" pitchFamily="18" charset="0"/>
              <a:cs typeface="Times New Roman" pitchFamily="18" charset="0"/>
            </a:rPr>
            <a:t>1</a:t>
          </a:r>
          <a:r>
            <a:rPr lang="ru-RU" sz="1200" kern="1200" dirty="0">
              <a:effectLst/>
              <a:latin typeface="Times New Roman" pitchFamily="18" charset="0"/>
              <a:cs typeface="Times New Roman" pitchFamily="18" charset="0"/>
            </a:rPr>
            <a:t>%</a:t>
          </a:r>
        </a:p>
      </dsp:txBody>
      <dsp:txXfrm>
        <a:off x="1249823" y="4521143"/>
        <a:ext cx="1262029" cy="447355"/>
      </dsp:txXfrm>
    </dsp:sp>
    <dsp:sp modelId="{38A04AD7-3C30-42FD-9169-981E636C19E5}">
      <dsp:nvSpPr>
        <dsp:cNvPr id="0" name=""/>
        <dsp:cNvSpPr/>
      </dsp:nvSpPr>
      <dsp:spPr>
        <a:xfrm rot="9645609">
          <a:off x="1321360" y="3619192"/>
          <a:ext cx="1879129" cy="24155"/>
        </a:xfrm>
        <a:custGeom>
          <a:avLst/>
          <a:gdLst/>
          <a:ahLst/>
          <a:cxnLst/>
          <a:rect l="0" t="0" r="0" b="0"/>
          <a:pathLst>
            <a:path>
              <a:moveTo>
                <a:pt x="0" y="12077"/>
              </a:moveTo>
              <a:lnTo>
                <a:pt x="1879129" y="12077"/>
              </a:lnTo>
            </a:path>
          </a:pathLst>
        </a:custGeom>
        <a:noFill/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200" kern="120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sp:txBody>
      <dsp:txXfrm rot="10800000">
        <a:off x="2213946" y="3584291"/>
        <a:ext cx="93956" cy="93956"/>
      </dsp:txXfrm>
    </dsp:sp>
    <dsp:sp modelId="{21AB2C71-7445-44F1-88DA-8920B87614F7}">
      <dsp:nvSpPr>
        <dsp:cNvPr id="0" name=""/>
        <dsp:cNvSpPr/>
      </dsp:nvSpPr>
      <dsp:spPr>
        <a:xfrm>
          <a:off x="0" y="3520544"/>
          <a:ext cx="1420171" cy="1303989"/>
        </a:xfrm>
        <a:prstGeom prst="ellipse">
          <a:avLst/>
        </a:prstGeom>
        <a:gradFill rotWithShape="1">
          <a:gsLst>
            <a:gs pos="0">
              <a:schemeClr val="accent5">
                <a:tint val="0"/>
              </a:schemeClr>
            </a:gs>
            <a:gs pos="44000">
              <a:schemeClr val="accent5">
                <a:tint val="60000"/>
                <a:satMod val="120000"/>
              </a:schemeClr>
            </a:gs>
            <a:gs pos="100000">
              <a:schemeClr val="accent5">
                <a:tint val="90000"/>
                <a:alpha val="100000"/>
                <a:lumMod val="90000"/>
              </a:schemeClr>
            </a:gs>
          </a:gsLst>
          <a:lin ang="5400000" scaled="0"/>
        </a:gradFill>
        <a:ln w="9525" cap="flat" cmpd="sng" algn="ctr">
          <a:solidFill>
            <a:schemeClr val="accent5"/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/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ru-RU" sz="1200" kern="1200" dirty="0">
              <a:effectLst/>
              <a:latin typeface="Times New Roman" pitchFamily="18" charset="0"/>
              <a:cs typeface="Times New Roman" pitchFamily="18" charset="0"/>
            </a:rPr>
            <a:t>Социальная политика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ru-RU" sz="1200" kern="1200" dirty="0">
              <a:effectLst/>
              <a:latin typeface="Times New Roman" pitchFamily="18" charset="0"/>
              <a:cs typeface="Times New Roman" pitchFamily="18" charset="0"/>
            </a:rPr>
            <a:t>229,4</a:t>
          </a:r>
          <a:r>
            <a:rPr lang="en-US" sz="1200" kern="1200" dirty="0">
              <a:effectLst/>
              <a:latin typeface="Times New Roman" pitchFamily="18" charset="0"/>
              <a:cs typeface="Times New Roman" pitchFamily="18" charset="0"/>
            </a:rPr>
            <a:t>0</a:t>
          </a:r>
          <a:r>
            <a:rPr lang="ru-RU" sz="1200" kern="1200" dirty="0">
              <a:effectLst/>
              <a:latin typeface="Times New Roman" pitchFamily="18" charset="0"/>
              <a:cs typeface="Times New Roman" pitchFamily="18" charset="0"/>
            </a:rPr>
            <a:t> тыс. рублей  или </a:t>
          </a:r>
          <a:r>
            <a:rPr lang="en-US" sz="1200" kern="1200" dirty="0">
              <a:effectLst/>
              <a:latin typeface="Times New Roman" pitchFamily="18" charset="0"/>
              <a:cs typeface="Times New Roman" pitchFamily="18" charset="0"/>
            </a:rPr>
            <a:t>0,9</a:t>
          </a:r>
          <a:r>
            <a:rPr lang="ru-RU" sz="1200" kern="1200" dirty="0">
              <a:effectLst/>
              <a:latin typeface="Times New Roman" pitchFamily="18" charset="0"/>
              <a:cs typeface="Times New Roman" pitchFamily="18" charset="0"/>
            </a:rPr>
            <a:t>%</a:t>
          </a:r>
        </a:p>
      </dsp:txBody>
      <dsp:txXfrm>
        <a:off x="207979" y="3711509"/>
        <a:ext cx="1004213" cy="922059"/>
      </dsp:txXfrm>
    </dsp:sp>
    <dsp:sp modelId="{EEC5038B-9012-429B-8153-3A179CFD0E0E}">
      <dsp:nvSpPr>
        <dsp:cNvPr id="0" name=""/>
        <dsp:cNvSpPr/>
      </dsp:nvSpPr>
      <dsp:spPr>
        <a:xfrm rot="13644759">
          <a:off x="3351271" y="1653063"/>
          <a:ext cx="425853" cy="24155"/>
        </a:xfrm>
        <a:custGeom>
          <a:avLst/>
          <a:gdLst/>
          <a:ahLst/>
          <a:cxnLst/>
          <a:rect l="0" t="0" r="0" b="0"/>
          <a:pathLst>
            <a:path>
              <a:moveTo>
                <a:pt x="0" y="12077"/>
              </a:moveTo>
              <a:lnTo>
                <a:pt x="425853" y="12077"/>
              </a:lnTo>
            </a:path>
          </a:pathLst>
        </a:custGeom>
        <a:noFill/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00" kern="1200"/>
        </a:p>
      </dsp:txBody>
      <dsp:txXfrm rot="10800000">
        <a:off x="3553552" y="1654495"/>
        <a:ext cx="21292" cy="21292"/>
      </dsp:txXfrm>
    </dsp:sp>
    <dsp:sp modelId="{B1A991DC-4B52-44FF-9ECB-0B12970092EB}">
      <dsp:nvSpPr>
        <dsp:cNvPr id="0" name=""/>
        <dsp:cNvSpPr/>
      </dsp:nvSpPr>
      <dsp:spPr>
        <a:xfrm rot="20773927">
          <a:off x="2276858" y="416157"/>
          <a:ext cx="1406575" cy="1227099"/>
        </a:xfrm>
        <a:prstGeom prst="ellipse">
          <a:avLst/>
        </a:prstGeom>
        <a:gradFill rotWithShape="1">
          <a:gsLst>
            <a:gs pos="0">
              <a:schemeClr val="accent5">
                <a:tint val="0"/>
              </a:schemeClr>
            </a:gs>
            <a:gs pos="44000">
              <a:schemeClr val="accent5">
                <a:tint val="60000"/>
                <a:satMod val="120000"/>
              </a:schemeClr>
            </a:gs>
            <a:gs pos="100000">
              <a:schemeClr val="accent5">
                <a:tint val="90000"/>
                <a:alpha val="100000"/>
                <a:lumMod val="90000"/>
              </a:schemeClr>
            </a:gs>
          </a:gsLst>
          <a:lin ang="5400000" scaled="0"/>
        </a:gradFill>
        <a:ln w="9525" cap="flat" cmpd="sng" algn="ctr">
          <a:solidFill>
            <a:schemeClr val="accent5"/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/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ru-RU" sz="1200" kern="1200" dirty="0">
              <a:effectLst/>
              <a:latin typeface="Times New Roman" pitchFamily="18" charset="0"/>
              <a:cs typeface="Times New Roman" pitchFamily="18" charset="0"/>
            </a:rPr>
            <a:t>Молодежная политика 35,00 тыс. рублей или 0,</a:t>
          </a:r>
          <a:r>
            <a:rPr lang="en-US" sz="1200" kern="1200" dirty="0">
              <a:effectLst/>
              <a:latin typeface="Times New Roman" pitchFamily="18" charset="0"/>
              <a:cs typeface="Times New Roman" pitchFamily="18" charset="0"/>
            </a:rPr>
            <a:t>1</a:t>
          </a:r>
          <a:r>
            <a:rPr lang="ru-RU" sz="1200" kern="1200" dirty="0">
              <a:effectLst/>
              <a:latin typeface="Times New Roman" pitchFamily="18" charset="0"/>
              <a:cs typeface="Times New Roman" pitchFamily="18" charset="0"/>
            </a:rPr>
            <a:t>%</a:t>
          </a:r>
        </a:p>
      </dsp:txBody>
      <dsp:txXfrm>
        <a:off x="2482846" y="595861"/>
        <a:ext cx="994599" cy="86769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7#1">
  <dgm:title val=""/>
  <dgm:desc val=""/>
  <dgm:catLst>
    <dgm:cat type="list" pri="12000"/>
    <dgm:cat type="process" pri="20000"/>
    <dgm:cat type="relationship" pri="14000"/>
    <dgm:cat type="convert" pri="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24" tIns="45712" rIns="91424" bIns="45712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24" tIns="45712" rIns="91424" bIns="45712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F69D71ED-6F6C-482B-A28D-19F09D7576C4}" type="datetimeFigureOut">
              <a:rPr lang="ru-RU"/>
              <a:pPr>
                <a:defRPr/>
              </a:pPr>
              <a:t>17.11.2022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24" tIns="45712" rIns="91424" bIns="45712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24" tIns="45712" rIns="91424" bIns="45712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3AC15471-9759-4E1F-8958-00EE709638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08107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24" tIns="45712" rIns="91424" bIns="45712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24" tIns="45712" rIns="91424" bIns="45712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D36982FC-4338-4D86-BE66-0A916A4E5782}" type="datetimeFigureOut">
              <a:rPr lang="ru-RU"/>
              <a:pPr>
                <a:defRPr/>
              </a:pPr>
              <a:t>17.11.2022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4" tIns="45712" rIns="91424" bIns="45712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24" tIns="45712" rIns="91424" bIns="45712" rtlCol="0">
            <a:normAutofit/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24" tIns="45712" rIns="91424" bIns="45712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24" tIns="45712" rIns="91424" bIns="45712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A685B820-7EC7-428B-9AA6-23C168916A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331013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42A71F3-84B0-4915-9628-AB10C4428D8D}" type="slidenum">
              <a:rPr lang="ru-RU" smtClean="0"/>
              <a:pPr>
                <a:defRPr/>
              </a:pPr>
              <a:t>13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768656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85B820-7EC7-428B-9AA6-23C168916A4B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78613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19163" y="744538"/>
            <a:ext cx="4960937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lIns="91388" tIns="45691" rIns="91388" bIns="45691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2285524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85B820-7EC7-428B-9AA6-23C168916A4B}" type="slidenum">
              <a:rPr lang="ru-RU" smtClean="0"/>
              <a:pPr>
                <a:defRPr/>
              </a:pPr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23212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85B820-7EC7-428B-9AA6-23C168916A4B}" type="slidenum">
              <a:rPr lang="ru-RU" smtClean="0"/>
              <a:pPr>
                <a:defRPr/>
              </a:pPr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51852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85B820-7EC7-428B-9AA6-23C168916A4B}" type="slidenum">
              <a:rPr lang="ru-RU" smtClean="0"/>
              <a:pPr>
                <a:defRPr/>
              </a:pPr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97101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17575" y="744538"/>
            <a:ext cx="4964113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lIns="91395" tIns="45695" rIns="91395" bIns="45695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altLang="ru-RU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6702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85B820-7EC7-428B-9AA6-23C168916A4B}" type="slidenum">
              <a:rPr lang="ru-RU" smtClean="0"/>
              <a:pPr>
                <a:defRPr/>
              </a:pPr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621037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486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91680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9559365-D565-4E34-8773-40628F6C7C3D}" type="datetime1">
              <a:rPr lang="en-US" smtClean="0"/>
              <a:pPr>
                <a:defRPr/>
              </a:pPr>
              <a:t>11/17/2022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1F027A-C5FD-4F7E-8C97-F1706CEE2D6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442E29C-37C6-4D76-8C85-C0C476C68148}" type="datetime1">
              <a:rPr lang="en-US" smtClean="0"/>
              <a:pPr>
                <a:defRPr/>
              </a:pPr>
              <a:t>11/17/2022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B08B00-46E4-4098-8EE9-6A7D0F007D4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45702A8-60EC-43A6-8D64-1668EB6AA69F}" type="datetime1">
              <a:rPr lang="en-US" smtClean="0"/>
              <a:pPr>
                <a:defRPr/>
              </a:pPr>
              <a:t>11/17/2022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81C9BC-3E9A-4324-AC5E-80C752974AA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10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11"/>
          </p:nvPr>
        </p:nvSpPr>
        <p:spPr/>
        <p:txBody>
          <a:bodyPr lIns="0" tIns="0" rIns="0" bIns="0"/>
          <a:lstStyle>
            <a:lvl1pPr algn="l">
              <a:defRPr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86342E0-FE97-41B4-ACCF-6053A93F4277}" type="datetime1">
              <a:rPr lang="en-US"/>
              <a:pPr>
                <a:defRPr/>
              </a:pPr>
              <a:t>11/17/2022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4C326A4-1E27-43BE-8002-3B5A9C81B35A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78739" y="2487625"/>
            <a:ext cx="4107505" cy="4028668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10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11"/>
          </p:nvPr>
        </p:nvSpPr>
        <p:spPr/>
        <p:txBody>
          <a:bodyPr lIns="0" tIns="0" rIns="0" bIns="0"/>
          <a:lstStyle>
            <a:lvl1pPr algn="l">
              <a:defRPr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4382B5D-064D-4431-95F6-9FA996C413A0}" type="datetime1">
              <a:rPr lang="en-US"/>
              <a:pPr>
                <a:defRPr/>
              </a:pPr>
              <a:t>11/17/2022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A19C406-F129-4061-8A70-E0B61000E1B6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AFFB3FE-E4C8-4A8A-B315-2E53A299F763}" type="datetime1">
              <a:rPr lang="en-US" smtClean="0"/>
              <a:pPr>
                <a:defRPr/>
              </a:pPr>
              <a:t>11/17/2022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8ACDD3-6C0F-4FE3-A179-5C4C27DA845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4224615-96CD-4AD8-A519-D865897D7861}" type="datetime1">
              <a:rPr lang="en-US" smtClean="0"/>
              <a:pPr>
                <a:defRPr/>
              </a:pPr>
              <a:t>11/17/2022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392F3B-166E-4B93-8376-0EB70044383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E024FB9-4A77-44F0-9FAC-3D45F8B54C55}" type="datetime1">
              <a:rPr lang="en-US" smtClean="0"/>
              <a:pPr>
                <a:defRPr/>
              </a:pPr>
              <a:t>11/17/2022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3DCDD7-8A67-4E53-BA5B-D286F2F3A33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0FE3621-3371-4B8A-8A34-05F1802AE442}" type="datetime1">
              <a:rPr lang="en-US" smtClean="0"/>
              <a:pPr>
                <a:defRPr/>
              </a:pPr>
              <a:t>11/17/2022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C2F8F1-A78F-4168-AF52-B3F004D62A0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C5BA4DC-0BF3-475A-9C54-5D4F6A5CC3B1}" type="datetime1">
              <a:rPr lang="en-US" smtClean="0"/>
              <a:pPr>
                <a:defRPr/>
              </a:pPr>
              <a:t>11/17/2022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2F5067-4084-4E68-B7A8-7F79778BC05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9E65E2E-D2F6-4849-81CE-27B0FA0EF6F6}" type="datetime1">
              <a:rPr lang="en-US" smtClean="0"/>
              <a:pPr>
                <a:defRPr/>
              </a:pPr>
              <a:t>11/17/2022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6CFEDE-1156-43B0-A7B1-116D02DBCCD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D7A4117-221B-46A4-AD03-C702827C4B31}" type="datetime1">
              <a:rPr lang="en-US" smtClean="0"/>
              <a:pPr>
                <a:defRPr/>
              </a:pPr>
              <a:t>11/17/2022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0D4DE8-2B8A-4990-909E-22604E2AEC5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2C161AA-CBBD-48F8-97C9-320B2C5C935F}" type="datetime1">
              <a:rPr lang="en-US" smtClean="0"/>
              <a:pPr>
                <a:defRPr/>
              </a:pPr>
              <a:t>11/17/2022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22E659-5C15-4E4F-A6AE-E10F89C878A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9AAC840E-6EB2-4409-A152-A13613115C5B}" type="datetime1">
              <a:rPr lang="en-US" smtClean="0"/>
              <a:pPr>
                <a:defRPr/>
              </a:pPr>
              <a:t>11/17/2022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EA2607B3-8CB3-4B6E-8292-A50D4FD46D2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  <p:sldLayoutId id="2147483745" r:id="rId11"/>
    <p:sldLayoutId id="2147483746" r:id="rId12"/>
    <p:sldLayoutId id="2147483747" r:id="rId1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13" Type="http://schemas.openxmlformats.org/officeDocument/2006/relationships/image" Target="../media/image65.png"/><Relationship Id="rId3" Type="http://schemas.openxmlformats.org/officeDocument/2006/relationships/image" Target="../media/image55.png"/><Relationship Id="rId7" Type="http://schemas.openxmlformats.org/officeDocument/2006/relationships/image" Target="../media/image59.png"/><Relationship Id="rId12" Type="http://schemas.openxmlformats.org/officeDocument/2006/relationships/image" Target="../media/image64.png"/><Relationship Id="rId2" Type="http://schemas.openxmlformats.org/officeDocument/2006/relationships/image" Target="../media/image54.png"/><Relationship Id="rId16" Type="http://schemas.openxmlformats.org/officeDocument/2006/relationships/image" Target="../media/image68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8.png"/><Relationship Id="rId11" Type="http://schemas.openxmlformats.org/officeDocument/2006/relationships/image" Target="../media/image63.png"/><Relationship Id="rId5" Type="http://schemas.openxmlformats.org/officeDocument/2006/relationships/image" Target="../media/image57.png"/><Relationship Id="rId15" Type="http://schemas.openxmlformats.org/officeDocument/2006/relationships/image" Target="../media/image67.png"/><Relationship Id="rId10" Type="http://schemas.openxmlformats.org/officeDocument/2006/relationships/image" Target="../media/image62.png"/><Relationship Id="rId4" Type="http://schemas.openxmlformats.org/officeDocument/2006/relationships/image" Target="../media/image56.png"/><Relationship Id="rId9" Type="http://schemas.openxmlformats.org/officeDocument/2006/relationships/image" Target="../media/image61.png"/><Relationship Id="rId14" Type="http://schemas.openxmlformats.org/officeDocument/2006/relationships/image" Target="../media/image6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6.png"/><Relationship Id="rId4" Type="http://schemas.openxmlformats.org/officeDocument/2006/relationships/image" Target="../media/image75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jpg"/><Relationship Id="rId2" Type="http://schemas.openxmlformats.org/officeDocument/2006/relationships/image" Target="../media/image83.jp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7.png"/><Relationship Id="rId13" Type="http://schemas.openxmlformats.org/officeDocument/2006/relationships/image" Target="../media/image92.png"/><Relationship Id="rId3" Type="http://schemas.openxmlformats.org/officeDocument/2006/relationships/hyperlink" Target="http://www.gosuslugi.ru/" TargetMode="External"/><Relationship Id="rId7" Type="http://schemas.openxmlformats.org/officeDocument/2006/relationships/image" Target="../media/image86.png"/><Relationship Id="rId12" Type="http://schemas.openxmlformats.org/officeDocument/2006/relationships/image" Target="../media/image91.png"/><Relationship Id="rId2" Type="http://schemas.openxmlformats.org/officeDocument/2006/relationships/hyperlink" Target="http://www.novkfo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5.png"/><Relationship Id="rId11" Type="http://schemas.openxmlformats.org/officeDocument/2006/relationships/image" Target="../media/image90.png"/><Relationship Id="rId5" Type="http://schemas.openxmlformats.org/officeDocument/2006/relationships/hyperlink" Target="http://www.bus.gov.ru/" TargetMode="External"/><Relationship Id="rId10" Type="http://schemas.openxmlformats.org/officeDocument/2006/relationships/image" Target="../media/image89.png"/><Relationship Id="rId4" Type="http://schemas.openxmlformats.org/officeDocument/2006/relationships/hyperlink" Target="http://www.torgi.gov.ru/" TargetMode="External"/><Relationship Id="rId9" Type="http://schemas.openxmlformats.org/officeDocument/2006/relationships/image" Target="../media/image88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mailto:Neboloi@yandex.ru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23.png"/><Relationship Id="rId18" Type="http://schemas.openxmlformats.org/officeDocument/2006/relationships/image" Target="../media/image2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12" Type="http://schemas.openxmlformats.org/officeDocument/2006/relationships/image" Target="../media/image22.png"/><Relationship Id="rId17" Type="http://schemas.openxmlformats.org/officeDocument/2006/relationships/image" Target="../media/image27.png"/><Relationship Id="rId2" Type="http://schemas.openxmlformats.org/officeDocument/2006/relationships/image" Target="../media/image12.png"/><Relationship Id="rId16" Type="http://schemas.openxmlformats.org/officeDocument/2006/relationships/image" Target="../media/image26.png"/><Relationship Id="rId20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11" Type="http://schemas.openxmlformats.org/officeDocument/2006/relationships/image" Target="../media/image21.png"/><Relationship Id="rId5" Type="http://schemas.openxmlformats.org/officeDocument/2006/relationships/image" Target="../media/image15.png"/><Relationship Id="rId15" Type="http://schemas.openxmlformats.org/officeDocument/2006/relationships/image" Target="../media/image25.png"/><Relationship Id="rId10" Type="http://schemas.openxmlformats.org/officeDocument/2006/relationships/image" Target="../media/image20.png"/><Relationship Id="rId19" Type="http://schemas.openxmlformats.org/officeDocument/2006/relationships/image" Target="../media/image29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Relationship Id="rId14" Type="http://schemas.openxmlformats.org/officeDocument/2006/relationships/image" Target="../media/image2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13" Type="http://schemas.openxmlformats.org/officeDocument/2006/relationships/image" Target="../media/image42.png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12" Type="http://schemas.openxmlformats.org/officeDocument/2006/relationships/image" Target="../media/image41.png"/><Relationship Id="rId2" Type="http://schemas.openxmlformats.org/officeDocument/2006/relationships/image" Target="../media/image31.png"/><Relationship Id="rId16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11" Type="http://schemas.openxmlformats.org/officeDocument/2006/relationships/image" Target="../media/image40.png"/><Relationship Id="rId5" Type="http://schemas.openxmlformats.org/officeDocument/2006/relationships/image" Target="../media/image34.png"/><Relationship Id="rId15" Type="http://schemas.openxmlformats.org/officeDocument/2006/relationships/image" Target="../media/image44.png"/><Relationship Id="rId10" Type="http://schemas.openxmlformats.org/officeDocument/2006/relationships/image" Target="../media/image39.png"/><Relationship Id="rId4" Type="http://schemas.openxmlformats.org/officeDocument/2006/relationships/image" Target="../media/image33.png"/><Relationship Id="rId9" Type="http://schemas.openxmlformats.org/officeDocument/2006/relationships/image" Target="../media/image38.png"/><Relationship Id="rId14" Type="http://schemas.openxmlformats.org/officeDocument/2006/relationships/image" Target="../media/image4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3645023"/>
            <a:ext cx="3051861" cy="248113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3938417" y="6160219"/>
            <a:ext cx="1161826" cy="365125"/>
          </a:xfrm>
        </p:spPr>
        <p:txBody>
          <a:bodyPr/>
          <a:lstStyle/>
          <a:p>
            <a:pPr>
              <a:defRPr/>
            </a:pPr>
            <a:fld id="{DF8ACDD3-6C0F-4FE3-A179-5C4C27DA845F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262262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 для граждан</a:t>
            </a:r>
            <a:b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проекту бюджета </a:t>
            </a:r>
            <a:r>
              <a:rPr lang="ru-RU" sz="3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Неболчского</a:t>
            </a:r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сельского поселения на 202</a:t>
            </a:r>
            <a:r>
              <a:rPr lang="en-US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год и на плановый период 202</a:t>
            </a:r>
            <a:r>
              <a:rPr lang="en-US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</a:t>
            </a:r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202</a:t>
            </a:r>
            <a:r>
              <a:rPr lang="en-US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годов</a:t>
            </a: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5234" name="Picture 2" descr="C:\Users\mina\Desktop\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508" y="3140968"/>
            <a:ext cx="3780420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923928" y="5049180"/>
            <a:ext cx="4896544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Администрация </a:t>
            </a:r>
            <a:r>
              <a:rPr lang="ru-RU" dirty="0" err="1"/>
              <a:t>Неболчского</a:t>
            </a:r>
            <a:r>
              <a:rPr lang="ru-RU" dirty="0"/>
              <a:t> сельского поселения</a:t>
            </a:r>
          </a:p>
          <a:p>
            <a:pPr algn="ctr"/>
            <a:r>
              <a:rPr lang="ru-RU" dirty="0"/>
              <a:t>20</a:t>
            </a:r>
            <a:r>
              <a:rPr lang="en-US" dirty="0"/>
              <a:t>22</a:t>
            </a:r>
            <a:r>
              <a:rPr lang="ru-RU" dirty="0"/>
              <a:t> год</a:t>
            </a:r>
          </a:p>
        </p:txBody>
      </p:sp>
    </p:spTree>
    <p:extLst>
      <p:ext uri="{BB962C8B-B14F-4D97-AF65-F5344CB8AC3E}">
        <p14:creationId xmlns:p14="http://schemas.microsoft.com/office/powerpoint/2010/main" val="40477281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object 23"/>
          <p:cNvSpPr>
            <a:spLocks noChangeArrowheads="1"/>
          </p:cNvSpPr>
          <p:nvPr/>
        </p:nvSpPr>
        <p:spPr bwMode="auto">
          <a:xfrm>
            <a:off x="209550" y="5654675"/>
            <a:ext cx="4505325" cy="1014413"/>
          </a:xfrm>
          <a:custGeom>
            <a:avLst/>
            <a:gdLst>
              <a:gd name="T0" fmla="*/ 0 w 4506468"/>
              <a:gd name="T1" fmla="*/ 0 h 1014983"/>
              <a:gd name="T2" fmla="*/ 4506468 w 4506468"/>
              <a:gd name="T3" fmla="*/ 1014983 h 1014983"/>
            </a:gdLst>
            <a:ahLst/>
            <a:cxnLst/>
            <a:rect l="T0" t="T1" r="T2" b="T3"/>
            <a:pathLst>
              <a:path w="4506468" h="1014983">
                <a:moveTo>
                  <a:pt x="0" y="1014984"/>
                </a:moveTo>
                <a:lnTo>
                  <a:pt x="4506468" y="1014984"/>
                </a:lnTo>
                <a:lnTo>
                  <a:pt x="4506468" y="0"/>
                </a:lnTo>
                <a:lnTo>
                  <a:pt x="0" y="0"/>
                </a:lnTo>
                <a:lnTo>
                  <a:pt x="0" y="1014984"/>
                </a:lnTo>
                <a:close/>
              </a:path>
            </a:pathLst>
          </a:custGeom>
          <a:solidFill>
            <a:srgbClr val="F9C090"/>
          </a:solidFill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just"/>
            <a:r>
              <a:rPr lang="ru-RU" sz="1500">
                <a:latin typeface="Calibri" pitchFamily="34" charset="0"/>
                <a:cs typeface="Times New Roman" pitchFamily="18" charset="0"/>
              </a:rPr>
              <a:t>При превышении расходов над доходами принимается решение об источниках покрытия дефицита (например, использовать имеющиеся накопления, остатки</a:t>
            </a:r>
            <a:r>
              <a:rPr lang="en-US" sz="1500">
                <a:latin typeface="Calibri" pitchFamily="34" charset="0"/>
                <a:cs typeface="Times New Roman" pitchFamily="18" charset="0"/>
              </a:rPr>
              <a:t> </a:t>
            </a:r>
            <a:r>
              <a:rPr lang="ru-RU" sz="1500">
                <a:latin typeface="Calibri" pitchFamily="34" charset="0"/>
                <a:cs typeface="Times New Roman" pitchFamily="18" charset="0"/>
              </a:rPr>
              <a:t>средств на счёте бюджета, взять в долг).</a:t>
            </a:r>
          </a:p>
        </p:txBody>
      </p:sp>
      <p:sp>
        <p:nvSpPr>
          <p:cNvPr id="37890" name="object 2"/>
          <p:cNvSpPr>
            <a:spLocks/>
          </p:cNvSpPr>
          <p:nvPr/>
        </p:nvSpPr>
        <p:spPr bwMode="auto">
          <a:xfrm>
            <a:off x="1293813" y="4630738"/>
            <a:ext cx="1979612" cy="1006475"/>
          </a:xfrm>
          <a:custGeom>
            <a:avLst/>
            <a:gdLst/>
            <a:ahLst/>
            <a:cxnLst>
              <a:cxn ang="0">
                <a:pos x="1601597" y="0"/>
              </a:cxn>
              <a:cxn ang="0">
                <a:pos x="378079" y="0"/>
              </a:cxn>
              <a:cxn ang="0">
                <a:pos x="0" y="621664"/>
              </a:cxn>
              <a:cxn ang="0">
                <a:pos x="989838" y="1005839"/>
              </a:cxn>
              <a:cxn ang="0">
                <a:pos x="1979676" y="621664"/>
              </a:cxn>
              <a:cxn ang="0">
                <a:pos x="1601597" y="0"/>
              </a:cxn>
            </a:cxnLst>
            <a:rect l="0" t="0" r="r" b="b"/>
            <a:pathLst>
              <a:path w="1979676" h="1005839">
                <a:moveTo>
                  <a:pt x="1601597" y="0"/>
                </a:moveTo>
                <a:lnTo>
                  <a:pt x="378079" y="0"/>
                </a:lnTo>
                <a:lnTo>
                  <a:pt x="0" y="621664"/>
                </a:lnTo>
                <a:lnTo>
                  <a:pt x="989838" y="1005839"/>
                </a:lnTo>
                <a:lnTo>
                  <a:pt x="1979676" y="621664"/>
                </a:lnTo>
                <a:lnTo>
                  <a:pt x="1601597" y="0"/>
                </a:lnTo>
                <a:close/>
              </a:path>
            </a:pathLst>
          </a:custGeom>
          <a:solidFill>
            <a:srgbClr val="F9C090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7891" name="object 3"/>
          <p:cNvSpPr>
            <a:spLocks noChangeArrowheads="1"/>
          </p:cNvSpPr>
          <p:nvPr/>
        </p:nvSpPr>
        <p:spPr bwMode="auto">
          <a:xfrm>
            <a:off x="2182813" y="293688"/>
            <a:ext cx="1765300" cy="4584700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37892" name="object 4"/>
          <p:cNvSpPr>
            <a:spLocks noChangeArrowheads="1"/>
          </p:cNvSpPr>
          <p:nvPr/>
        </p:nvSpPr>
        <p:spPr bwMode="auto">
          <a:xfrm>
            <a:off x="800100" y="654050"/>
            <a:ext cx="1182688" cy="3043238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37893" name="object 5"/>
          <p:cNvSpPr>
            <a:spLocks noChangeArrowheads="1"/>
          </p:cNvSpPr>
          <p:nvPr/>
        </p:nvSpPr>
        <p:spPr bwMode="auto">
          <a:xfrm>
            <a:off x="7223125" y="582613"/>
            <a:ext cx="1192213" cy="3114675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37894" name="object 6"/>
          <p:cNvSpPr>
            <a:spLocks noChangeArrowheads="1"/>
          </p:cNvSpPr>
          <p:nvPr/>
        </p:nvSpPr>
        <p:spPr bwMode="auto">
          <a:xfrm>
            <a:off x="5160963" y="222250"/>
            <a:ext cx="1758950" cy="4729163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37895" name="object 7"/>
          <p:cNvSpPr>
            <a:spLocks noChangeArrowheads="1"/>
          </p:cNvSpPr>
          <p:nvPr/>
        </p:nvSpPr>
        <p:spPr bwMode="auto">
          <a:xfrm>
            <a:off x="755650" y="836613"/>
            <a:ext cx="7704138" cy="452437"/>
          </a:xfrm>
          <a:prstGeom prst="rect">
            <a:avLst/>
          </a:prstGeom>
          <a:blipFill dpi="0" rotWithShape="1">
            <a:blip r:embed="rId4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379663" y="917575"/>
            <a:ext cx="4351337" cy="287338"/>
          </a:xfrm>
          <a:prstGeom prst="rect">
            <a:avLst/>
          </a:prstGeom>
        </p:spPr>
        <p:txBody>
          <a:bodyPr lIns="0" tIns="0" rIns="0" bIns="0"/>
          <a:lstStyle/>
          <a:p>
            <a:pPr marL="127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b="1">
                <a:solidFill>
                  <a:srgbClr val="404040"/>
                </a:solidFill>
                <a:latin typeface="+mn-lt"/>
                <a:cs typeface="Times New Roman"/>
              </a:rPr>
              <a:t>Д</a:t>
            </a:r>
            <a:r>
              <a:rPr b="1" spc="-55">
                <a:solidFill>
                  <a:srgbClr val="404040"/>
                </a:solidFill>
                <a:latin typeface="+mn-lt"/>
                <a:cs typeface="Times New Roman"/>
              </a:rPr>
              <a:t>о</a:t>
            </a:r>
            <a:r>
              <a:rPr b="1" spc="-75">
                <a:solidFill>
                  <a:srgbClr val="404040"/>
                </a:solidFill>
                <a:latin typeface="+mn-lt"/>
                <a:cs typeface="Times New Roman"/>
              </a:rPr>
              <a:t>х</a:t>
            </a:r>
            <a:r>
              <a:rPr b="1" spc="-50">
                <a:solidFill>
                  <a:srgbClr val="404040"/>
                </a:solidFill>
                <a:latin typeface="+mn-lt"/>
                <a:cs typeface="Times New Roman"/>
              </a:rPr>
              <a:t>о</a:t>
            </a:r>
            <a:r>
              <a:rPr b="1">
                <a:solidFill>
                  <a:srgbClr val="404040"/>
                </a:solidFill>
                <a:latin typeface="+mn-lt"/>
                <a:cs typeface="Times New Roman"/>
              </a:rPr>
              <a:t>ды</a:t>
            </a:r>
            <a:r>
              <a:rPr b="1" spc="5">
                <a:solidFill>
                  <a:srgbClr val="404040"/>
                </a:solidFill>
                <a:latin typeface="+mn-lt"/>
                <a:cs typeface="Times New Roman"/>
              </a:rPr>
              <a:t> </a:t>
            </a:r>
            <a:r>
              <a:rPr b="1">
                <a:solidFill>
                  <a:srgbClr val="404040"/>
                </a:solidFill>
                <a:latin typeface="+mn-lt"/>
                <a:cs typeface="Times New Roman"/>
              </a:rPr>
              <a:t>–</a:t>
            </a:r>
            <a:r>
              <a:rPr b="1" spc="-10">
                <a:solidFill>
                  <a:srgbClr val="404040"/>
                </a:solidFill>
                <a:latin typeface="+mn-lt"/>
                <a:cs typeface="Times New Roman"/>
              </a:rPr>
              <a:t> </a:t>
            </a:r>
            <a:r>
              <a:rPr b="1">
                <a:solidFill>
                  <a:srgbClr val="404040"/>
                </a:solidFill>
                <a:latin typeface="+mn-lt"/>
                <a:cs typeface="Times New Roman"/>
              </a:rPr>
              <a:t>Ра</a:t>
            </a:r>
            <a:r>
              <a:rPr b="1" spc="-15">
                <a:solidFill>
                  <a:srgbClr val="404040"/>
                </a:solidFill>
                <a:latin typeface="+mn-lt"/>
                <a:cs typeface="Times New Roman"/>
              </a:rPr>
              <a:t>с</a:t>
            </a:r>
            <a:r>
              <a:rPr b="1" spc="-75">
                <a:solidFill>
                  <a:srgbClr val="404040"/>
                </a:solidFill>
                <a:latin typeface="+mn-lt"/>
                <a:cs typeface="Times New Roman"/>
              </a:rPr>
              <a:t>х</a:t>
            </a:r>
            <a:r>
              <a:rPr b="1" spc="-50">
                <a:solidFill>
                  <a:srgbClr val="404040"/>
                </a:solidFill>
                <a:latin typeface="+mn-lt"/>
                <a:cs typeface="Times New Roman"/>
              </a:rPr>
              <a:t>о</a:t>
            </a:r>
            <a:r>
              <a:rPr b="1">
                <a:solidFill>
                  <a:srgbClr val="404040"/>
                </a:solidFill>
                <a:latin typeface="+mn-lt"/>
                <a:cs typeface="Times New Roman"/>
              </a:rPr>
              <a:t>ды</a:t>
            </a:r>
            <a:r>
              <a:rPr b="1" spc="-10">
                <a:solidFill>
                  <a:srgbClr val="404040"/>
                </a:solidFill>
                <a:latin typeface="+mn-lt"/>
                <a:cs typeface="Times New Roman"/>
              </a:rPr>
              <a:t> </a:t>
            </a:r>
            <a:r>
              <a:rPr b="1">
                <a:solidFill>
                  <a:srgbClr val="404040"/>
                </a:solidFill>
                <a:latin typeface="+mn-lt"/>
                <a:cs typeface="Times New Roman"/>
              </a:rPr>
              <a:t>=</a:t>
            </a:r>
            <a:r>
              <a:rPr b="1" spc="-5">
                <a:solidFill>
                  <a:srgbClr val="404040"/>
                </a:solidFill>
                <a:latin typeface="+mn-lt"/>
                <a:cs typeface="Times New Roman"/>
              </a:rPr>
              <a:t> </a:t>
            </a:r>
            <a:r>
              <a:rPr b="1" spc="15">
                <a:solidFill>
                  <a:srgbClr val="404040"/>
                </a:solidFill>
                <a:latin typeface="+mn-lt"/>
                <a:cs typeface="Times New Roman"/>
              </a:rPr>
              <a:t>Д</a:t>
            </a:r>
            <a:r>
              <a:rPr b="1" spc="25">
                <a:solidFill>
                  <a:srgbClr val="404040"/>
                </a:solidFill>
                <a:latin typeface="+mn-lt"/>
                <a:cs typeface="Times New Roman"/>
              </a:rPr>
              <a:t>е</a:t>
            </a:r>
            <a:r>
              <a:rPr b="1" spc="-10">
                <a:solidFill>
                  <a:srgbClr val="404040"/>
                </a:solidFill>
                <a:latin typeface="+mn-lt"/>
                <a:cs typeface="Times New Roman"/>
              </a:rPr>
              <a:t>ф</a:t>
            </a:r>
            <a:r>
              <a:rPr b="1">
                <a:solidFill>
                  <a:srgbClr val="404040"/>
                </a:solidFill>
                <a:latin typeface="+mn-lt"/>
                <a:cs typeface="Times New Roman"/>
              </a:rPr>
              <a:t>и</a:t>
            </a:r>
            <a:r>
              <a:rPr b="1" spc="-10">
                <a:solidFill>
                  <a:srgbClr val="404040"/>
                </a:solidFill>
                <a:latin typeface="+mn-lt"/>
                <a:cs typeface="Times New Roman"/>
              </a:rPr>
              <a:t>ц</a:t>
            </a:r>
            <a:r>
              <a:rPr b="1">
                <a:solidFill>
                  <a:srgbClr val="404040"/>
                </a:solidFill>
                <a:latin typeface="+mn-lt"/>
                <a:cs typeface="Times New Roman"/>
              </a:rPr>
              <a:t>ит</a:t>
            </a:r>
            <a:r>
              <a:rPr b="1" spc="15">
                <a:solidFill>
                  <a:srgbClr val="404040"/>
                </a:solidFill>
                <a:latin typeface="+mn-lt"/>
                <a:cs typeface="Times New Roman"/>
              </a:rPr>
              <a:t> </a:t>
            </a:r>
            <a:r>
              <a:rPr b="1">
                <a:solidFill>
                  <a:srgbClr val="404040"/>
                </a:solidFill>
                <a:latin typeface="+mn-lt"/>
                <a:cs typeface="Times New Roman"/>
              </a:rPr>
              <a:t>(Про</a:t>
            </a:r>
            <a:r>
              <a:rPr b="1" spc="-15">
                <a:solidFill>
                  <a:srgbClr val="404040"/>
                </a:solidFill>
                <a:latin typeface="+mn-lt"/>
                <a:cs typeface="Times New Roman"/>
              </a:rPr>
              <a:t>ф</a:t>
            </a:r>
            <a:r>
              <a:rPr b="1">
                <a:solidFill>
                  <a:srgbClr val="404040"/>
                </a:solidFill>
                <a:latin typeface="+mn-lt"/>
                <a:cs typeface="Times New Roman"/>
              </a:rPr>
              <a:t>и</a:t>
            </a:r>
            <a:r>
              <a:rPr b="1" spc="-10">
                <a:solidFill>
                  <a:srgbClr val="404040"/>
                </a:solidFill>
                <a:latin typeface="+mn-lt"/>
                <a:cs typeface="Times New Roman"/>
              </a:rPr>
              <a:t>ц</a:t>
            </a:r>
            <a:r>
              <a:rPr b="1">
                <a:solidFill>
                  <a:srgbClr val="404040"/>
                </a:solidFill>
                <a:latin typeface="+mn-lt"/>
                <a:cs typeface="Times New Roman"/>
              </a:rPr>
              <a:t>и</a:t>
            </a:r>
            <a:r>
              <a:rPr b="1" spc="-15">
                <a:solidFill>
                  <a:srgbClr val="404040"/>
                </a:solidFill>
                <a:latin typeface="+mn-lt"/>
                <a:cs typeface="Times New Roman"/>
              </a:rPr>
              <a:t>т</a:t>
            </a:r>
            <a:r>
              <a:rPr b="1">
                <a:solidFill>
                  <a:srgbClr val="404040"/>
                </a:solidFill>
                <a:latin typeface="+mn-lt"/>
                <a:cs typeface="Times New Roman"/>
              </a:rPr>
              <a:t>)</a:t>
            </a:r>
            <a:endParaRPr>
              <a:latin typeface="+mn-lt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977900" y="3836988"/>
            <a:ext cx="889000" cy="317500"/>
          </a:xfrm>
          <a:prstGeom prst="rect">
            <a:avLst/>
          </a:prstGeom>
        </p:spPr>
        <p:txBody>
          <a:bodyPr lIns="0" tIns="0" rIns="0" bIns="0"/>
          <a:lstStyle/>
          <a:p>
            <a:pPr marL="127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2000" b="1">
                <a:solidFill>
                  <a:srgbClr val="404040"/>
                </a:solidFill>
                <a:latin typeface="+mn-lt"/>
                <a:cs typeface="Times New Roman"/>
              </a:rPr>
              <a:t>Д</a:t>
            </a:r>
            <a:r>
              <a:rPr sz="2000" b="1" spc="-40">
                <a:solidFill>
                  <a:srgbClr val="404040"/>
                </a:solidFill>
                <a:latin typeface="+mn-lt"/>
                <a:cs typeface="Times New Roman"/>
              </a:rPr>
              <a:t>о</a:t>
            </a:r>
            <a:r>
              <a:rPr sz="2000" b="1" spc="-70">
                <a:solidFill>
                  <a:srgbClr val="404040"/>
                </a:solidFill>
                <a:latin typeface="+mn-lt"/>
                <a:cs typeface="Times New Roman"/>
              </a:rPr>
              <a:t>х</a:t>
            </a:r>
            <a:r>
              <a:rPr sz="2000" b="1" spc="-55">
                <a:solidFill>
                  <a:srgbClr val="404040"/>
                </a:solidFill>
                <a:latin typeface="+mn-lt"/>
                <a:cs typeface="Times New Roman"/>
              </a:rPr>
              <a:t>о</a:t>
            </a:r>
            <a:r>
              <a:rPr sz="2000" b="1" spc="-10">
                <a:solidFill>
                  <a:srgbClr val="404040"/>
                </a:solidFill>
                <a:latin typeface="+mn-lt"/>
                <a:cs typeface="Times New Roman"/>
              </a:rPr>
              <a:t>д</a:t>
            </a:r>
            <a:r>
              <a:rPr sz="2000" b="1">
                <a:solidFill>
                  <a:srgbClr val="404040"/>
                </a:solidFill>
                <a:latin typeface="+mn-lt"/>
                <a:cs typeface="Times New Roman"/>
              </a:rPr>
              <a:t>ы</a:t>
            </a:r>
            <a:endParaRPr sz="2000">
              <a:latin typeface="+mn-lt"/>
              <a:cs typeface="Times New Roman"/>
            </a:endParaRPr>
          </a:p>
        </p:txBody>
      </p:sp>
      <p:sp>
        <p:nvSpPr>
          <p:cNvPr id="37898" name="object 10"/>
          <p:cNvSpPr>
            <a:spLocks/>
          </p:cNvSpPr>
          <p:nvPr/>
        </p:nvSpPr>
        <p:spPr bwMode="auto">
          <a:xfrm>
            <a:off x="646113" y="4606925"/>
            <a:ext cx="363220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631691" y="0"/>
              </a:cxn>
            </a:cxnLst>
            <a:rect l="0" t="0" r="r" b="b"/>
            <a:pathLst>
              <a:path w="3631691">
                <a:moveTo>
                  <a:pt x="0" y="0"/>
                </a:moveTo>
                <a:lnTo>
                  <a:pt x="3631691" y="0"/>
                </a:lnTo>
              </a:path>
            </a:pathLst>
          </a:custGeom>
          <a:noFill/>
          <a:ln w="50038">
            <a:solidFill>
              <a:srgbClr val="F9C090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7899" name="object 11"/>
          <p:cNvSpPr>
            <a:spLocks/>
          </p:cNvSpPr>
          <p:nvPr/>
        </p:nvSpPr>
        <p:spPr bwMode="auto">
          <a:xfrm>
            <a:off x="5761038" y="4630738"/>
            <a:ext cx="2058987" cy="1020762"/>
          </a:xfrm>
          <a:custGeom>
            <a:avLst/>
            <a:gdLst/>
            <a:ahLst/>
            <a:cxnLst>
              <a:cxn ang="0">
                <a:pos x="1665731" y="0"/>
              </a:cxn>
              <a:cxn ang="0">
                <a:pos x="393191" y="0"/>
              </a:cxn>
              <a:cxn ang="0">
                <a:pos x="0" y="630173"/>
              </a:cxn>
              <a:cxn ang="0">
                <a:pos x="1029461" y="1019555"/>
              </a:cxn>
              <a:cxn ang="0">
                <a:pos x="2058924" y="630173"/>
              </a:cxn>
              <a:cxn ang="0">
                <a:pos x="1665731" y="0"/>
              </a:cxn>
            </a:cxnLst>
            <a:rect l="0" t="0" r="r" b="b"/>
            <a:pathLst>
              <a:path w="2058924" h="1019555">
                <a:moveTo>
                  <a:pt x="1665731" y="0"/>
                </a:moveTo>
                <a:lnTo>
                  <a:pt x="393191" y="0"/>
                </a:lnTo>
                <a:lnTo>
                  <a:pt x="0" y="630173"/>
                </a:lnTo>
                <a:lnTo>
                  <a:pt x="1029461" y="1019555"/>
                </a:lnTo>
                <a:lnTo>
                  <a:pt x="2058924" y="630173"/>
                </a:lnTo>
                <a:lnTo>
                  <a:pt x="1665731" y="0"/>
                </a:lnTo>
                <a:close/>
              </a:path>
            </a:pathLst>
          </a:custGeom>
          <a:solidFill>
            <a:srgbClr val="92CDDD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7900" name="object 12"/>
          <p:cNvSpPr>
            <a:spLocks/>
          </p:cNvSpPr>
          <p:nvPr/>
        </p:nvSpPr>
        <p:spPr bwMode="auto">
          <a:xfrm>
            <a:off x="4949825" y="4606925"/>
            <a:ext cx="363220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631692" y="0"/>
              </a:cxn>
            </a:cxnLst>
            <a:rect l="0" t="0" r="r" b="b"/>
            <a:pathLst>
              <a:path w="3631692">
                <a:moveTo>
                  <a:pt x="0" y="0"/>
                </a:moveTo>
                <a:lnTo>
                  <a:pt x="3631692" y="0"/>
                </a:lnTo>
              </a:path>
            </a:pathLst>
          </a:custGeom>
          <a:noFill/>
          <a:ln w="48513">
            <a:solidFill>
              <a:srgbClr val="92CDDD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3" name="object 13"/>
          <p:cNvSpPr txBox="1"/>
          <p:nvPr/>
        </p:nvSpPr>
        <p:spPr>
          <a:xfrm>
            <a:off x="287338" y="4645025"/>
            <a:ext cx="2787650" cy="800100"/>
          </a:xfrm>
          <a:prstGeom prst="rect">
            <a:avLst/>
          </a:prstGeom>
        </p:spPr>
        <p:txBody>
          <a:bodyPr lIns="0" tIns="0" rIns="0" bIns="0"/>
          <a:lstStyle/>
          <a:p>
            <a:pPr marL="1219200" algn="ctr"/>
            <a:r>
              <a:rPr lang="ru-RU" sz="1600" b="1">
                <a:solidFill>
                  <a:srgbClr val="974707"/>
                </a:solidFill>
                <a:latin typeface="Calibri" pitchFamily="34" charset="0"/>
                <a:cs typeface="Times New Roman" pitchFamily="18" charset="0"/>
              </a:rPr>
              <a:t>Дефицит (расходы больше доходов)</a:t>
            </a:r>
            <a:endParaRPr lang="ru-RU" sz="15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5621338" y="4108450"/>
            <a:ext cx="889000" cy="317500"/>
          </a:xfrm>
          <a:prstGeom prst="rect">
            <a:avLst/>
          </a:prstGeom>
        </p:spPr>
        <p:txBody>
          <a:bodyPr lIns="0" tIns="0" rIns="0" bIns="0"/>
          <a:lstStyle/>
          <a:p>
            <a:pPr marL="127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2000" b="1">
                <a:solidFill>
                  <a:srgbClr val="404040"/>
                </a:solidFill>
                <a:latin typeface="+mn-lt"/>
                <a:cs typeface="Times New Roman"/>
              </a:rPr>
              <a:t>Д</a:t>
            </a:r>
            <a:r>
              <a:rPr sz="2000" b="1" spc="-40">
                <a:solidFill>
                  <a:srgbClr val="404040"/>
                </a:solidFill>
                <a:latin typeface="+mn-lt"/>
                <a:cs typeface="Times New Roman"/>
              </a:rPr>
              <a:t>о</a:t>
            </a:r>
            <a:r>
              <a:rPr sz="2000" b="1" spc="-70">
                <a:solidFill>
                  <a:srgbClr val="404040"/>
                </a:solidFill>
                <a:latin typeface="+mn-lt"/>
                <a:cs typeface="Times New Roman"/>
              </a:rPr>
              <a:t>х</a:t>
            </a:r>
            <a:r>
              <a:rPr sz="2000" b="1" spc="-55">
                <a:solidFill>
                  <a:srgbClr val="404040"/>
                </a:solidFill>
                <a:latin typeface="+mn-lt"/>
                <a:cs typeface="Times New Roman"/>
              </a:rPr>
              <a:t>о</a:t>
            </a:r>
            <a:r>
              <a:rPr sz="2000" b="1" spc="-10">
                <a:solidFill>
                  <a:srgbClr val="404040"/>
                </a:solidFill>
                <a:latin typeface="+mn-lt"/>
                <a:cs typeface="Times New Roman"/>
              </a:rPr>
              <a:t>д</a:t>
            </a:r>
            <a:r>
              <a:rPr sz="2000" b="1">
                <a:solidFill>
                  <a:srgbClr val="404040"/>
                </a:solidFill>
                <a:latin typeface="+mn-lt"/>
                <a:cs typeface="Times New Roman"/>
              </a:rPr>
              <a:t>ы</a:t>
            </a:r>
            <a:endParaRPr sz="2000">
              <a:latin typeface="+mn-lt"/>
              <a:cs typeface="Times New Roman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7332663" y="3973513"/>
            <a:ext cx="985837" cy="315912"/>
          </a:xfrm>
          <a:prstGeom prst="rect">
            <a:avLst/>
          </a:prstGeom>
        </p:spPr>
        <p:txBody>
          <a:bodyPr lIns="0" tIns="0" rIns="0" bIns="0"/>
          <a:lstStyle/>
          <a:p>
            <a:pPr marL="127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2000" b="1">
                <a:solidFill>
                  <a:srgbClr val="404040"/>
                </a:solidFill>
                <a:latin typeface="+mn-lt"/>
                <a:cs typeface="Times New Roman"/>
              </a:rPr>
              <a:t>Ра</a:t>
            </a:r>
            <a:r>
              <a:rPr sz="2000" b="1" spc="-20">
                <a:solidFill>
                  <a:srgbClr val="404040"/>
                </a:solidFill>
                <a:latin typeface="+mn-lt"/>
                <a:cs typeface="Times New Roman"/>
              </a:rPr>
              <a:t>с</a:t>
            </a:r>
            <a:r>
              <a:rPr sz="2000" b="1" spc="-70">
                <a:solidFill>
                  <a:srgbClr val="404040"/>
                </a:solidFill>
                <a:latin typeface="+mn-lt"/>
                <a:cs typeface="Times New Roman"/>
              </a:rPr>
              <a:t>х</a:t>
            </a:r>
            <a:r>
              <a:rPr sz="2000" b="1" spc="-55">
                <a:solidFill>
                  <a:srgbClr val="404040"/>
                </a:solidFill>
                <a:latin typeface="+mn-lt"/>
                <a:cs typeface="Times New Roman"/>
              </a:rPr>
              <a:t>о</a:t>
            </a:r>
            <a:r>
              <a:rPr sz="2000" b="1" spc="-10">
                <a:solidFill>
                  <a:srgbClr val="404040"/>
                </a:solidFill>
                <a:latin typeface="+mn-lt"/>
                <a:cs typeface="Times New Roman"/>
              </a:rPr>
              <a:t>д</a:t>
            </a:r>
            <a:r>
              <a:rPr sz="2000" b="1">
                <a:solidFill>
                  <a:srgbClr val="404040"/>
                </a:solidFill>
                <a:latin typeface="+mn-lt"/>
                <a:cs typeface="Times New Roman"/>
              </a:rPr>
              <a:t>ы</a:t>
            </a:r>
            <a:endParaRPr sz="2000">
              <a:latin typeface="+mn-lt"/>
              <a:cs typeface="Times New Roman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2622550" y="4048125"/>
            <a:ext cx="984250" cy="315913"/>
          </a:xfrm>
          <a:prstGeom prst="rect">
            <a:avLst/>
          </a:prstGeom>
        </p:spPr>
        <p:txBody>
          <a:bodyPr lIns="0" tIns="0" rIns="0" bIns="0"/>
          <a:lstStyle/>
          <a:p>
            <a:pPr marL="127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2000" b="1">
                <a:solidFill>
                  <a:srgbClr val="404040"/>
                </a:solidFill>
                <a:latin typeface="+mn-lt"/>
                <a:cs typeface="Times New Roman"/>
              </a:rPr>
              <a:t>Ра</a:t>
            </a:r>
            <a:r>
              <a:rPr sz="2000" b="1" spc="-20">
                <a:solidFill>
                  <a:srgbClr val="404040"/>
                </a:solidFill>
                <a:latin typeface="+mn-lt"/>
                <a:cs typeface="Times New Roman"/>
              </a:rPr>
              <a:t>с</a:t>
            </a:r>
            <a:r>
              <a:rPr sz="2000" b="1" spc="-70">
                <a:solidFill>
                  <a:srgbClr val="404040"/>
                </a:solidFill>
                <a:latin typeface="+mn-lt"/>
                <a:cs typeface="Times New Roman"/>
              </a:rPr>
              <a:t>х</a:t>
            </a:r>
            <a:r>
              <a:rPr sz="2000" b="1" spc="-55">
                <a:solidFill>
                  <a:srgbClr val="404040"/>
                </a:solidFill>
                <a:latin typeface="+mn-lt"/>
                <a:cs typeface="Times New Roman"/>
              </a:rPr>
              <a:t>о</a:t>
            </a:r>
            <a:r>
              <a:rPr sz="2000" b="1" spc="-10">
                <a:solidFill>
                  <a:srgbClr val="404040"/>
                </a:solidFill>
                <a:latin typeface="+mn-lt"/>
                <a:cs typeface="Times New Roman"/>
              </a:rPr>
              <a:t>д</a:t>
            </a:r>
            <a:r>
              <a:rPr sz="2000" b="1">
                <a:solidFill>
                  <a:srgbClr val="404040"/>
                </a:solidFill>
                <a:latin typeface="+mn-lt"/>
                <a:cs typeface="Times New Roman"/>
              </a:rPr>
              <a:t>ы</a:t>
            </a:r>
            <a:endParaRPr sz="2000">
              <a:latin typeface="+mn-lt"/>
              <a:cs typeface="Times New Roman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6067425" y="4649788"/>
            <a:ext cx="1476375" cy="742950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/>
            <a:r>
              <a:rPr lang="ru-RU" sz="1600" b="1">
                <a:solidFill>
                  <a:srgbClr val="30859C"/>
                </a:solidFill>
                <a:latin typeface="Calibri" pitchFamily="34" charset="0"/>
                <a:cs typeface="Times New Roman" pitchFamily="18" charset="0"/>
              </a:rPr>
              <a:t>Профицит (доходы больше расходов)</a:t>
            </a:r>
            <a:endParaRPr lang="ru-RU" sz="16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37906" name="object 19"/>
          <p:cNvSpPr>
            <a:spLocks noChangeArrowheads="1"/>
          </p:cNvSpPr>
          <p:nvPr/>
        </p:nvSpPr>
        <p:spPr bwMode="auto">
          <a:xfrm>
            <a:off x="4945063" y="5654675"/>
            <a:ext cx="3997325" cy="1014413"/>
          </a:xfrm>
          <a:custGeom>
            <a:avLst/>
            <a:gdLst>
              <a:gd name="T0" fmla="*/ 0 w 3997452"/>
              <a:gd name="T1" fmla="*/ 0 h 1014983"/>
              <a:gd name="T2" fmla="*/ 3997452 w 3997452"/>
              <a:gd name="T3" fmla="*/ 1014983 h 1014983"/>
            </a:gdLst>
            <a:ahLst/>
            <a:cxnLst/>
            <a:rect l="T0" t="T1" r="T2" b="T3"/>
            <a:pathLst>
              <a:path w="3997452" h="1014983">
                <a:moveTo>
                  <a:pt x="0" y="1014984"/>
                </a:moveTo>
                <a:lnTo>
                  <a:pt x="3997452" y="1014984"/>
                </a:lnTo>
                <a:lnTo>
                  <a:pt x="3997452" y="0"/>
                </a:lnTo>
                <a:lnTo>
                  <a:pt x="0" y="0"/>
                </a:lnTo>
                <a:lnTo>
                  <a:pt x="0" y="1014984"/>
                </a:lnTo>
                <a:close/>
              </a:path>
            </a:pathLst>
          </a:custGeom>
          <a:solidFill>
            <a:srgbClr val="92CDDD"/>
          </a:solidFill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just"/>
            <a:r>
              <a:rPr lang="ru-RU" sz="1500">
                <a:latin typeface="Calibri" pitchFamily="34" charset="0"/>
                <a:cs typeface="Times New Roman" pitchFamily="18" charset="0"/>
              </a:rPr>
              <a:t>При превышении доходов над расходами принимается решение, как их использовать (например, накапливать резервы, остатки средств на счёте бюджета, погашать долг).</a:t>
            </a:r>
          </a:p>
        </p:txBody>
      </p:sp>
      <p:sp>
        <p:nvSpPr>
          <p:cNvPr id="22" name="Заголовок 1"/>
          <p:cNvSpPr txBox="1">
            <a:spLocks/>
          </p:cNvSpPr>
          <p:nvPr/>
        </p:nvSpPr>
        <p:spPr>
          <a:xfrm>
            <a:off x="0" y="293689"/>
            <a:ext cx="9144000" cy="435012"/>
          </a:xfrm>
          <a:prstGeom prst="rect">
            <a:avLst/>
          </a:prstGeom>
          <a:effectLst>
            <a:outerShdw blurRad="25400" dist="254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 fontAlgn="auto">
              <a:lnSpc>
                <a:spcPts val="2400"/>
              </a:lnSpc>
              <a:spcAft>
                <a:spcPts val="0"/>
              </a:spcAft>
              <a:defRPr/>
            </a:pPr>
            <a:r>
              <a:rPr lang="ru-RU" sz="2800" b="1" dirty="0">
                <a:latin typeface="+mn-lt"/>
                <a:ea typeface="+mj-ea"/>
                <a:cs typeface="+mj-cs"/>
              </a:rPr>
              <a:t>Дефицит и </a:t>
            </a:r>
            <a:r>
              <a:rPr lang="ru-RU" sz="2800" b="1" dirty="0" err="1">
                <a:latin typeface="+mn-lt"/>
                <a:ea typeface="+mj-ea"/>
                <a:cs typeface="+mj-cs"/>
              </a:rPr>
              <a:t>профицит</a:t>
            </a:r>
            <a:endParaRPr lang="ru-RU" sz="2800" b="1" dirty="0">
              <a:latin typeface="+mn-lt"/>
              <a:ea typeface="+mj-ea"/>
              <a:cs typeface="+mj-cs"/>
            </a:endParaRPr>
          </a:p>
        </p:txBody>
      </p:sp>
      <p:sp>
        <p:nvSpPr>
          <p:cNvPr id="26" name="Номер слайда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C1F6A4-1102-4409-B750-AED99E6BC113}" type="slidenum">
              <a:rPr lang="ru-RU"/>
              <a:pPr>
                <a:defRPr/>
              </a:pPr>
              <a:t>10</a:t>
            </a:fld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object 3"/>
          <p:cNvSpPr>
            <a:spLocks noChangeArrowheads="1"/>
          </p:cNvSpPr>
          <p:nvPr/>
        </p:nvSpPr>
        <p:spPr bwMode="auto">
          <a:xfrm>
            <a:off x="277813" y="1517650"/>
            <a:ext cx="4205287" cy="2462213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38914" name="object 4"/>
          <p:cNvSpPr>
            <a:spLocks noChangeArrowheads="1"/>
          </p:cNvSpPr>
          <p:nvPr/>
        </p:nvSpPr>
        <p:spPr bwMode="auto">
          <a:xfrm>
            <a:off x="392113" y="1241425"/>
            <a:ext cx="3963987" cy="784225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38915" name="object 5"/>
          <p:cNvSpPr>
            <a:spLocks noChangeArrowheads="1"/>
          </p:cNvSpPr>
          <p:nvPr/>
        </p:nvSpPr>
        <p:spPr bwMode="auto">
          <a:xfrm>
            <a:off x="1497013" y="1320800"/>
            <a:ext cx="1722437" cy="679450"/>
          </a:xfrm>
          <a:prstGeom prst="rect">
            <a:avLst/>
          </a:prstGeom>
          <a:blipFill dpi="0" rotWithShape="1">
            <a:blip r:embed="rId4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674813" y="1400175"/>
            <a:ext cx="1343025" cy="393700"/>
          </a:xfrm>
          <a:prstGeom prst="rect">
            <a:avLst/>
          </a:prstGeom>
        </p:spPr>
        <p:txBody>
          <a:bodyPr lIns="0" tIns="0" rIns="0" bIns="0"/>
          <a:lstStyle/>
          <a:p>
            <a:pPr marL="12700"/>
            <a:r>
              <a:rPr lang="ru-RU" sz="2400" b="1">
                <a:solidFill>
                  <a:srgbClr val="FFFFFF"/>
                </a:solidFill>
                <a:latin typeface="Calibri" pitchFamily="34" charset="0"/>
              </a:rPr>
              <a:t>ДЕФИЦИТ</a:t>
            </a:r>
            <a:endParaRPr lang="ru-RU" sz="2400">
              <a:latin typeface="Calibri" pitchFamily="34" charset="0"/>
            </a:endParaRPr>
          </a:p>
        </p:txBody>
      </p:sp>
      <p:sp>
        <p:nvSpPr>
          <p:cNvPr id="38917" name="object 7"/>
          <p:cNvSpPr>
            <a:spLocks noChangeArrowheads="1"/>
          </p:cNvSpPr>
          <p:nvPr/>
        </p:nvSpPr>
        <p:spPr bwMode="auto">
          <a:xfrm>
            <a:off x="2813050" y="1320800"/>
            <a:ext cx="474663" cy="679450"/>
          </a:xfrm>
          <a:prstGeom prst="rect">
            <a:avLst/>
          </a:prstGeom>
          <a:blipFill dpi="0" rotWithShape="1">
            <a:blip r:embed="rId5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38918" name="object 8"/>
          <p:cNvSpPr>
            <a:spLocks noChangeArrowheads="1"/>
          </p:cNvSpPr>
          <p:nvPr/>
        </p:nvSpPr>
        <p:spPr bwMode="auto">
          <a:xfrm>
            <a:off x="4668838" y="1520825"/>
            <a:ext cx="4208462" cy="2459038"/>
          </a:xfrm>
          <a:prstGeom prst="rect">
            <a:avLst/>
          </a:prstGeom>
          <a:blipFill dpi="0" rotWithShape="1">
            <a:blip r:embed="rId6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38919" name="object 9"/>
          <p:cNvSpPr>
            <a:spLocks noChangeArrowheads="1"/>
          </p:cNvSpPr>
          <p:nvPr/>
        </p:nvSpPr>
        <p:spPr bwMode="auto">
          <a:xfrm>
            <a:off x="4835525" y="1246188"/>
            <a:ext cx="3949700" cy="784225"/>
          </a:xfrm>
          <a:prstGeom prst="rect">
            <a:avLst/>
          </a:prstGeom>
          <a:blipFill dpi="0" rotWithShape="1">
            <a:blip r:embed="rId7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38920" name="object 10"/>
          <p:cNvSpPr>
            <a:spLocks noChangeArrowheads="1"/>
          </p:cNvSpPr>
          <p:nvPr/>
        </p:nvSpPr>
        <p:spPr bwMode="auto">
          <a:xfrm>
            <a:off x="5829300" y="1325563"/>
            <a:ext cx="1933575" cy="679450"/>
          </a:xfrm>
          <a:prstGeom prst="rect">
            <a:avLst/>
          </a:prstGeom>
          <a:blipFill dpi="0" rotWithShape="1">
            <a:blip r:embed="rId8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6007100" y="1404938"/>
            <a:ext cx="1555750" cy="393700"/>
          </a:xfrm>
          <a:prstGeom prst="rect">
            <a:avLst/>
          </a:prstGeom>
        </p:spPr>
        <p:txBody>
          <a:bodyPr lIns="0" tIns="0" rIns="0" bIns="0"/>
          <a:lstStyle/>
          <a:p>
            <a:pPr marL="12700"/>
            <a:r>
              <a:rPr lang="ru-RU" sz="2400" b="1">
                <a:solidFill>
                  <a:srgbClr val="FFFFFF"/>
                </a:solidFill>
                <a:latin typeface="Calibri" pitchFamily="34" charset="0"/>
              </a:rPr>
              <a:t>ПРОФИЦИТ</a:t>
            </a:r>
            <a:endParaRPr lang="ru-RU" sz="2400">
              <a:latin typeface="Calibri" pitchFamily="34" charset="0"/>
            </a:endParaRPr>
          </a:p>
        </p:txBody>
      </p:sp>
      <p:sp>
        <p:nvSpPr>
          <p:cNvPr id="38922" name="object 12"/>
          <p:cNvSpPr>
            <a:spLocks noChangeArrowheads="1"/>
          </p:cNvSpPr>
          <p:nvPr/>
        </p:nvSpPr>
        <p:spPr bwMode="auto">
          <a:xfrm>
            <a:off x="7358063" y="1325563"/>
            <a:ext cx="473075" cy="679450"/>
          </a:xfrm>
          <a:prstGeom prst="rect">
            <a:avLst/>
          </a:prstGeom>
          <a:blipFill dpi="0" rotWithShape="1">
            <a:blip r:embed="rId5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38923" name="object 13"/>
          <p:cNvSpPr>
            <a:spLocks noChangeArrowheads="1"/>
          </p:cNvSpPr>
          <p:nvPr/>
        </p:nvSpPr>
        <p:spPr bwMode="auto">
          <a:xfrm>
            <a:off x="452438" y="2093913"/>
            <a:ext cx="3783012" cy="701675"/>
          </a:xfrm>
          <a:prstGeom prst="rect">
            <a:avLst/>
          </a:prstGeom>
          <a:blipFill dpi="0" rotWithShape="1">
            <a:blip r:embed="rId9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38924" name="object 14"/>
          <p:cNvSpPr>
            <a:spLocks noChangeArrowheads="1"/>
          </p:cNvSpPr>
          <p:nvPr/>
        </p:nvSpPr>
        <p:spPr bwMode="auto">
          <a:xfrm>
            <a:off x="444500" y="2894013"/>
            <a:ext cx="3781425" cy="701675"/>
          </a:xfrm>
          <a:prstGeom prst="rect">
            <a:avLst/>
          </a:prstGeom>
          <a:blipFill dpi="0" rotWithShape="1">
            <a:blip r:embed="rId10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592138" y="2260600"/>
            <a:ext cx="2814637" cy="1162050"/>
          </a:xfrm>
          <a:prstGeom prst="rect">
            <a:avLst/>
          </a:prstGeom>
        </p:spPr>
        <p:txBody>
          <a:bodyPr lIns="0" tIns="0" rIns="0" bIns="0"/>
          <a:lstStyle/>
          <a:p>
            <a:pPr marL="20638"/>
            <a:r>
              <a:rPr lang="ru-RU" sz="2200" b="1" dirty="0">
                <a:latin typeface="Calibri" pitchFamily="34" charset="0"/>
              </a:rPr>
              <a:t>Накопленные резервы</a:t>
            </a:r>
            <a:endParaRPr lang="ru-RU" sz="2200" dirty="0">
              <a:latin typeface="Calibri" pitchFamily="34" charset="0"/>
            </a:endParaRPr>
          </a:p>
          <a:p>
            <a:pPr marL="20638">
              <a:lnSpc>
                <a:spcPts val="650"/>
              </a:lnSpc>
              <a:spcBef>
                <a:spcPts val="13"/>
              </a:spcBef>
            </a:pPr>
            <a:endParaRPr lang="ru-RU" sz="600" dirty="0">
              <a:latin typeface="Calibri" pitchFamily="34" charset="0"/>
            </a:endParaRPr>
          </a:p>
          <a:p>
            <a:pPr marL="20638">
              <a:lnSpc>
                <a:spcPts val="1000"/>
              </a:lnSpc>
            </a:pPr>
            <a:endParaRPr lang="ru-RU" sz="1000" dirty="0">
              <a:latin typeface="Calibri" pitchFamily="34" charset="0"/>
            </a:endParaRPr>
          </a:p>
          <a:p>
            <a:pPr marL="20638">
              <a:lnSpc>
                <a:spcPts val="1000"/>
              </a:lnSpc>
            </a:pPr>
            <a:endParaRPr lang="ru-RU" sz="1000" dirty="0">
              <a:latin typeface="Calibri" pitchFamily="34" charset="0"/>
            </a:endParaRPr>
          </a:p>
          <a:p>
            <a:pPr marL="20638">
              <a:lnSpc>
                <a:spcPts val="1000"/>
              </a:lnSpc>
            </a:pPr>
            <a:endParaRPr lang="ru-RU" sz="1000" dirty="0">
              <a:latin typeface="Calibri" pitchFamily="34" charset="0"/>
            </a:endParaRPr>
          </a:p>
          <a:p>
            <a:pPr marL="20638"/>
            <a:r>
              <a:rPr lang="ru-RU" sz="2200" b="1" dirty="0">
                <a:latin typeface="Calibri" pitchFamily="34" charset="0"/>
              </a:rPr>
              <a:t>Муниципальный долг</a:t>
            </a:r>
            <a:endParaRPr lang="ru-RU" sz="2200" dirty="0">
              <a:latin typeface="Calibri" pitchFamily="34" charset="0"/>
            </a:endParaRPr>
          </a:p>
        </p:txBody>
      </p:sp>
      <p:sp>
        <p:nvSpPr>
          <p:cNvPr id="38926" name="object 16"/>
          <p:cNvSpPr>
            <a:spLocks noChangeArrowheads="1"/>
          </p:cNvSpPr>
          <p:nvPr/>
        </p:nvSpPr>
        <p:spPr bwMode="auto">
          <a:xfrm>
            <a:off x="3486150" y="2211388"/>
            <a:ext cx="427038" cy="471487"/>
          </a:xfrm>
          <a:prstGeom prst="rect">
            <a:avLst/>
          </a:prstGeom>
          <a:blipFill dpi="0" rotWithShape="1">
            <a:blip r:embed="rId11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38927" name="object 17"/>
          <p:cNvSpPr>
            <a:spLocks noChangeArrowheads="1"/>
          </p:cNvSpPr>
          <p:nvPr/>
        </p:nvSpPr>
        <p:spPr bwMode="auto">
          <a:xfrm>
            <a:off x="3486150" y="3006725"/>
            <a:ext cx="427038" cy="471488"/>
          </a:xfrm>
          <a:prstGeom prst="rect">
            <a:avLst/>
          </a:prstGeom>
          <a:blipFill dpi="0" rotWithShape="1">
            <a:blip r:embed="rId12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38928" name="object 18"/>
          <p:cNvSpPr>
            <a:spLocks noChangeArrowheads="1"/>
          </p:cNvSpPr>
          <p:nvPr/>
        </p:nvSpPr>
        <p:spPr bwMode="auto">
          <a:xfrm>
            <a:off x="4918075" y="2093913"/>
            <a:ext cx="3781425" cy="701675"/>
          </a:xfrm>
          <a:prstGeom prst="rect">
            <a:avLst/>
          </a:prstGeom>
          <a:blipFill dpi="0" rotWithShape="1">
            <a:blip r:embed="rId13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38929" name="object 19"/>
          <p:cNvSpPr>
            <a:spLocks noChangeArrowheads="1"/>
          </p:cNvSpPr>
          <p:nvPr/>
        </p:nvSpPr>
        <p:spPr bwMode="auto">
          <a:xfrm>
            <a:off x="4908550" y="2894013"/>
            <a:ext cx="3783013" cy="701675"/>
          </a:xfrm>
          <a:prstGeom prst="rect">
            <a:avLst/>
          </a:prstGeom>
          <a:blipFill dpi="0" rotWithShape="1">
            <a:blip r:embed="rId14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5057775" y="2260600"/>
            <a:ext cx="2813050" cy="1162050"/>
          </a:xfrm>
          <a:prstGeom prst="rect">
            <a:avLst/>
          </a:prstGeom>
        </p:spPr>
        <p:txBody>
          <a:bodyPr lIns="0" tIns="0" rIns="0" bIns="0"/>
          <a:lstStyle/>
          <a:p>
            <a:pPr marL="20638"/>
            <a:r>
              <a:rPr lang="ru-RU" sz="2200" b="1" dirty="0">
                <a:latin typeface="Calibri" pitchFamily="34" charset="0"/>
              </a:rPr>
              <a:t>Накопленные резервы</a:t>
            </a:r>
            <a:endParaRPr lang="ru-RU" sz="2200" dirty="0">
              <a:latin typeface="Calibri" pitchFamily="34" charset="0"/>
            </a:endParaRPr>
          </a:p>
          <a:p>
            <a:pPr marL="20638">
              <a:lnSpc>
                <a:spcPts val="650"/>
              </a:lnSpc>
              <a:spcBef>
                <a:spcPts val="13"/>
              </a:spcBef>
            </a:pPr>
            <a:endParaRPr lang="ru-RU" sz="600" dirty="0">
              <a:latin typeface="Calibri" pitchFamily="34" charset="0"/>
            </a:endParaRPr>
          </a:p>
          <a:p>
            <a:pPr marL="20638">
              <a:lnSpc>
                <a:spcPts val="1000"/>
              </a:lnSpc>
            </a:pPr>
            <a:endParaRPr lang="ru-RU" sz="1000" dirty="0">
              <a:latin typeface="Calibri" pitchFamily="34" charset="0"/>
            </a:endParaRPr>
          </a:p>
          <a:p>
            <a:pPr marL="20638">
              <a:lnSpc>
                <a:spcPts val="1000"/>
              </a:lnSpc>
            </a:pPr>
            <a:endParaRPr lang="ru-RU" sz="1000" dirty="0">
              <a:latin typeface="Calibri" pitchFamily="34" charset="0"/>
            </a:endParaRPr>
          </a:p>
          <a:p>
            <a:pPr marL="20638">
              <a:lnSpc>
                <a:spcPts val="1000"/>
              </a:lnSpc>
            </a:pPr>
            <a:endParaRPr lang="ru-RU" sz="1000" dirty="0">
              <a:latin typeface="Calibri" pitchFamily="34" charset="0"/>
            </a:endParaRPr>
          </a:p>
          <a:p>
            <a:pPr marL="20638"/>
            <a:r>
              <a:rPr lang="ru-RU" sz="2200" b="1" dirty="0">
                <a:latin typeface="Calibri" pitchFamily="34" charset="0"/>
              </a:rPr>
              <a:t>Муниципальный долг</a:t>
            </a:r>
            <a:endParaRPr lang="ru-RU" sz="2200" dirty="0">
              <a:latin typeface="Calibri" pitchFamily="34" charset="0"/>
            </a:endParaRPr>
          </a:p>
        </p:txBody>
      </p:sp>
      <p:sp>
        <p:nvSpPr>
          <p:cNvPr id="38931" name="object 21"/>
          <p:cNvSpPr>
            <a:spLocks noChangeArrowheads="1"/>
          </p:cNvSpPr>
          <p:nvPr/>
        </p:nvSpPr>
        <p:spPr bwMode="auto">
          <a:xfrm>
            <a:off x="7948613" y="2206625"/>
            <a:ext cx="430212" cy="469900"/>
          </a:xfrm>
          <a:prstGeom prst="rect">
            <a:avLst/>
          </a:prstGeom>
          <a:blipFill dpi="0" rotWithShape="1">
            <a:blip r:embed="rId15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38932" name="object 22"/>
          <p:cNvSpPr>
            <a:spLocks noChangeArrowheads="1"/>
          </p:cNvSpPr>
          <p:nvPr/>
        </p:nvSpPr>
        <p:spPr bwMode="auto">
          <a:xfrm>
            <a:off x="7948613" y="3013075"/>
            <a:ext cx="430212" cy="469900"/>
          </a:xfrm>
          <a:prstGeom prst="rect">
            <a:avLst/>
          </a:prstGeom>
          <a:blipFill dpi="0" rotWithShape="1">
            <a:blip r:embed="rId16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536575" y="4319588"/>
            <a:ext cx="3632200" cy="1492250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/>
            <a:r>
              <a:rPr lang="ru-RU" sz="2400" b="1">
                <a:solidFill>
                  <a:srgbClr val="FF0000"/>
                </a:solidFill>
                <a:latin typeface="Calibri" pitchFamily="34" charset="0"/>
              </a:rPr>
              <a:t>При дефицитном бюджете растет долг и (или) снижаются остатки средств (накопления)</a:t>
            </a:r>
            <a:endParaRPr lang="ru-RU" sz="2400">
              <a:latin typeface="Calibri" pitchFamily="34" charset="0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4835525" y="4319588"/>
            <a:ext cx="3767138" cy="1492250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/>
            <a:r>
              <a:rPr lang="ru-RU" sz="2400" b="1">
                <a:solidFill>
                  <a:srgbClr val="00AF50"/>
                </a:solidFill>
                <a:latin typeface="Calibri" pitchFamily="34" charset="0"/>
              </a:rPr>
              <a:t>При профицитном бюджете снижается долг или (или) растут остатки средств (накопления)</a:t>
            </a:r>
            <a:endParaRPr lang="ru-RU" sz="2400">
              <a:latin typeface="Calibri" pitchFamily="34" charset="0"/>
            </a:endParaRPr>
          </a:p>
        </p:txBody>
      </p:sp>
      <p:sp>
        <p:nvSpPr>
          <p:cNvPr id="26" name="Заголовок 1"/>
          <p:cNvSpPr txBox="1">
            <a:spLocks/>
          </p:cNvSpPr>
          <p:nvPr/>
        </p:nvSpPr>
        <p:spPr>
          <a:xfrm>
            <a:off x="0" y="296652"/>
            <a:ext cx="9144000" cy="639973"/>
          </a:xfrm>
          <a:prstGeom prst="rect">
            <a:avLst/>
          </a:prstGeom>
          <a:effectLst>
            <a:outerShdw blurRad="25400" dist="254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 fontAlgn="auto">
              <a:lnSpc>
                <a:spcPts val="2400"/>
              </a:lnSpc>
              <a:spcAft>
                <a:spcPts val="0"/>
              </a:spcAft>
              <a:defRPr/>
            </a:pPr>
            <a:r>
              <a:rPr lang="ru-RU" sz="2800" b="1" dirty="0">
                <a:latin typeface="+mn-lt"/>
                <a:ea typeface="+mj-ea"/>
                <a:cs typeface="+mj-cs"/>
              </a:rPr>
              <a:t>Дефицит и </a:t>
            </a:r>
            <a:r>
              <a:rPr lang="ru-RU" sz="2800" b="1" dirty="0" err="1">
                <a:latin typeface="+mn-lt"/>
                <a:ea typeface="+mj-ea"/>
                <a:cs typeface="+mj-cs"/>
              </a:rPr>
              <a:t>профицит</a:t>
            </a:r>
            <a:endParaRPr lang="ru-RU" sz="2800" b="1" dirty="0">
              <a:latin typeface="+mn-lt"/>
              <a:ea typeface="+mj-ea"/>
              <a:cs typeface="+mj-cs"/>
            </a:endParaRPr>
          </a:p>
        </p:txBody>
      </p:sp>
      <p:sp>
        <p:nvSpPr>
          <p:cNvPr id="28" name="Номер слайда 2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C05B21-0452-41FE-A407-270C41BC802A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Заголовок 1"/>
          <p:cNvSpPr txBox="1">
            <a:spLocks/>
          </p:cNvSpPr>
          <p:nvPr/>
        </p:nvSpPr>
        <p:spPr>
          <a:xfrm>
            <a:off x="0" y="0"/>
            <a:ext cx="9144000" cy="936625"/>
          </a:xfrm>
          <a:prstGeom prst="rect">
            <a:avLst/>
          </a:prstGeom>
          <a:effectLst>
            <a:outerShdw blurRad="25400" dist="254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 fontAlgn="auto">
              <a:lnSpc>
                <a:spcPts val="2400"/>
              </a:lnSpc>
              <a:spcAft>
                <a:spcPts val="0"/>
              </a:spcAft>
              <a:defRPr/>
            </a:pPr>
            <a:r>
              <a:rPr lang="ru-RU" sz="2800" b="1" dirty="0">
                <a:latin typeface="+mn-lt"/>
              </a:rPr>
              <a:t>Основные задачи бюджетной и налоговой политики</a:t>
            </a:r>
            <a:endParaRPr lang="ru-RU" sz="2800" b="1" dirty="0">
              <a:latin typeface="+mn-lt"/>
              <a:ea typeface="+mj-ea"/>
              <a:cs typeface="+mj-cs"/>
            </a:endParaRPr>
          </a:p>
        </p:txBody>
      </p:sp>
      <p:sp>
        <p:nvSpPr>
          <p:cNvPr id="28" name="Номер слайда 2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ECC675-C46F-4C59-9E80-5DF192A079CC}" type="slidenum">
              <a:rPr lang="ru-RU" smtClean="0"/>
              <a:pPr>
                <a:defRPr/>
              </a:pPr>
              <a:t>12</a:t>
            </a:fld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935596" y="836712"/>
            <a:ext cx="7956884" cy="252028"/>
          </a:xfrm>
          <a:prstGeom prst="roundRect">
            <a:avLst>
              <a:gd name="adj" fmla="val 39339"/>
            </a:avLst>
          </a:prstGeom>
          <a:solidFill>
            <a:schemeClr val="accent1"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eaLnBrk="0" hangingPunct="0">
              <a:spcBef>
                <a:spcPts val="1800"/>
              </a:spcBef>
            </a:pPr>
            <a:r>
              <a:rPr lang="ru-RU" dirty="0">
                <a:solidFill>
                  <a:schemeClr val="tx1"/>
                </a:solidFill>
                <a:ea typeface="Times New Roman" pitchFamily="18" charset="0"/>
                <a:cs typeface="Arial" charset="0"/>
              </a:rPr>
              <a:t>получение необходимого объема доходов  бюджета сельского поселения 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935596" y="429997"/>
            <a:ext cx="7970056" cy="406715"/>
          </a:xfrm>
          <a:prstGeom prst="roundRect">
            <a:avLst/>
          </a:prstGeom>
          <a:solidFill>
            <a:schemeClr val="accent1"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180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  <a:ea typeface="Times New Roman" pitchFamily="18" charset="0"/>
                <a:cs typeface="Arial" pitchFamily="34" charset="0"/>
              </a:rPr>
              <a:t>Обеспечение   сбалансированности  бюджета сельского поселения</a:t>
            </a:r>
            <a:endParaRPr lang="ru-RU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935596" y="1088740"/>
            <a:ext cx="7956884" cy="1188132"/>
          </a:xfrm>
          <a:prstGeom prst="roundRect">
            <a:avLst/>
          </a:prstGeom>
          <a:solidFill>
            <a:schemeClr val="accent1"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dirty="0">
                <a:solidFill>
                  <a:schemeClr val="tx1"/>
                </a:solidFill>
              </a:rPr>
              <a:t>формирование бюджетных параметров исходя из необходимости безусловного исполнения действующих расходных обязательств, в том числе с учетом их оптимизации и повышения эффективности использования финансовых ресурсов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935596" y="2276872"/>
            <a:ext cx="7956884" cy="792088"/>
          </a:xfrm>
          <a:prstGeom prst="roundRect">
            <a:avLst/>
          </a:prstGeom>
          <a:solidFill>
            <a:schemeClr val="accent1"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dirty="0">
                <a:solidFill>
                  <a:schemeClr val="tx1"/>
                </a:solidFill>
              </a:rPr>
              <a:t>снижение рисков неисполнения первоочередных и социально значимых обязательств, недопущение принятия новых расходных обязательств, не обеспеченных доходными источниками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919353" y="3068960"/>
            <a:ext cx="7957579" cy="540060"/>
          </a:xfrm>
          <a:prstGeom prst="roundRect">
            <a:avLst/>
          </a:prstGeom>
          <a:solidFill>
            <a:schemeClr val="accent1"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eaLnBrk="0" hangingPunct="0">
              <a:spcBef>
                <a:spcPts val="180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повышение эффективности бюджетных расходов на основе оценки достигнутых результатов</a:t>
            </a:r>
            <a:endParaRPr lang="ru-RU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935596" y="4131078"/>
            <a:ext cx="7957579" cy="522058"/>
          </a:xfrm>
          <a:prstGeom prst="roundRect">
            <a:avLst/>
          </a:prstGeom>
          <a:solidFill>
            <a:schemeClr val="accent1"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dirty="0">
                <a:solidFill>
                  <a:schemeClr val="tx1"/>
                </a:solidFill>
              </a:rPr>
              <a:t>достижение целевых показателей, утвержденных муниципальными программами сельского поселения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935596" y="4653136"/>
            <a:ext cx="7970056" cy="540060"/>
          </a:xfrm>
          <a:prstGeom prst="roundRect">
            <a:avLst/>
          </a:prstGeom>
          <a:solidFill>
            <a:schemeClr val="accent1"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eaLnBrk="0" hangingPunct="0">
              <a:spcBef>
                <a:spcPts val="180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  <a:ea typeface="Times New Roman" pitchFamily="18" charset="0"/>
                <a:cs typeface="Arial" pitchFamily="34" charset="0"/>
              </a:rPr>
              <a:t>обеспечение открытости и прозрачности  бюджета сельского поселения и бюджетного процесса для граждан</a:t>
            </a:r>
            <a:endParaRPr lang="ru-RU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935596" y="5859270"/>
            <a:ext cx="7970056" cy="306034"/>
          </a:xfrm>
          <a:prstGeom prst="roundRect">
            <a:avLst/>
          </a:prstGeom>
          <a:solidFill>
            <a:schemeClr val="accent1"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eaLnBrk="0" hangingPunct="0">
              <a:spcBef>
                <a:spcPts val="180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повышение эффективности администрирования налогов</a:t>
            </a:r>
            <a:endParaRPr lang="ru-RU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964316" y="6142633"/>
            <a:ext cx="7970056" cy="648072"/>
          </a:xfrm>
          <a:prstGeom prst="roundRect">
            <a:avLst/>
          </a:prstGeom>
          <a:solidFill>
            <a:schemeClr val="accent1"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dirty="0">
                <a:solidFill>
                  <a:schemeClr val="tx1"/>
                </a:solidFill>
              </a:rPr>
              <a:t>повышение эффективности использования имущества, находящегося в муниципальной собственности</a:t>
            </a:r>
            <a:endParaRPr lang="ru-RU" dirty="0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35596" y="5193196"/>
            <a:ext cx="7970056" cy="666074"/>
          </a:xfrm>
          <a:prstGeom prst="roundRect">
            <a:avLst/>
          </a:prstGeom>
          <a:solidFill>
            <a:schemeClr val="accent1"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eaLnBrk="0" hangingPunct="0">
              <a:spcBef>
                <a:spcPts val="180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снижение задолженности по платежам, зачисляемым в бюджет сельского поселения</a:t>
            </a:r>
            <a:endParaRPr lang="ru-RU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964316" y="3609020"/>
            <a:ext cx="7941336" cy="522057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tx1"/>
                </a:solidFill>
              </a:rPr>
              <a:t>Реализация указов Президента Российской Федерации от 7 мая 2012 года, от 7 мая 2018 года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" y="908720"/>
            <a:ext cx="9144000" cy="432048"/>
          </a:xfr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2500" b="1" dirty="0">
                <a:solidFill>
                  <a:srgbClr val="0070C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Проект</a:t>
            </a:r>
            <a:r>
              <a:rPr lang="ru-RU" sz="25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500" b="1" dirty="0">
                <a:solidFill>
                  <a:srgbClr val="0070C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бюджета на 202</a:t>
            </a:r>
            <a:r>
              <a:rPr lang="en-US" sz="2500" b="1" dirty="0">
                <a:solidFill>
                  <a:srgbClr val="0070C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500" b="1" dirty="0">
                <a:solidFill>
                  <a:srgbClr val="0070C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  год </a:t>
            </a:r>
            <a:br>
              <a:rPr lang="ru-RU" sz="2500" b="1" dirty="0">
                <a:solidFill>
                  <a:srgbClr val="0070C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500" b="1" dirty="0">
                <a:solidFill>
                  <a:srgbClr val="0070C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и на плановый период 202</a:t>
            </a:r>
            <a:r>
              <a:rPr lang="en-US" sz="2500" b="1" dirty="0">
                <a:solidFill>
                  <a:srgbClr val="0070C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500" b="1" dirty="0">
                <a:solidFill>
                  <a:srgbClr val="0070C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 и 202</a:t>
            </a:r>
            <a:r>
              <a:rPr lang="en-US" sz="2500" b="1" dirty="0">
                <a:solidFill>
                  <a:srgbClr val="0070C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2500" b="1" dirty="0">
                <a:solidFill>
                  <a:srgbClr val="0070C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 годов </a:t>
            </a:r>
            <a:br>
              <a:rPr lang="ru-RU" sz="2500" b="1" dirty="0">
                <a:solidFill>
                  <a:srgbClr val="0070C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25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FE557B-FF79-4E09-86A0-C04C69E7BBDB}" type="slidenum">
              <a:rPr lang="ru-RU" smtClean="0"/>
              <a:pPr>
                <a:defRPr/>
              </a:pPr>
              <a:t>13</a:t>
            </a:fld>
            <a:endParaRPr lang="ru-RU" dirty="0"/>
          </a:p>
        </p:txBody>
      </p:sp>
      <p:graphicFrame>
        <p:nvGraphicFramePr>
          <p:cNvPr id="11" name="Схема 10"/>
          <p:cNvGraphicFramePr/>
          <p:nvPr/>
        </p:nvGraphicFramePr>
        <p:xfrm>
          <a:off x="0" y="3501008"/>
          <a:ext cx="9144000" cy="29118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-180528" y="2924944"/>
            <a:ext cx="9721079" cy="43204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пути реализации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115616" y="1844824"/>
            <a:ext cx="3168352" cy="914400"/>
          </a:xfrm>
          <a:prstGeom prst="round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Наращивание темпов экономического роста 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292080" y="1844824"/>
            <a:ext cx="2808312" cy="914400"/>
          </a:xfrm>
          <a:prstGeom prst="round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Повышение качества жизни населения </a:t>
            </a:r>
          </a:p>
        </p:txBody>
      </p:sp>
      <p:sp>
        <p:nvSpPr>
          <p:cNvPr id="14" name="Rectangle 2"/>
          <p:cNvSpPr txBox="1">
            <a:spLocks noChangeArrowheads="1"/>
          </p:cNvSpPr>
          <p:nvPr/>
        </p:nvSpPr>
        <p:spPr>
          <a:xfrm>
            <a:off x="-252536" y="1340768"/>
            <a:ext cx="9721079" cy="43204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Основные приоритеты бюджетной политики</a:t>
            </a:r>
          </a:p>
        </p:txBody>
      </p:sp>
    </p:spTree>
    <p:extLst>
      <p:ext uri="{BB962C8B-B14F-4D97-AF65-F5344CB8AC3E}">
        <p14:creationId xmlns:p14="http://schemas.microsoft.com/office/powerpoint/2010/main" val="31136091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object 2"/>
          <p:cNvSpPr>
            <a:spLocks noChangeArrowheads="1"/>
          </p:cNvSpPr>
          <p:nvPr/>
        </p:nvSpPr>
        <p:spPr bwMode="auto">
          <a:xfrm>
            <a:off x="34925" y="549275"/>
            <a:ext cx="1731963" cy="1730375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43010" name="object 4"/>
          <p:cNvSpPr>
            <a:spLocks noChangeArrowheads="1"/>
          </p:cNvSpPr>
          <p:nvPr/>
        </p:nvSpPr>
        <p:spPr bwMode="auto">
          <a:xfrm>
            <a:off x="8740775" y="552450"/>
            <a:ext cx="403225" cy="520700"/>
          </a:xfrm>
          <a:prstGeom prst="rect">
            <a:avLst/>
          </a:prstGeom>
          <a:blipFill dpi="0" rotWithShape="1">
            <a:blip r:embed="rId4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43011" name="object 7"/>
          <p:cNvSpPr>
            <a:spLocks noChangeArrowheads="1"/>
          </p:cNvSpPr>
          <p:nvPr/>
        </p:nvSpPr>
        <p:spPr bwMode="auto">
          <a:xfrm>
            <a:off x="7002463" y="1314450"/>
            <a:ext cx="522287" cy="520700"/>
          </a:xfrm>
          <a:prstGeom prst="rect">
            <a:avLst/>
          </a:prstGeom>
          <a:blipFill dpi="0" rotWithShape="1">
            <a:blip r:embed="rId5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graphicFrame>
        <p:nvGraphicFramePr>
          <p:cNvPr id="9" name="object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2848775"/>
              </p:ext>
            </p:extLst>
          </p:nvPr>
        </p:nvGraphicFramePr>
        <p:xfrm>
          <a:off x="244475" y="2343150"/>
          <a:ext cx="8575675" cy="4153853"/>
        </p:xfrm>
        <a:graphic>
          <a:graphicData uri="http://schemas.openxmlformats.org/drawingml/2006/table">
            <a:tbl>
              <a:tblPr/>
              <a:tblGrid>
                <a:gridCol w="37004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811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3031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319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319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810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8CD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План на 01.10.20</a:t>
                      </a: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22</a:t>
                      </a: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8CD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202</a:t>
                      </a: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</a:t>
                      </a: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 год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8CD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202</a:t>
                      </a: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4</a:t>
                      </a: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 год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8CD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202</a:t>
                      </a: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5</a:t>
                      </a: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 год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8CD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1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009A46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I. Доходы, всего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rgbClr val="009A46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9A46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19991,350</a:t>
                      </a: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009A46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25112,376</a:t>
                      </a: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21172,926</a:t>
                      </a: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19845,150</a:t>
                      </a: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1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из них: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11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Налоговые и неналоговые доходы</a:t>
                      </a:r>
                      <a:endParaRPr kumimoji="0" 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7665,000</a:t>
                      </a: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7637,200</a:t>
                      </a: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7701,700</a:t>
                      </a: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7918,700</a:t>
                      </a: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76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Безвозмездные поступления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12326,350</a:t>
                      </a: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17475,176</a:t>
                      </a: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13471,226</a:t>
                      </a: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11926,450</a:t>
                      </a: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41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9A46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II. Расходы, всего</a:t>
                      </a:r>
                      <a:endParaRPr kumimoji="0" 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9A46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9A46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19991,350</a:t>
                      </a: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009A46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25112,376</a:t>
                      </a: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21172,926</a:t>
                      </a: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19845,150</a:t>
                      </a: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41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III. Дефицит (-), профицит (+)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0,</a:t>
                      </a: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0</a:t>
                      </a: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00</a:t>
                      </a: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0,0</a:t>
                      </a: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00</a:t>
                      </a: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0,</a:t>
                      </a: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00</a:t>
                      </a: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0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0,</a:t>
                      </a: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00</a:t>
                      </a: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0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52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9A46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VI. Источники финансирования дефицита</a:t>
                      </a:r>
                      <a:endParaRPr kumimoji="0" 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9A46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0,000</a:t>
                      </a: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0,</a:t>
                      </a: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00</a:t>
                      </a: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0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0,</a:t>
                      </a: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00</a:t>
                      </a: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0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0,</a:t>
                      </a: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00</a:t>
                      </a: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0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1" name="Заголовок 1"/>
          <p:cNvSpPr txBox="1">
            <a:spLocks/>
          </p:cNvSpPr>
          <p:nvPr/>
        </p:nvSpPr>
        <p:spPr>
          <a:xfrm>
            <a:off x="0" y="296652"/>
            <a:ext cx="9144000" cy="1538498"/>
          </a:xfrm>
          <a:prstGeom prst="rect">
            <a:avLst/>
          </a:prstGeom>
          <a:effectLst>
            <a:outerShdw blurRad="25400" dist="254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>
              <a:lnSpc>
                <a:spcPts val="2400"/>
              </a:lnSpc>
            </a:pPr>
            <a:r>
              <a:rPr lang="ru-RU" sz="2800" b="1" dirty="0">
                <a:latin typeface="Calibri" pitchFamily="34" charset="0"/>
              </a:rPr>
              <a:t>Основные параметры решения</a:t>
            </a:r>
          </a:p>
          <a:p>
            <a:pPr algn="ctr">
              <a:lnSpc>
                <a:spcPts val="2400"/>
              </a:lnSpc>
            </a:pPr>
            <a:r>
              <a:rPr lang="ru-RU" sz="2800" b="1" dirty="0">
                <a:latin typeface="Calibri" pitchFamily="34" charset="0"/>
              </a:rPr>
              <a:t>«О бюджете </a:t>
            </a:r>
            <a:r>
              <a:rPr lang="ru-RU" sz="2800" b="1" dirty="0" err="1">
                <a:latin typeface="Calibri" pitchFamily="34" charset="0"/>
              </a:rPr>
              <a:t>Неболчского</a:t>
            </a:r>
            <a:r>
              <a:rPr lang="ru-RU" sz="2800" b="1" dirty="0">
                <a:latin typeface="Calibri" pitchFamily="34" charset="0"/>
              </a:rPr>
              <a:t> сельского поселения </a:t>
            </a:r>
          </a:p>
          <a:p>
            <a:pPr algn="ctr">
              <a:lnSpc>
                <a:spcPts val="2400"/>
              </a:lnSpc>
            </a:pPr>
            <a:r>
              <a:rPr lang="ru-RU" sz="2800" b="1" dirty="0">
                <a:latin typeface="Calibri" pitchFamily="34" charset="0"/>
              </a:rPr>
              <a:t>на 202</a:t>
            </a:r>
            <a:r>
              <a:rPr lang="en-US" sz="2800" b="1" dirty="0">
                <a:latin typeface="Calibri" pitchFamily="34" charset="0"/>
              </a:rPr>
              <a:t>3</a:t>
            </a:r>
            <a:r>
              <a:rPr lang="ru-RU" sz="2800" b="1" dirty="0">
                <a:latin typeface="Calibri" pitchFamily="34" charset="0"/>
              </a:rPr>
              <a:t> год и на</a:t>
            </a:r>
          </a:p>
          <a:p>
            <a:pPr algn="ctr">
              <a:lnSpc>
                <a:spcPts val="2400"/>
              </a:lnSpc>
            </a:pPr>
            <a:r>
              <a:rPr lang="ru-RU" sz="2800" b="1" dirty="0">
                <a:latin typeface="Calibri" pitchFamily="34" charset="0"/>
              </a:rPr>
              <a:t> плановый период 202</a:t>
            </a:r>
            <a:r>
              <a:rPr lang="en-US" sz="2800" b="1" dirty="0">
                <a:latin typeface="Calibri" pitchFamily="34" charset="0"/>
              </a:rPr>
              <a:t>4</a:t>
            </a:r>
            <a:r>
              <a:rPr lang="ru-RU" sz="2800" b="1" dirty="0">
                <a:latin typeface="Calibri" pitchFamily="34" charset="0"/>
              </a:rPr>
              <a:t> и 202</a:t>
            </a:r>
            <a:r>
              <a:rPr lang="en-US" sz="2800" b="1" dirty="0">
                <a:latin typeface="Calibri" pitchFamily="34" charset="0"/>
              </a:rPr>
              <a:t>5 </a:t>
            </a:r>
            <a:r>
              <a:rPr lang="ru-RU" sz="2800" b="1" dirty="0">
                <a:latin typeface="Calibri" pitchFamily="34" charset="0"/>
              </a:rPr>
              <a:t>годов»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7665262" y="1844675"/>
            <a:ext cx="14787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dirty="0">
                <a:latin typeface="Calibri" pitchFamily="34" charset="0"/>
                <a:cs typeface="Arial" charset="0"/>
              </a:rPr>
              <a:t>(тыс. рублей)</a:t>
            </a:r>
          </a:p>
        </p:txBody>
      </p: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D78424-0418-41D3-8C15-BE6373AD5297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Прямоугольник 21"/>
          <p:cNvSpPr/>
          <p:nvPr/>
        </p:nvSpPr>
        <p:spPr>
          <a:xfrm>
            <a:off x="323528" y="274878"/>
            <a:ext cx="8532948" cy="549757"/>
          </a:xfrm>
          <a:prstGeom prst="rect">
            <a:avLst/>
          </a:prstGeom>
        </p:spPr>
        <p:txBody>
          <a:bodyPr wrap="square" tIns="72000">
            <a:spAutoFit/>
          </a:bodyPr>
          <a:lstStyle/>
          <a:p>
            <a:pPr algn="ctr" fontAlgn="b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Доходная часть бюджета поселения, тыс.рублей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034269"/>
              </p:ext>
            </p:extLst>
          </p:nvPr>
        </p:nvGraphicFramePr>
        <p:xfrm>
          <a:off x="125419" y="2024844"/>
          <a:ext cx="8748972" cy="4585958"/>
        </p:xfrm>
        <a:graphic>
          <a:graphicData uri="http://schemas.openxmlformats.org/drawingml/2006/table">
            <a:tbl>
              <a:tblPr/>
              <a:tblGrid>
                <a:gridCol w="35902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43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052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0851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0851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7206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5838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Показатель </a:t>
                      </a: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год отчет</a:t>
                      </a: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год план</a:t>
                      </a: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год прогноз</a:t>
                      </a: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год прогноз</a:t>
                      </a: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год прогноз</a:t>
                      </a: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972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Налоговые доходы,</a:t>
                      </a:r>
                      <a:b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 том числе:</a:t>
                      </a: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7374,13</a:t>
                      </a: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7665,00</a:t>
                      </a:r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7637,200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7701,700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7918,700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308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Налог на доходы физических лиц</a:t>
                      </a: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962</a:t>
                      </a:r>
                      <a:r>
                        <a:rPr lang="en-US" sz="1400" b="0" i="0" u="none" strike="noStrike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,000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921,9</a:t>
                      </a: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1043,700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1080,100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1132,100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4992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Акцизы</a:t>
                      </a: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2285,13</a:t>
                      </a: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2381,40</a:t>
                      </a: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2411,500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2534,600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2729,600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308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Налог на имущество физических лиц</a:t>
                      </a: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462,00</a:t>
                      </a: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13,7</a:t>
                      </a: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395,000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395,000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396,000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308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Земельный налог </a:t>
                      </a: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3292,00</a:t>
                      </a: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3475,00</a:t>
                      </a: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3344,000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3219,00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3188,00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308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Прочие налоги</a:t>
                      </a: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,000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,00</a:t>
                      </a: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,00</a:t>
                      </a: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,00</a:t>
                      </a: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,0</a:t>
                      </a: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3308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Неналоговые доходы</a:t>
                      </a: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70,000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470,0</a:t>
                      </a:r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470,00</a:t>
                      </a:r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470,</a:t>
                      </a:r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00</a:t>
                      </a: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470,</a:t>
                      </a:r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00</a:t>
                      </a: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5838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Безвозмездные поступления,</a:t>
                      </a:r>
                      <a:b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 том числе:</a:t>
                      </a: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13505,65</a:t>
                      </a:r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12326,35</a:t>
                      </a:r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17475,176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13471,226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11926,450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3308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дотации </a:t>
                      </a: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  <a:r>
                        <a:rPr lang="en-US" sz="1400" b="0" i="0" u="none" strike="noStrike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400" b="0" i="0" u="none" strike="noStrike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377,00</a:t>
                      </a:r>
                      <a:r>
                        <a:rPr lang="en-US" sz="1400" b="0" i="0" u="none" strike="noStrike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  <a:r>
                        <a:rPr lang="en-US" sz="1400" b="0" i="0" u="none" strike="noStrike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400" b="0" i="0" u="none" strike="noStrike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083,30</a:t>
                      </a:r>
                      <a:r>
                        <a:rPr lang="en-US" sz="1400" b="0" i="0" u="none" strike="noStrike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13445,900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10698,000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10851,100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2043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субсидии </a:t>
                      </a: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866,00</a:t>
                      </a: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798,00</a:t>
                      </a: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3514,476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2245,476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53</a:t>
                      </a: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</a:t>
                      </a: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00</a:t>
                      </a: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3308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субвенции</a:t>
                      </a: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51,75</a:t>
                      </a: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445,05</a:t>
                      </a: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514,800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527,750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538,350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86318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иные межбюджетные</a:t>
                      </a: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810,9</a:t>
                      </a: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0,000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0,00</a:t>
                      </a: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0,00</a:t>
                      </a: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3308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прочие поступления</a:t>
                      </a: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,000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0,00</a:t>
                      </a: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0,00</a:t>
                      </a: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0,00</a:t>
                      </a: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0,00</a:t>
                      </a: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3308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ДОХОДЫ ВСЕГО:</a:t>
                      </a: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20879,78</a:t>
                      </a:r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19991,35</a:t>
                      </a:r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25112,376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21172,926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19845,150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30779E-440E-4718-9849-EFADE4569645}" type="slidenum">
              <a:rPr lang="ru-RU"/>
              <a:pPr>
                <a:defRPr/>
              </a:pPr>
              <a:t>15</a:t>
            </a:fld>
            <a:endParaRPr lang="ru-RU"/>
          </a:p>
        </p:txBody>
      </p:sp>
    </p:spTree>
  </p:cSld>
  <p:clrMapOvr>
    <a:masterClrMapping/>
  </p:clrMapOvr>
  <p:transition advClick="0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850" y="368660"/>
            <a:ext cx="8650288" cy="1116124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br>
              <a:rPr lang="ru-RU" sz="20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br>
              <a:rPr lang="ru-RU" sz="20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br>
              <a:rPr lang="ru-RU" sz="20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br>
              <a:rPr lang="ru-RU" sz="20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br>
              <a:rPr lang="ru-RU" sz="20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1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Структура собственных доходов бюджета </a:t>
            </a:r>
            <a:br>
              <a:rPr lang="ru-RU" sz="31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err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Неболчского</a:t>
            </a:r>
            <a:r>
              <a:rPr lang="ru-RU" sz="31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сельского поселения в 202</a:t>
            </a:r>
            <a:r>
              <a:rPr lang="en-US" sz="31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31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году</a:t>
            </a:r>
            <a:br>
              <a:rPr lang="ru-RU" sz="31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br>
              <a:rPr lang="ru-RU" sz="31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br>
              <a:rPr lang="ru-RU" sz="31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br>
              <a:rPr lang="ru-RU" sz="20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br>
              <a:rPr lang="ru-RU" sz="20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56775741"/>
              </p:ext>
            </p:extLst>
          </p:nvPr>
        </p:nvGraphicFramePr>
        <p:xfrm>
          <a:off x="215516" y="1376772"/>
          <a:ext cx="8532948" cy="46497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385403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33455464"/>
              </p:ext>
            </p:extLst>
          </p:nvPr>
        </p:nvGraphicFramePr>
        <p:xfrm>
          <a:off x="179512" y="836712"/>
          <a:ext cx="8569325" cy="6303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60400"/>
            <a:ext cx="8229600" cy="47625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lnSpc>
                <a:spcPts val="2500"/>
              </a:lnSpc>
              <a:defRPr/>
            </a:pPr>
            <a:r>
              <a:rPr lang="ru-RU" sz="24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Динамика собственных доходов бюджета </a:t>
            </a:r>
            <a:r>
              <a:rPr lang="ru-RU" sz="2400" dirty="0" err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Неболчского</a:t>
            </a:r>
            <a:r>
              <a:rPr lang="ru-RU" sz="24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сельского поселения</a:t>
            </a:r>
          </a:p>
        </p:txBody>
      </p:sp>
      <p:sp>
        <p:nvSpPr>
          <p:cNvPr id="38915" name="Прямоугольник 2"/>
          <p:cNvSpPr>
            <a:spLocks noChangeArrowheads="1"/>
          </p:cNvSpPr>
          <p:nvPr/>
        </p:nvSpPr>
        <p:spPr bwMode="auto">
          <a:xfrm>
            <a:off x="6918325" y="1222375"/>
            <a:ext cx="1355725" cy="304800"/>
          </a:xfrm>
          <a:prstGeom prst="rect">
            <a:avLst/>
          </a:prstGeom>
          <a:solidFill>
            <a:srgbClr val="000000">
              <a:alpha val="0"/>
            </a:srgbClr>
          </a:solidFill>
          <a:ln w="9525" algn="ctr">
            <a:solidFill>
              <a:srgbClr val="FFFFFF">
                <a:alpha val="0"/>
              </a:srgbClr>
            </a:solidFill>
            <a:round/>
            <a:headEnd/>
            <a:tailEnd/>
          </a:ln>
        </p:spPr>
        <p:txBody>
          <a:bodyPr/>
          <a:lstStyle/>
          <a:p>
            <a:r>
              <a:rPr lang="ru-RU" sz="1400">
                <a:latin typeface="Times New Roman" pitchFamily="18" charset="0"/>
                <a:cs typeface="Times New Roman" pitchFamily="18" charset="0"/>
              </a:rPr>
              <a:t>(тыс. рублей)</a:t>
            </a:r>
          </a:p>
        </p:txBody>
      </p:sp>
    </p:spTree>
    <p:extLst>
      <p:ext uri="{BB962C8B-B14F-4D97-AF65-F5344CB8AC3E}">
        <p14:creationId xmlns:p14="http://schemas.microsoft.com/office/powerpoint/2010/main" val="9890985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44F559-594F-4F3D-BE85-C5EE1051776A}" type="slidenum">
              <a:rPr lang="ru-RU" smtClean="0"/>
              <a:pPr>
                <a:defRPr/>
              </a:pPr>
              <a:t>18</a:t>
            </a:fld>
            <a:endParaRPr lang="ru-RU"/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0" y="260648"/>
            <a:ext cx="9144000" cy="864096"/>
          </a:xfrm>
          <a:prstGeom prst="rect">
            <a:avLst/>
          </a:prstGeom>
          <a:effectLst>
            <a:outerShdw blurRad="25400" dist="254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000" b="1" dirty="0">
                <a:latin typeface="+mj-lt"/>
                <a:ea typeface="+mj-ea"/>
                <a:cs typeface="+mj-cs"/>
              </a:rPr>
              <a:t>Расходная часть  бюджета сельского поселения в разрезе разделов и подразделов, тыс.рублей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5753100"/>
              </p:ext>
            </p:extLst>
          </p:nvPr>
        </p:nvGraphicFramePr>
        <p:xfrm>
          <a:off x="467544" y="1304764"/>
          <a:ext cx="8352928" cy="6398354"/>
        </p:xfrm>
        <a:graphic>
          <a:graphicData uri="http://schemas.openxmlformats.org/drawingml/2006/table">
            <a:tbl>
              <a:tblPr/>
              <a:tblGrid>
                <a:gridCol w="47165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680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2809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210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8643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</a:t>
                      </a:r>
                    </a:p>
                  </a:txBody>
                  <a:tcPr marL="2514" marR="2514" marT="2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РЗ</a:t>
                      </a:r>
                    </a:p>
                  </a:txBody>
                  <a:tcPr marL="2514" marR="2514" marT="2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</a:t>
                      </a:r>
                    </a:p>
                  </a:txBody>
                  <a:tcPr marL="2514" marR="2514" marT="2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год</a:t>
                      </a:r>
                    </a:p>
                  </a:txBody>
                  <a:tcPr marL="2514" marR="2514" marT="2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год</a:t>
                      </a:r>
                    </a:p>
                  </a:txBody>
                  <a:tcPr marL="2514" marR="2514" marT="2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год</a:t>
                      </a:r>
                    </a:p>
                  </a:txBody>
                  <a:tcPr marL="2514" marR="2514" marT="2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256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Общегосударственные вопросы</a:t>
                      </a: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01</a:t>
                      </a: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00</a:t>
                      </a: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9980,368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10127,500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10605,990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5322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Функционирование высшего должностного лица субъекта Российской Федерации и муниципального образования</a:t>
                      </a: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01</a:t>
                      </a: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02</a:t>
                      </a: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870,000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870,000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870,000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5322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Функционирование законодательных (представительных) органов государственной власти и представительных органов муниципальных образований</a:t>
                      </a: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01</a:t>
                      </a: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03</a:t>
                      </a: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5,00</a:t>
                      </a: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0,00</a:t>
                      </a: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0,00</a:t>
                      </a: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5322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Функционирование Правительства Российской Федерации высших исполнительных органов государственной власти субъектов Российской Федерации, местных администраций</a:t>
                      </a: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01</a:t>
                      </a: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04</a:t>
                      </a: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8657,500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8552,500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8552,500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6882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Обеспечение деятельности финансовых, налоговых и таможенных органов и органов финансового (финансово-бюджетного) надзора</a:t>
                      </a: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01</a:t>
                      </a: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06</a:t>
                      </a: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119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,00</a:t>
                      </a: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0,00</a:t>
                      </a: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0,00</a:t>
                      </a: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95582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Обеспечение проведения выборов и референдумов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01</a:t>
                      </a: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07</a:t>
                      </a: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0,00</a:t>
                      </a: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0,00</a:t>
                      </a: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277,900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93732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Резервные фонды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01</a:t>
                      </a: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10,00</a:t>
                      </a: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10,00</a:t>
                      </a: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10,00</a:t>
                      </a: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93732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Другие общегосударственные вопросы</a:t>
                      </a: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01</a:t>
                      </a: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318,868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695,000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1173,490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7878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 том числе условно-утвержденные расходы</a:t>
                      </a: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01</a:t>
                      </a: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0,00</a:t>
                      </a: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460,000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938,490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7878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Национальная оборона</a:t>
                      </a: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02</a:t>
                      </a: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00</a:t>
                      </a: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287,600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300,550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311,150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58028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Мобилизационная и вневойсковая подготовка</a:t>
                      </a: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02</a:t>
                      </a: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03</a:t>
                      </a: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287,600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300,550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311,150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94182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Национальная безопасность и правоохранительная деятельность</a:t>
                      </a: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03</a:t>
                      </a: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00</a:t>
                      </a: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104,400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104,400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104,40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94332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Обеспечение пожарной безопасности</a:t>
                      </a: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03</a:t>
                      </a: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104,400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104,400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104,400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94482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Национальная экономика</a:t>
                      </a: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04</a:t>
                      </a: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00</a:t>
                      </a: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3217,500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3071,600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3266,600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94632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Дорожное хозяйство (дорожные фонды)</a:t>
                      </a: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04</a:t>
                      </a: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09</a:t>
                      </a: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3217,500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3071,600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3266,600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70898F-D109-4F67-9562-58A79379771F}" type="slidenum">
              <a:rPr lang="ru-RU" smtClean="0"/>
              <a:pPr>
                <a:defRPr/>
              </a:pPr>
              <a:t>19</a:t>
            </a:fld>
            <a:endParaRPr lang="ru-RU"/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0" y="548680"/>
            <a:ext cx="9144000" cy="1044116"/>
          </a:xfrm>
          <a:prstGeom prst="rect">
            <a:avLst/>
          </a:prstGeom>
          <a:effectLst>
            <a:outerShdw blurRad="25400" dist="254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000" b="1" dirty="0">
                <a:latin typeface="+mj-lt"/>
                <a:ea typeface="+mj-ea"/>
                <a:cs typeface="+mj-cs"/>
              </a:rPr>
              <a:t>Расходная часть  бюджета сельского поселения в разрезе разделов и подразделов, тыс.рублей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9869031"/>
              </p:ext>
            </p:extLst>
          </p:nvPr>
        </p:nvGraphicFramePr>
        <p:xfrm>
          <a:off x="251520" y="1448780"/>
          <a:ext cx="8676964" cy="5207437"/>
        </p:xfrm>
        <a:graphic>
          <a:graphicData uri="http://schemas.openxmlformats.org/drawingml/2006/table">
            <a:tbl>
              <a:tblPr/>
              <a:tblGrid>
                <a:gridCol w="47885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80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210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5645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</a:t>
                      </a:r>
                    </a:p>
                  </a:txBody>
                  <a:tcPr marL="2514" marR="2514" marT="2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РЗ</a:t>
                      </a:r>
                    </a:p>
                  </a:txBody>
                  <a:tcPr marL="2514" marR="2514" marT="2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</a:t>
                      </a:r>
                    </a:p>
                  </a:txBody>
                  <a:tcPr marL="2514" marR="2514" marT="2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год</a:t>
                      </a:r>
                    </a:p>
                  </a:txBody>
                  <a:tcPr marL="2514" marR="2514" marT="2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год</a:t>
                      </a:r>
                    </a:p>
                  </a:txBody>
                  <a:tcPr marL="2514" marR="2514" marT="2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год</a:t>
                      </a:r>
                    </a:p>
                  </a:txBody>
                  <a:tcPr marL="2514" marR="2514" marT="2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111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Жилищно-коммунальное хозяйство</a:t>
                      </a: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05</a:t>
                      </a: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00</a:t>
                      </a: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11218,408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7264,776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4975,010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111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Жилищное хозяйство</a:t>
                      </a: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05</a:t>
                      </a: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01</a:t>
                      </a: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0,00</a:t>
                      </a: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0,00</a:t>
                      </a: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0,00</a:t>
                      </a: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111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Коммунальное хозяйство</a:t>
                      </a: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05</a:t>
                      </a: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02</a:t>
                      </a: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799,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799,00</a:t>
                      </a: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799,00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111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Благоустройство</a:t>
                      </a: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05</a:t>
                      </a: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03</a:t>
                      </a: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10418,908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6465,776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4176,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4111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Образование</a:t>
                      </a: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07</a:t>
                      </a: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00</a:t>
                      </a: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35,0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35,0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35,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00</a:t>
                      </a: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4111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Молодежная политика</a:t>
                      </a: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07</a:t>
                      </a: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07</a:t>
                      </a: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34,0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34,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00</a:t>
                      </a: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34,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00</a:t>
                      </a: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4111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Другие вопросы</a:t>
                      </a:r>
                      <a:r>
                        <a:rPr lang="ru-RU" sz="1400" b="0" i="0" u="none" strike="noStrike" baseline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в области образования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07</a:t>
                      </a: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09</a:t>
                      </a: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00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00</a:t>
                      </a: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00</a:t>
                      </a: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4111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Культура, кинематография</a:t>
                      </a: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08</a:t>
                      </a: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00</a:t>
                      </a: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00</a:t>
                      </a: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5,00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00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00</a:t>
                      </a: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4111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Культура</a:t>
                      </a: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08</a:t>
                      </a: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01</a:t>
                      </a: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00</a:t>
                      </a: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00</a:t>
                      </a: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00</a:t>
                      </a: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4111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Социальная политика</a:t>
                      </a: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00</a:t>
                      </a: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229,400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229,400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229,400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41288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Пенсионное обеспечение</a:t>
                      </a: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01</a:t>
                      </a: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229,4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229,400</a:t>
                      </a: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229,4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41466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Физическая культура и спорт</a:t>
                      </a: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00</a:t>
                      </a: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14,700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14,700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14,700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41644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Физическая культура</a:t>
                      </a: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01</a:t>
                      </a: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14,700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14,700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14,700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427365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Всего расходов:</a:t>
                      </a: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25112,376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21172,926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19845,150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14" marR="2514" marT="2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object 4"/>
          <p:cNvSpPr>
            <a:spLocks noChangeArrowheads="1"/>
          </p:cNvSpPr>
          <p:nvPr/>
        </p:nvSpPr>
        <p:spPr bwMode="auto">
          <a:xfrm>
            <a:off x="176213" y="2803525"/>
            <a:ext cx="3032125" cy="931863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44513" y="3125788"/>
            <a:ext cx="2293937" cy="287337"/>
          </a:xfrm>
          <a:prstGeom prst="rect">
            <a:avLst/>
          </a:prstGeom>
        </p:spPr>
        <p:txBody>
          <a:bodyPr lIns="0" tIns="0" rIns="0" bIns="0"/>
          <a:lstStyle/>
          <a:p>
            <a:pPr marL="127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b="1">
                <a:solidFill>
                  <a:srgbClr val="FFFFFF"/>
                </a:solidFill>
                <a:latin typeface="+mn-lt"/>
                <a:cs typeface="Times New Roman"/>
              </a:rPr>
              <a:t>Ф</a:t>
            </a:r>
            <a:r>
              <a:rPr b="1" spc="-20">
                <a:solidFill>
                  <a:srgbClr val="FFFFFF"/>
                </a:solidFill>
                <a:latin typeface="+mn-lt"/>
                <a:cs typeface="Times New Roman"/>
              </a:rPr>
              <a:t>е</a:t>
            </a:r>
            <a:r>
              <a:rPr b="1">
                <a:solidFill>
                  <a:srgbClr val="FFFFFF"/>
                </a:solidFill>
                <a:latin typeface="+mn-lt"/>
                <a:cs typeface="Times New Roman"/>
              </a:rPr>
              <a:t>дер</a:t>
            </a:r>
            <a:r>
              <a:rPr b="1" spc="5">
                <a:solidFill>
                  <a:srgbClr val="FFFFFF"/>
                </a:solidFill>
                <a:latin typeface="+mn-lt"/>
                <a:cs typeface="Times New Roman"/>
              </a:rPr>
              <a:t>а</a:t>
            </a:r>
            <a:r>
              <a:rPr b="1">
                <a:solidFill>
                  <a:srgbClr val="FFFFFF"/>
                </a:solidFill>
                <a:latin typeface="+mn-lt"/>
                <a:cs typeface="Times New Roman"/>
              </a:rPr>
              <a:t>льн</a:t>
            </a:r>
            <a:r>
              <a:rPr b="1" spc="-10">
                <a:solidFill>
                  <a:srgbClr val="FFFFFF"/>
                </a:solidFill>
                <a:latin typeface="+mn-lt"/>
                <a:cs typeface="Times New Roman"/>
              </a:rPr>
              <a:t>ы</a:t>
            </a:r>
            <a:r>
              <a:rPr b="1">
                <a:solidFill>
                  <a:srgbClr val="FFFFFF"/>
                </a:solidFill>
                <a:latin typeface="+mn-lt"/>
                <a:cs typeface="Times New Roman"/>
              </a:rPr>
              <a:t>й б</a:t>
            </a:r>
            <a:r>
              <a:rPr b="1" spc="-105">
                <a:solidFill>
                  <a:srgbClr val="FFFFFF"/>
                </a:solidFill>
                <a:latin typeface="+mn-lt"/>
                <a:cs typeface="Times New Roman"/>
              </a:rPr>
              <a:t>ю</a:t>
            </a:r>
            <a:r>
              <a:rPr b="1">
                <a:solidFill>
                  <a:srgbClr val="FFFFFF"/>
                </a:solidFill>
                <a:latin typeface="+mn-lt"/>
                <a:cs typeface="Times New Roman"/>
              </a:rPr>
              <a:t>д</a:t>
            </a:r>
            <a:r>
              <a:rPr b="1" spc="-45">
                <a:solidFill>
                  <a:srgbClr val="FFFFFF"/>
                </a:solidFill>
                <a:latin typeface="+mn-lt"/>
                <a:cs typeface="Times New Roman"/>
              </a:rPr>
              <a:t>ж</a:t>
            </a:r>
            <a:r>
              <a:rPr b="1">
                <a:solidFill>
                  <a:srgbClr val="FFFFFF"/>
                </a:solidFill>
                <a:latin typeface="+mn-lt"/>
                <a:cs typeface="Times New Roman"/>
              </a:rPr>
              <a:t>ет</a:t>
            </a:r>
            <a:endParaRPr>
              <a:latin typeface="+mn-lt"/>
              <a:cs typeface="Times New Roman"/>
            </a:endParaRPr>
          </a:p>
        </p:txBody>
      </p:sp>
      <p:sp>
        <p:nvSpPr>
          <p:cNvPr id="27651" name="object 6"/>
          <p:cNvSpPr>
            <a:spLocks noChangeArrowheads="1"/>
          </p:cNvSpPr>
          <p:nvPr/>
        </p:nvSpPr>
        <p:spPr bwMode="auto">
          <a:xfrm>
            <a:off x="3284538" y="2803525"/>
            <a:ext cx="2600325" cy="931863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373438" y="2852738"/>
            <a:ext cx="2422525" cy="8350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/>
            <a:r>
              <a:rPr lang="ru-RU" b="1">
                <a:solidFill>
                  <a:srgbClr val="FFFFFF"/>
                </a:solidFill>
                <a:latin typeface="Calibri" pitchFamily="34" charset="0"/>
                <a:cs typeface="Times New Roman" pitchFamily="18" charset="0"/>
              </a:rPr>
              <a:t>Консолидированные бюджеты субъектов Российской Федерации</a:t>
            </a:r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27653" name="object 8"/>
          <p:cNvSpPr>
            <a:spLocks noChangeArrowheads="1"/>
          </p:cNvSpPr>
          <p:nvPr/>
        </p:nvSpPr>
        <p:spPr bwMode="auto">
          <a:xfrm>
            <a:off x="176213" y="4222750"/>
            <a:ext cx="3032125" cy="1206500"/>
          </a:xfrm>
          <a:prstGeom prst="rect">
            <a:avLst/>
          </a:prstGeom>
          <a:blipFill dpi="0" rotWithShape="1">
            <a:blip r:embed="rId4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60363" y="4408488"/>
            <a:ext cx="2665412" cy="835025"/>
          </a:xfrm>
          <a:prstGeom prst="rect">
            <a:avLst/>
          </a:prstGeom>
        </p:spPr>
        <p:txBody>
          <a:bodyPr lIns="0" tIns="0" rIns="0" bIns="0"/>
          <a:lstStyle/>
          <a:p>
            <a:pPr marL="12700" indent="-1588" algn="ctr"/>
            <a:r>
              <a:rPr lang="ru-RU" b="1">
                <a:latin typeface="Calibri" pitchFamily="34" charset="0"/>
                <a:cs typeface="Times New Roman" pitchFamily="18" charset="0"/>
              </a:rPr>
              <a:t>Бюджеты субъектов Российской Федерации (региональные бюджеты)</a:t>
            </a:r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27655" name="object 10"/>
          <p:cNvSpPr>
            <a:spLocks noChangeArrowheads="1"/>
          </p:cNvSpPr>
          <p:nvPr/>
        </p:nvSpPr>
        <p:spPr bwMode="auto">
          <a:xfrm>
            <a:off x="3284538" y="4222750"/>
            <a:ext cx="2600325" cy="1206500"/>
          </a:xfrm>
          <a:prstGeom prst="rect">
            <a:avLst/>
          </a:prstGeom>
          <a:blipFill dpi="0" rotWithShape="1">
            <a:blip r:embed="rId5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503613" y="4271963"/>
            <a:ext cx="2160587" cy="1109662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/>
            <a:r>
              <a:rPr lang="ru-RU" b="1">
                <a:solidFill>
                  <a:srgbClr val="FFFFFF"/>
                </a:solidFill>
                <a:latin typeface="Calibri" pitchFamily="34" charset="0"/>
                <a:cs typeface="Times New Roman" pitchFamily="18" charset="0"/>
              </a:rPr>
              <a:t>Консолидированные бюджеты муниципальных районов</a:t>
            </a:r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27657" name="object 12"/>
          <p:cNvSpPr>
            <a:spLocks noChangeArrowheads="1"/>
          </p:cNvSpPr>
          <p:nvPr/>
        </p:nvSpPr>
        <p:spPr bwMode="auto">
          <a:xfrm>
            <a:off x="5978525" y="4222750"/>
            <a:ext cx="2841625" cy="1206500"/>
          </a:xfrm>
          <a:prstGeom prst="rect">
            <a:avLst/>
          </a:prstGeom>
          <a:blipFill dpi="0" rotWithShape="1">
            <a:blip r:embed="rId6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6348413" y="4546600"/>
            <a:ext cx="2105025" cy="560388"/>
          </a:xfrm>
          <a:prstGeom prst="rect">
            <a:avLst/>
          </a:prstGeom>
        </p:spPr>
        <p:txBody>
          <a:bodyPr lIns="0" tIns="0" rIns="0" bIns="0"/>
          <a:lstStyle/>
          <a:p>
            <a:pPr marL="646113" indent="-633413"/>
            <a:r>
              <a:rPr lang="ru-RU" b="1">
                <a:latin typeface="Calibri" pitchFamily="34" charset="0"/>
                <a:cs typeface="Times New Roman" pitchFamily="18" charset="0"/>
              </a:rPr>
              <a:t>Бюджеты городских округов</a:t>
            </a:r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2571750" y="1382713"/>
            <a:ext cx="563563" cy="531812"/>
          </a:xfrm>
          <a:custGeom>
            <a:avLst/>
            <a:gdLst/>
            <a:ahLst/>
            <a:cxnLst/>
            <a:rect l="l" t="t" r="r" b="b"/>
            <a:pathLst>
              <a:path w="563880" h="531876">
                <a:moveTo>
                  <a:pt x="281939" y="0"/>
                </a:moveTo>
                <a:lnTo>
                  <a:pt x="236210" y="3482"/>
                </a:lnTo>
                <a:lnTo>
                  <a:pt x="192828" y="13563"/>
                </a:lnTo>
                <a:lnTo>
                  <a:pt x="152376" y="29695"/>
                </a:lnTo>
                <a:lnTo>
                  <a:pt x="115433" y="51328"/>
                </a:lnTo>
                <a:lnTo>
                  <a:pt x="82581" y="77914"/>
                </a:lnTo>
                <a:lnTo>
                  <a:pt x="54400" y="108905"/>
                </a:lnTo>
                <a:lnTo>
                  <a:pt x="31471" y="143751"/>
                </a:lnTo>
                <a:lnTo>
                  <a:pt x="14374" y="181904"/>
                </a:lnTo>
                <a:lnTo>
                  <a:pt x="3690" y="222816"/>
                </a:lnTo>
                <a:lnTo>
                  <a:pt x="0" y="265938"/>
                </a:lnTo>
                <a:lnTo>
                  <a:pt x="934" y="287740"/>
                </a:lnTo>
                <a:lnTo>
                  <a:pt x="8194" y="329825"/>
                </a:lnTo>
                <a:lnTo>
                  <a:pt x="22157" y="369427"/>
                </a:lnTo>
                <a:lnTo>
                  <a:pt x="42243" y="405995"/>
                </a:lnTo>
                <a:lnTo>
                  <a:pt x="67871" y="438982"/>
                </a:lnTo>
                <a:lnTo>
                  <a:pt x="98460" y="467839"/>
                </a:lnTo>
                <a:lnTo>
                  <a:pt x="133430" y="492017"/>
                </a:lnTo>
                <a:lnTo>
                  <a:pt x="172200" y="510968"/>
                </a:lnTo>
                <a:lnTo>
                  <a:pt x="214189" y="524143"/>
                </a:lnTo>
                <a:lnTo>
                  <a:pt x="258817" y="530993"/>
                </a:lnTo>
                <a:lnTo>
                  <a:pt x="281939" y="531876"/>
                </a:lnTo>
                <a:lnTo>
                  <a:pt x="305062" y="530993"/>
                </a:lnTo>
                <a:lnTo>
                  <a:pt x="349690" y="524143"/>
                </a:lnTo>
                <a:lnTo>
                  <a:pt x="391679" y="510968"/>
                </a:lnTo>
                <a:lnTo>
                  <a:pt x="430449" y="492017"/>
                </a:lnTo>
                <a:lnTo>
                  <a:pt x="465419" y="467839"/>
                </a:lnTo>
                <a:lnTo>
                  <a:pt x="496008" y="438982"/>
                </a:lnTo>
                <a:lnTo>
                  <a:pt x="521636" y="405995"/>
                </a:lnTo>
                <a:lnTo>
                  <a:pt x="541722" y="369427"/>
                </a:lnTo>
                <a:lnTo>
                  <a:pt x="555685" y="329825"/>
                </a:lnTo>
                <a:lnTo>
                  <a:pt x="562945" y="287740"/>
                </a:lnTo>
                <a:lnTo>
                  <a:pt x="563880" y="265938"/>
                </a:lnTo>
                <a:lnTo>
                  <a:pt x="562945" y="244135"/>
                </a:lnTo>
                <a:lnTo>
                  <a:pt x="555685" y="202050"/>
                </a:lnTo>
                <a:lnTo>
                  <a:pt x="541722" y="162448"/>
                </a:lnTo>
                <a:lnTo>
                  <a:pt x="521636" y="125880"/>
                </a:lnTo>
                <a:lnTo>
                  <a:pt x="496008" y="92893"/>
                </a:lnTo>
                <a:lnTo>
                  <a:pt x="465419" y="64036"/>
                </a:lnTo>
                <a:lnTo>
                  <a:pt x="430449" y="39858"/>
                </a:lnTo>
                <a:lnTo>
                  <a:pt x="391679" y="20907"/>
                </a:lnTo>
                <a:lnTo>
                  <a:pt x="349690" y="7732"/>
                </a:lnTo>
                <a:lnTo>
                  <a:pt x="305062" y="882"/>
                </a:lnTo>
                <a:lnTo>
                  <a:pt x="281939" y="0"/>
                </a:lnTo>
                <a:close/>
              </a:path>
            </a:pathLst>
          </a:custGeom>
          <a:solidFill>
            <a:srgbClr val="FFFFFF"/>
          </a:solidFill>
          <a:ln>
            <a:solidFill>
              <a:schemeClr val="bg1">
                <a:lumMod val="65000"/>
              </a:schemeClr>
            </a:solidFill>
          </a:ln>
        </p:spPr>
        <p:txBody>
          <a:bodyPr lIns="0" tIns="0" rIns="0" bIns="0" anchor="ctr" anchorCtr="1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dirty="0">
                <a:latin typeface="+mn-lt"/>
              </a:rPr>
              <a:t>=</a:t>
            </a:r>
            <a:endParaRPr sz="3600" b="1" dirty="0">
              <a:latin typeface="+mn-lt"/>
            </a:endParaRPr>
          </a:p>
        </p:txBody>
      </p:sp>
      <p:sp>
        <p:nvSpPr>
          <p:cNvPr id="27660" name="object 18"/>
          <p:cNvSpPr>
            <a:spLocks noChangeArrowheads="1"/>
          </p:cNvSpPr>
          <p:nvPr/>
        </p:nvSpPr>
        <p:spPr bwMode="auto">
          <a:xfrm>
            <a:off x="3284538" y="1077913"/>
            <a:ext cx="2600325" cy="1141412"/>
          </a:xfrm>
          <a:prstGeom prst="rect">
            <a:avLst/>
          </a:prstGeom>
          <a:blipFill dpi="0" rotWithShape="1">
            <a:blip r:embed="rId7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3489325" y="1228725"/>
            <a:ext cx="2190750" cy="8350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/>
            <a:r>
              <a:rPr lang="ru-RU" b="1">
                <a:solidFill>
                  <a:srgbClr val="FFFFFF"/>
                </a:solidFill>
                <a:latin typeface="Calibri" pitchFamily="34" charset="0"/>
                <a:cs typeface="Times New Roman" pitchFamily="18" charset="0"/>
              </a:rPr>
              <a:t>Консолидированный бюджет Российской Федерации</a:t>
            </a:r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27662" name="object 20"/>
          <p:cNvSpPr>
            <a:spLocks/>
          </p:cNvSpPr>
          <p:nvPr/>
        </p:nvSpPr>
        <p:spPr bwMode="auto">
          <a:xfrm>
            <a:off x="6656388" y="1081088"/>
            <a:ext cx="2162175" cy="1133475"/>
          </a:xfrm>
          <a:custGeom>
            <a:avLst/>
            <a:gdLst/>
            <a:ahLst/>
            <a:cxnLst>
              <a:cxn ang="0">
                <a:pos x="0" y="1133855"/>
              </a:cxn>
              <a:cxn ang="0">
                <a:pos x="2161031" y="1133855"/>
              </a:cxn>
              <a:cxn ang="0">
                <a:pos x="2161031" y="0"/>
              </a:cxn>
              <a:cxn ang="0">
                <a:pos x="0" y="0"/>
              </a:cxn>
              <a:cxn ang="0">
                <a:pos x="0" y="1133855"/>
              </a:cxn>
            </a:cxnLst>
            <a:rect l="0" t="0" r="r" b="b"/>
            <a:pathLst>
              <a:path w="2161031" h="1133855">
                <a:moveTo>
                  <a:pt x="0" y="1133855"/>
                </a:moveTo>
                <a:lnTo>
                  <a:pt x="2161031" y="1133855"/>
                </a:lnTo>
                <a:lnTo>
                  <a:pt x="2161031" y="0"/>
                </a:lnTo>
                <a:lnTo>
                  <a:pt x="0" y="0"/>
                </a:lnTo>
                <a:lnTo>
                  <a:pt x="0" y="1133855"/>
                </a:lnTo>
                <a:close/>
              </a:path>
            </a:pathLst>
          </a:custGeom>
          <a:solidFill>
            <a:srgbClr val="92CDDD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21" name="object 21"/>
          <p:cNvSpPr txBox="1"/>
          <p:nvPr/>
        </p:nvSpPr>
        <p:spPr>
          <a:xfrm>
            <a:off x="6943725" y="1154113"/>
            <a:ext cx="1589088" cy="987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/>
            <a:r>
              <a:rPr lang="ru-RU" sz="1600" b="1">
                <a:solidFill>
                  <a:srgbClr val="404040"/>
                </a:solidFill>
                <a:latin typeface="Calibri" pitchFamily="34" charset="0"/>
                <a:cs typeface="Times New Roman" pitchFamily="18" charset="0"/>
              </a:rPr>
              <a:t>Бюджеты государственных внебюджетных фондов</a:t>
            </a:r>
            <a:endParaRPr lang="ru-RU" sz="16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6007100" y="1339850"/>
            <a:ext cx="577850" cy="574675"/>
          </a:xfrm>
          <a:custGeom>
            <a:avLst/>
            <a:gdLst/>
            <a:ahLst/>
            <a:cxnLst/>
            <a:rect l="l" t="t" r="r" b="b"/>
            <a:pathLst>
              <a:path w="577596" h="574548">
                <a:moveTo>
                  <a:pt x="288797" y="0"/>
                </a:moveTo>
                <a:lnTo>
                  <a:pt x="241950" y="3760"/>
                </a:lnTo>
                <a:lnTo>
                  <a:pt x="197510" y="14648"/>
                </a:lnTo>
                <a:lnTo>
                  <a:pt x="156072" y="32071"/>
                </a:lnTo>
                <a:lnTo>
                  <a:pt x="118231" y="55437"/>
                </a:lnTo>
                <a:lnTo>
                  <a:pt x="84582" y="84153"/>
                </a:lnTo>
                <a:lnTo>
                  <a:pt x="55717" y="117628"/>
                </a:lnTo>
                <a:lnTo>
                  <a:pt x="32232" y="155270"/>
                </a:lnTo>
                <a:lnTo>
                  <a:pt x="14721" y="196486"/>
                </a:lnTo>
                <a:lnTo>
                  <a:pt x="3779" y="240684"/>
                </a:lnTo>
                <a:lnTo>
                  <a:pt x="0" y="287274"/>
                </a:lnTo>
                <a:lnTo>
                  <a:pt x="957" y="310830"/>
                </a:lnTo>
                <a:lnTo>
                  <a:pt x="8392" y="356298"/>
                </a:lnTo>
                <a:lnTo>
                  <a:pt x="22693" y="399079"/>
                </a:lnTo>
                <a:lnTo>
                  <a:pt x="43265" y="438582"/>
                </a:lnTo>
                <a:lnTo>
                  <a:pt x="69514" y="474214"/>
                </a:lnTo>
                <a:lnTo>
                  <a:pt x="100845" y="505384"/>
                </a:lnTo>
                <a:lnTo>
                  <a:pt x="136665" y="531499"/>
                </a:lnTo>
                <a:lnTo>
                  <a:pt x="176379" y="551967"/>
                </a:lnTo>
                <a:lnTo>
                  <a:pt x="219392" y="566197"/>
                </a:lnTo>
                <a:lnTo>
                  <a:pt x="265110" y="573595"/>
                </a:lnTo>
                <a:lnTo>
                  <a:pt x="288797" y="574548"/>
                </a:lnTo>
                <a:lnTo>
                  <a:pt x="312485" y="573595"/>
                </a:lnTo>
                <a:lnTo>
                  <a:pt x="358203" y="566197"/>
                </a:lnTo>
                <a:lnTo>
                  <a:pt x="401216" y="551967"/>
                </a:lnTo>
                <a:lnTo>
                  <a:pt x="440930" y="531499"/>
                </a:lnTo>
                <a:lnTo>
                  <a:pt x="476750" y="505384"/>
                </a:lnTo>
                <a:lnTo>
                  <a:pt x="508081" y="474214"/>
                </a:lnTo>
                <a:lnTo>
                  <a:pt x="534330" y="438582"/>
                </a:lnTo>
                <a:lnTo>
                  <a:pt x="554902" y="399079"/>
                </a:lnTo>
                <a:lnTo>
                  <a:pt x="569203" y="356298"/>
                </a:lnTo>
                <a:lnTo>
                  <a:pt x="576638" y="310830"/>
                </a:lnTo>
                <a:lnTo>
                  <a:pt x="577595" y="287274"/>
                </a:lnTo>
                <a:lnTo>
                  <a:pt x="576638" y="263717"/>
                </a:lnTo>
                <a:lnTo>
                  <a:pt x="569203" y="218249"/>
                </a:lnTo>
                <a:lnTo>
                  <a:pt x="554902" y="175468"/>
                </a:lnTo>
                <a:lnTo>
                  <a:pt x="534330" y="135965"/>
                </a:lnTo>
                <a:lnTo>
                  <a:pt x="508081" y="100333"/>
                </a:lnTo>
                <a:lnTo>
                  <a:pt x="476750" y="69163"/>
                </a:lnTo>
                <a:lnTo>
                  <a:pt x="440930" y="43048"/>
                </a:lnTo>
                <a:lnTo>
                  <a:pt x="401216" y="22580"/>
                </a:lnTo>
                <a:lnTo>
                  <a:pt x="358203" y="8350"/>
                </a:lnTo>
                <a:lnTo>
                  <a:pt x="312485" y="952"/>
                </a:lnTo>
                <a:lnTo>
                  <a:pt x="288797" y="0"/>
                </a:lnTo>
                <a:close/>
              </a:path>
            </a:pathLst>
          </a:custGeom>
          <a:solidFill>
            <a:srgbClr val="FFFFFF"/>
          </a:solidFill>
          <a:ln>
            <a:solidFill>
              <a:schemeClr val="bg1">
                <a:lumMod val="65000"/>
              </a:schemeClr>
            </a:solidFill>
          </a:ln>
        </p:spPr>
        <p:txBody>
          <a:bodyPr lIns="0" tIns="0" rIns="0" bIns="0" anchor="ctr" anchorCtr="1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dirty="0">
                <a:latin typeface="+mn-lt"/>
              </a:rPr>
              <a:t>+</a:t>
            </a:r>
            <a:endParaRPr sz="3600" b="1" dirty="0">
              <a:latin typeface="+mn-lt"/>
            </a:endParaRPr>
          </a:p>
        </p:txBody>
      </p:sp>
      <p:sp>
        <p:nvSpPr>
          <p:cNvPr id="27665" name="object 24"/>
          <p:cNvSpPr>
            <a:spLocks noChangeArrowheads="1"/>
          </p:cNvSpPr>
          <p:nvPr/>
        </p:nvSpPr>
        <p:spPr bwMode="auto">
          <a:xfrm>
            <a:off x="176213" y="1077913"/>
            <a:ext cx="2262187" cy="1141412"/>
          </a:xfrm>
          <a:prstGeom prst="rect">
            <a:avLst/>
          </a:prstGeom>
          <a:blipFill dpi="0" rotWithShape="1">
            <a:blip r:embed="rId8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268288" y="1147763"/>
            <a:ext cx="2079625" cy="1003300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/>
            <a:r>
              <a:rPr lang="ru-RU" sz="1300" b="1">
                <a:solidFill>
                  <a:srgbClr val="404040"/>
                </a:solidFill>
                <a:latin typeface="Calibri" pitchFamily="34" charset="0"/>
                <a:cs typeface="Times New Roman" pitchFamily="18" charset="0"/>
              </a:rPr>
              <a:t>Бюджетная система Российской Федерации или</a:t>
            </a:r>
            <a:endParaRPr lang="ru-RU" sz="1300">
              <a:latin typeface="Calibri" pitchFamily="34" charset="0"/>
              <a:cs typeface="Times New Roman" pitchFamily="18" charset="0"/>
            </a:endParaRPr>
          </a:p>
          <a:p>
            <a:pPr marL="12700" algn="ctr"/>
            <a:r>
              <a:rPr lang="ru-RU" sz="1300" b="1">
                <a:solidFill>
                  <a:srgbClr val="404040"/>
                </a:solidFill>
                <a:latin typeface="Calibri" pitchFamily="34" charset="0"/>
                <a:cs typeface="Times New Roman" pitchFamily="18" charset="0"/>
              </a:rPr>
              <a:t>«бюджет расширенного правительства»</a:t>
            </a:r>
            <a:endParaRPr lang="ru-RU" sz="1300">
              <a:latin typeface="Calibri" pitchFamily="34" charset="0"/>
              <a:cs typeface="Times New Roman" pitchFamily="18" charset="0"/>
            </a:endParaRPr>
          </a:p>
          <a:p>
            <a:pPr marL="12700" algn="ctr"/>
            <a:r>
              <a:rPr lang="ru-RU" sz="1300" b="1">
                <a:solidFill>
                  <a:srgbClr val="404040"/>
                </a:solidFill>
                <a:latin typeface="Calibri" pitchFamily="34" charset="0"/>
                <a:cs typeface="Times New Roman" pitchFamily="18" charset="0"/>
              </a:rPr>
              <a:t>(аналитическая категория)</a:t>
            </a:r>
            <a:endParaRPr lang="ru-RU" sz="13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260350" y="2309813"/>
            <a:ext cx="3638550" cy="195262"/>
          </a:xfrm>
          <a:prstGeom prst="rect">
            <a:avLst/>
          </a:prstGeom>
        </p:spPr>
        <p:txBody>
          <a:bodyPr lIns="0" tIns="0" rIns="0" bIns="0"/>
          <a:lstStyle/>
          <a:p>
            <a:pPr marL="127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200" i="1" spc="-20">
                <a:solidFill>
                  <a:srgbClr val="404040"/>
                </a:solidFill>
                <a:latin typeface="+mn-lt"/>
                <a:cs typeface="Times New Roman"/>
              </a:rPr>
              <a:t>(</a:t>
            </a:r>
            <a:r>
              <a:rPr sz="1200" i="1" spc="-5">
                <a:solidFill>
                  <a:srgbClr val="404040"/>
                </a:solidFill>
                <a:latin typeface="+mn-lt"/>
                <a:cs typeface="Times New Roman"/>
              </a:rPr>
              <a:t>б</a:t>
            </a:r>
            <a:r>
              <a:rPr sz="1200" i="1" spc="-20">
                <a:solidFill>
                  <a:srgbClr val="404040"/>
                </a:solidFill>
                <a:latin typeface="+mn-lt"/>
                <a:cs typeface="Times New Roman"/>
              </a:rPr>
              <a:t>е</a:t>
            </a:r>
            <a:r>
              <a:rPr sz="1200" i="1">
                <a:solidFill>
                  <a:srgbClr val="404040"/>
                </a:solidFill>
                <a:latin typeface="+mn-lt"/>
                <a:cs typeface="Times New Roman"/>
              </a:rPr>
              <a:t>з</a:t>
            </a:r>
            <a:r>
              <a:rPr sz="1200" i="1" spc="10">
                <a:solidFill>
                  <a:srgbClr val="404040"/>
                </a:solidFill>
                <a:latin typeface="+mn-lt"/>
                <a:cs typeface="Times New Roman"/>
              </a:rPr>
              <a:t> </a:t>
            </a:r>
            <a:r>
              <a:rPr sz="1200" i="1">
                <a:solidFill>
                  <a:srgbClr val="404040"/>
                </a:solidFill>
                <a:latin typeface="+mn-lt"/>
                <a:cs typeface="Times New Roman"/>
              </a:rPr>
              <a:t>«д</a:t>
            </a:r>
            <a:r>
              <a:rPr sz="1200" i="1" spc="-20">
                <a:solidFill>
                  <a:srgbClr val="404040"/>
                </a:solidFill>
                <a:latin typeface="+mn-lt"/>
                <a:cs typeface="Times New Roman"/>
              </a:rPr>
              <a:t>в</a:t>
            </a:r>
            <a:r>
              <a:rPr sz="1200" i="1">
                <a:solidFill>
                  <a:srgbClr val="404040"/>
                </a:solidFill>
                <a:latin typeface="+mn-lt"/>
                <a:cs typeface="Times New Roman"/>
              </a:rPr>
              <a:t>ойного </a:t>
            </a:r>
            <a:r>
              <a:rPr sz="1200" i="1" spc="-20">
                <a:solidFill>
                  <a:srgbClr val="404040"/>
                </a:solidFill>
                <a:latin typeface="+mn-lt"/>
                <a:cs typeface="Times New Roman"/>
              </a:rPr>
              <a:t>с</a:t>
            </a:r>
            <a:r>
              <a:rPr sz="1200" i="1">
                <a:solidFill>
                  <a:srgbClr val="404040"/>
                </a:solidFill>
                <a:latin typeface="+mn-lt"/>
                <a:cs typeface="Times New Roman"/>
              </a:rPr>
              <a:t>ч</a:t>
            </a:r>
            <a:r>
              <a:rPr sz="1200" i="1" spc="-15">
                <a:solidFill>
                  <a:srgbClr val="404040"/>
                </a:solidFill>
                <a:latin typeface="+mn-lt"/>
                <a:cs typeface="Times New Roman"/>
              </a:rPr>
              <a:t>е</a:t>
            </a:r>
            <a:r>
              <a:rPr sz="1200" i="1" spc="5">
                <a:solidFill>
                  <a:srgbClr val="404040"/>
                </a:solidFill>
                <a:latin typeface="+mn-lt"/>
                <a:cs typeface="Times New Roman"/>
              </a:rPr>
              <a:t>т</a:t>
            </a:r>
            <a:r>
              <a:rPr sz="1200" i="1">
                <a:solidFill>
                  <a:srgbClr val="404040"/>
                </a:solidFill>
                <a:latin typeface="+mn-lt"/>
                <a:cs typeface="Times New Roman"/>
              </a:rPr>
              <a:t>а»</a:t>
            </a:r>
            <a:r>
              <a:rPr sz="1200" i="1" spc="10">
                <a:solidFill>
                  <a:srgbClr val="404040"/>
                </a:solidFill>
                <a:latin typeface="+mn-lt"/>
                <a:cs typeface="Times New Roman"/>
              </a:rPr>
              <a:t> </a:t>
            </a:r>
            <a:r>
              <a:rPr sz="1200" i="1">
                <a:solidFill>
                  <a:srgbClr val="404040"/>
                </a:solidFill>
                <a:latin typeface="+mn-lt"/>
                <a:cs typeface="Times New Roman"/>
              </a:rPr>
              <a:t>м</a:t>
            </a:r>
            <a:r>
              <a:rPr sz="1200" i="1" spc="-30">
                <a:solidFill>
                  <a:srgbClr val="404040"/>
                </a:solidFill>
                <a:latin typeface="+mn-lt"/>
                <a:cs typeface="Times New Roman"/>
              </a:rPr>
              <a:t>е</a:t>
            </a:r>
            <a:r>
              <a:rPr sz="1200" i="1" spc="-15">
                <a:solidFill>
                  <a:srgbClr val="404040"/>
                </a:solidFill>
                <a:latin typeface="+mn-lt"/>
                <a:cs typeface="Times New Roman"/>
              </a:rPr>
              <a:t>ж</a:t>
            </a:r>
            <a:r>
              <a:rPr sz="1200" i="1" spc="-5">
                <a:solidFill>
                  <a:srgbClr val="404040"/>
                </a:solidFill>
                <a:latin typeface="+mn-lt"/>
                <a:cs typeface="Times New Roman"/>
              </a:rPr>
              <a:t>б</a:t>
            </a:r>
            <a:r>
              <a:rPr sz="1200" i="1">
                <a:solidFill>
                  <a:srgbClr val="404040"/>
                </a:solidFill>
                <a:latin typeface="+mn-lt"/>
                <a:cs typeface="Times New Roman"/>
              </a:rPr>
              <a:t>юд</a:t>
            </a:r>
            <a:r>
              <a:rPr sz="1200" i="1" spc="-15">
                <a:solidFill>
                  <a:srgbClr val="404040"/>
                </a:solidFill>
                <a:latin typeface="+mn-lt"/>
                <a:cs typeface="Times New Roman"/>
              </a:rPr>
              <a:t>ж</a:t>
            </a:r>
            <a:r>
              <a:rPr sz="1200" i="1" spc="-20">
                <a:solidFill>
                  <a:srgbClr val="404040"/>
                </a:solidFill>
                <a:latin typeface="+mn-lt"/>
                <a:cs typeface="Times New Roman"/>
              </a:rPr>
              <a:t>е</a:t>
            </a:r>
            <a:r>
              <a:rPr sz="1200" i="1">
                <a:solidFill>
                  <a:srgbClr val="404040"/>
                </a:solidFill>
                <a:latin typeface="+mn-lt"/>
                <a:cs typeface="Times New Roman"/>
              </a:rPr>
              <a:t>тных тран</a:t>
            </a:r>
            <a:r>
              <a:rPr sz="1200" i="1" spc="-30">
                <a:solidFill>
                  <a:srgbClr val="404040"/>
                </a:solidFill>
                <a:latin typeface="+mn-lt"/>
                <a:cs typeface="Times New Roman"/>
              </a:rPr>
              <a:t>с</a:t>
            </a:r>
            <a:r>
              <a:rPr sz="1200" i="1">
                <a:solidFill>
                  <a:srgbClr val="404040"/>
                </a:solidFill>
                <a:latin typeface="+mn-lt"/>
                <a:cs typeface="Times New Roman"/>
              </a:rPr>
              <a:t>ф</a:t>
            </a:r>
            <a:r>
              <a:rPr sz="1200" i="1" spc="-5">
                <a:solidFill>
                  <a:srgbClr val="404040"/>
                </a:solidFill>
                <a:latin typeface="+mn-lt"/>
                <a:cs typeface="Times New Roman"/>
              </a:rPr>
              <a:t>е</a:t>
            </a:r>
            <a:r>
              <a:rPr sz="1200" i="1" spc="-15">
                <a:solidFill>
                  <a:srgbClr val="404040"/>
                </a:solidFill>
                <a:latin typeface="+mn-lt"/>
                <a:cs typeface="Times New Roman"/>
              </a:rPr>
              <a:t>р</a:t>
            </a:r>
            <a:r>
              <a:rPr sz="1200" i="1">
                <a:solidFill>
                  <a:srgbClr val="404040"/>
                </a:solidFill>
                <a:latin typeface="+mn-lt"/>
                <a:cs typeface="Times New Roman"/>
              </a:rPr>
              <a:t>то</a:t>
            </a:r>
            <a:r>
              <a:rPr sz="1200" i="1" spc="-10">
                <a:solidFill>
                  <a:srgbClr val="404040"/>
                </a:solidFill>
                <a:latin typeface="+mn-lt"/>
                <a:cs typeface="Times New Roman"/>
              </a:rPr>
              <a:t>в</a:t>
            </a:r>
            <a:r>
              <a:rPr sz="1200" i="1">
                <a:solidFill>
                  <a:srgbClr val="404040"/>
                </a:solidFill>
                <a:latin typeface="+mn-lt"/>
                <a:cs typeface="Times New Roman"/>
              </a:rPr>
              <a:t>)</a:t>
            </a:r>
            <a:endParaRPr sz="1200">
              <a:latin typeface="+mn-lt"/>
              <a:cs typeface="Times New Roman"/>
            </a:endParaRPr>
          </a:p>
        </p:txBody>
      </p:sp>
      <p:sp>
        <p:nvSpPr>
          <p:cNvPr id="27668" name="object 27"/>
          <p:cNvSpPr>
            <a:spLocks/>
          </p:cNvSpPr>
          <p:nvPr/>
        </p:nvSpPr>
        <p:spPr bwMode="auto">
          <a:xfrm>
            <a:off x="2995613" y="5427663"/>
            <a:ext cx="1568450" cy="666750"/>
          </a:xfrm>
          <a:custGeom>
            <a:avLst/>
            <a:gdLst/>
            <a:ahLst/>
            <a:cxnLst>
              <a:cxn ang="0">
                <a:pos x="1467993" y="308120"/>
              </a:cxn>
              <a:cxn ang="0">
                <a:pos x="14105" y="310634"/>
              </a:cxn>
              <a:cxn ang="0">
                <a:pos x="3925" y="319745"/>
              </a:cxn>
              <a:cxn ang="0">
                <a:pos x="0" y="333222"/>
              </a:cxn>
              <a:cxn ang="0">
                <a:pos x="0" y="666457"/>
              </a:cxn>
              <a:cxn ang="0">
                <a:pos x="50292" y="666457"/>
              </a:cxn>
              <a:cxn ang="0">
                <a:pos x="50292" y="358368"/>
              </a:cxn>
              <a:cxn ang="0">
                <a:pos x="25146" y="358368"/>
              </a:cxn>
              <a:cxn ang="0">
                <a:pos x="50292" y="333222"/>
              </a:cxn>
              <a:cxn ang="0">
                <a:pos x="1467993" y="333222"/>
              </a:cxn>
              <a:cxn ang="0">
                <a:pos x="1467993" y="308120"/>
              </a:cxn>
              <a:cxn ang="0">
                <a:pos x="50292" y="333222"/>
              </a:cxn>
              <a:cxn ang="0">
                <a:pos x="25146" y="358368"/>
              </a:cxn>
              <a:cxn ang="0">
                <a:pos x="50292" y="358325"/>
              </a:cxn>
              <a:cxn ang="0">
                <a:pos x="50292" y="333222"/>
              </a:cxn>
              <a:cxn ang="0">
                <a:pos x="50292" y="358325"/>
              </a:cxn>
              <a:cxn ang="0">
                <a:pos x="25146" y="358368"/>
              </a:cxn>
              <a:cxn ang="0">
                <a:pos x="50292" y="358368"/>
              </a:cxn>
              <a:cxn ang="0">
                <a:pos x="1518285" y="308076"/>
              </a:cxn>
              <a:cxn ang="0">
                <a:pos x="1493139" y="308076"/>
              </a:cxn>
              <a:cxn ang="0">
                <a:pos x="1467993" y="333222"/>
              </a:cxn>
              <a:cxn ang="0">
                <a:pos x="50292" y="333222"/>
              </a:cxn>
              <a:cxn ang="0">
                <a:pos x="50292" y="358325"/>
              </a:cxn>
              <a:cxn ang="0">
                <a:pos x="1504234" y="355813"/>
              </a:cxn>
              <a:cxn ang="0">
                <a:pos x="1514390" y="346705"/>
              </a:cxn>
              <a:cxn ang="0">
                <a:pos x="1518285" y="333222"/>
              </a:cxn>
              <a:cxn ang="0">
                <a:pos x="1518285" y="308076"/>
              </a:cxn>
              <a:cxn ang="0">
                <a:pos x="1493139" y="308076"/>
              </a:cxn>
              <a:cxn ang="0">
                <a:pos x="1467993" y="308120"/>
              </a:cxn>
              <a:cxn ang="0">
                <a:pos x="1467993" y="333222"/>
              </a:cxn>
              <a:cxn ang="0">
                <a:pos x="1493139" y="308076"/>
              </a:cxn>
              <a:cxn ang="0">
                <a:pos x="1493139" y="100584"/>
              </a:cxn>
              <a:cxn ang="0">
                <a:pos x="1467993" y="117348"/>
              </a:cxn>
              <a:cxn ang="0">
                <a:pos x="1467993" y="308120"/>
              </a:cxn>
              <a:cxn ang="0">
                <a:pos x="1518285" y="308076"/>
              </a:cxn>
              <a:cxn ang="0">
                <a:pos x="1518285" y="117348"/>
              </a:cxn>
              <a:cxn ang="0">
                <a:pos x="1493139" y="100584"/>
              </a:cxn>
              <a:cxn ang="0">
                <a:pos x="1493139" y="0"/>
              </a:cxn>
              <a:cxn ang="0">
                <a:pos x="1417701" y="150876"/>
              </a:cxn>
              <a:cxn ang="0">
                <a:pos x="1467993" y="117348"/>
              </a:cxn>
              <a:cxn ang="0">
                <a:pos x="1467993" y="100584"/>
              </a:cxn>
              <a:cxn ang="0">
                <a:pos x="1543431" y="100584"/>
              </a:cxn>
              <a:cxn ang="0">
                <a:pos x="1493139" y="0"/>
              </a:cxn>
              <a:cxn ang="0">
                <a:pos x="1543431" y="100584"/>
              </a:cxn>
              <a:cxn ang="0">
                <a:pos x="1518285" y="100584"/>
              </a:cxn>
              <a:cxn ang="0">
                <a:pos x="1518285" y="117348"/>
              </a:cxn>
              <a:cxn ang="0">
                <a:pos x="1568577" y="150876"/>
              </a:cxn>
              <a:cxn ang="0">
                <a:pos x="1543431" y="100584"/>
              </a:cxn>
              <a:cxn ang="0">
                <a:pos x="1493139" y="100584"/>
              </a:cxn>
              <a:cxn ang="0">
                <a:pos x="1467993" y="100584"/>
              </a:cxn>
              <a:cxn ang="0">
                <a:pos x="1467993" y="117348"/>
              </a:cxn>
              <a:cxn ang="0">
                <a:pos x="1493139" y="100584"/>
              </a:cxn>
              <a:cxn ang="0">
                <a:pos x="1518285" y="100584"/>
              </a:cxn>
              <a:cxn ang="0">
                <a:pos x="1493139" y="100584"/>
              </a:cxn>
              <a:cxn ang="0">
                <a:pos x="1518285" y="117348"/>
              </a:cxn>
              <a:cxn ang="0">
                <a:pos x="1518285" y="100584"/>
              </a:cxn>
            </a:cxnLst>
            <a:rect l="0" t="0" r="r" b="b"/>
            <a:pathLst>
              <a:path w="1568577" h="666457">
                <a:moveTo>
                  <a:pt x="1467993" y="308120"/>
                </a:moveTo>
                <a:lnTo>
                  <a:pt x="14105" y="310634"/>
                </a:lnTo>
                <a:lnTo>
                  <a:pt x="3925" y="319745"/>
                </a:lnTo>
                <a:lnTo>
                  <a:pt x="0" y="333222"/>
                </a:lnTo>
                <a:lnTo>
                  <a:pt x="0" y="666457"/>
                </a:lnTo>
                <a:lnTo>
                  <a:pt x="50292" y="666457"/>
                </a:lnTo>
                <a:lnTo>
                  <a:pt x="50292" y="358368"/>
                </a:lnTo>
                <a:lnTo>
                  <a:pt x="25146" y="358368"/>
                </a:lnTo>
                <a:lnTo>
                  <a:pt x="50292" y="333222"/>
                </a:lnTo>
                <a:lnTo>
                  <a:pt x="1467993" y="333222"/>
                </a:lnTo>
                <a:lnTo>
                  <a:pt x="1467993" y="308120"/>
                </a:lnTo>
                <a:close/>
              </a:path>
              <a:path w="1568577" h="666457">
                <a:moveTo>
                  <a:pt x="50292" y="333222"/>
                </a:moveTo>
                <a:lnTo>
                  <a:pt x="25146" y="358368"/>
                </a:lnTo>
                <a:lnTo>
                  <a:pt x="50292" y="358325"/>
                </a:lnTo>
                <a:lnTo>
                  <a:pt x="50292" y="333222"/>
                </a:lnTo>
                <a:close/>
              </a:path>
              <a:path w="1568577" h="666457">
                <a:moveTo>
                  <a:pt x="50292" y="358325"/>
                </a:moveTo>
                <a:lnTo>
                  <a:pt x="25146" y="358368"/>
                </a:lnTo>
                <a:lnTo>
                  <a:pt x="50292" y="358368"/>
                </a:lnTo>
                <a:close/>
              </a:path>
              <a:path w="1568577" h="666457">
                <a:moveTo>
                  <a:pt x="1518285" y="308076"/>
                </a:moveTo>
                <a:lnTo>
                  <a:pt x="1493139" y="308076"/>
                </a:lnTo>
                <a:lnTo>
                  <a:pt x="1467993" y="333222"/>
                </a:lnTo>
                <a:lnTo>
                  <a:pt x="50292" y="333222"/>
                </a:lnTo>
                <a:lnTo>
                  <a:pt x="50292" y="358325"/>
                </a:lnTo>
                <a:lnTo>
                  <a:pt x="1504234" y="355813"/>
                </a:lnTo>
                <a:lnTo>
                  <a:pt x="1514390" y="346705"/>
                </a:lnTo>
                <a:lnTo>
                  <a:pt x="1518285" y="333222"/>
                </a:lnTo>
                <a:lnTo>
                  <a:pt x="1518285" y="308076"/>
                </a:lnTo>
                <a:close/>
              </a:path>
              <a:path w="1568577" h="666457">
                <a:moveTo>
                  <a:pt x="1493139" y="308076"/>
                </a:moveTo>
                <a:lnTo>
                  <a:pt x="1467993" y="308120"/>
                </a:lnTo>
                <a:lnTo>
                  <a:pt x="1467993" y="333222"/>
                </a:lnTo>
                <a:lnTo>
                  <a:pt x="1493139" y="308076"/>
                </a:lnTo>
                <a:close/>
              </a:path>
              <a:path w="1568577" h="666457">
                <a:moveTo>
                  <a:pt x="1493139" y="100584"/>
                </a:moveTo>
                <a:lnTo>
                  <a:pt x="1467993" y="117348"/>
                </a:lnTo>
                <a:lnTo>
                  <a:pt x="1467993" y="308120"/>
                </a:lnTo>
                <a:lnTo>
                  <a:pt x="1518285" y="308076"/>
                </a:lnTo>
                <a:lnTo>
                  <a:pt x="1518285" y="117348"/>
                </a:lnTo>
                <a:lnTo>
                  <a:pt x="1493139" y="100584"/>
                </a:lnTo>
                <a:close/>
              </a:path>
              <a:path w="1568577" h="666457">
                <a:moveTo>
                  <a:pt x="1493139" y="0"/>
                </a:moveTo>
                <a:lnTo>
                  <a:pt x="1417701" y="150876"/>
                </a:lnTo>
                <a:lnTo>
                  <a:pt x="1467993" y="117348"/>
                </a:lnTo>
                <a:lnTo>
                  <a:pt x="1467993" y="100584"/>
                </a:lnTo>
                <a:lnTo>
                  <a:pt x="1543431" y="100584"/>
                </a:lnTo>
                <a:lnTo>
                  <a:pt x="1493139" y="0"/>
                </a:lnTo>
                <a:close/>
              </a:path>
              <a:path w="1568577" h="666457">
                <a:moveTo>
                  <a:pt x="1543431" y="100584"/>
                </a:moveTo>
                <a:lnTo>
                  <a:pt x="1518285" y="100584"/>
                </a:lnTo>
                <a:lnTo>
                  <a:pt x="1518285" y="117348"/>
                </a:lnTo>
                <a:lnTo>
                  <a:pt x="1568577" y="150876"/>
                </a:lnTo>
                <a:lnTo>
                  <a:pt x="1543431" y="100584"/>
                </a:lnTo>
                <a:close/>
              </a:path>
              <a:path w="1568577" h="666457">
                <a:moveTo>
                  <a:pt x="1493139" y="100584"/>
                </a:moveTo>
                <a:lnTo>
                  <a:pt x="1467993" y="100584"/>
                </a:lnTo>
                <a:lnTo>
                  <a:pt x="1467993" y="117348"/>
                </a:lnTo>
                <a:lnTo>
                  <a:pt x="1493139" y="100584"/>
                </a:lnTo>
                <a:close/>
              </a:path>
              <a:path w="1568577" h="666457">
                <a:moveTo>
                  <a:pt x="1518285" y="100584"/>
                </a:moveTo>
                <a:lnTo>
                  <a:pt x="1493139" y="100584"/>
                </a:lnTo>
                <a:lnTo>
                  <a:pt x="1518285" y="117348"/>
                </a:lnTo>
                <a:lnTo>
                  <a:pt x="1518285" y="100584"/>
                </a:lnTo>
                <a:close/>
              </a:path>
            </a:pathLst>
          </a:custGeom>
          <a:solidFill>
            <a:srgbClr val="92D050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27669" name="object 28"/>
          <p:cNvSpPr>
            <a:spLocks/>
          </p:cNvSpPr>
          <p:nvPr/>
        </p:nvSpPr>
        <p:spPr bwMode="auto">
          <a:xfrm>
            <a:off x="4603750" y="5427663"/>
            <a:ext cx="1565275" cy="666750"/>
          </a:xfrm>
          <a:custGeom>
            <a:avLst/>
            <a:gdLst/>
            <a:ahLst/>
            <a:cxnLst>
              <a:cxn ang="0">
                <a:pos x="1514602" y="358325"/>
              </a:cxn>
              <a:cxn ang="0">
                <a:pos x="1514602" y="666457"/>
              </a:cxn>
              <a:cxn ang="0">
                <a:pos x="1564894" y="666457"/>
              </a:cxn>
              <a:cxn ang="0">
                <a:pos x="1564894" y="358368"/>
              </a:cxn>
              <a:cxn ang="0">
                <a:pos x="1539748" y="358368"/>
              </a:cxn>
              <a:cxn ang="0">
                <a:pos x="1514602" y="358325"/>
              </a:cxn>
              <a:cxn ang="0">
                <a:pos x="1514602" y="333222"/>
              </a:cxn>
              <a:cxn ang="0">
                <a:pos x="1514602" y="358325"/>
              </a:cxn>
              <a:cxn ang="0">
                <a:pos x="1539748" y="358368"/>
              </a:cxn>
              <a:cxn ang="0">
                <a:pos x="1514602" y="333222"/>
              </a:cxn>
              <a:cxn ang="0">
                <a:pos x="100584" y="308120"/>
              </a:cxn>
              <a:cxn ang="0">
                <a:pos x="100584" y="333222"/>
              </a:cxn>
              <a:cxn ang="0">
                <a:pos x="1514602" y="333222"/>
              </a:cxn>
              <a:cxn ang="0">
                <a:pos x="1539748" y="358368"/>
              </a:cxn>
              <a:cxn ang="0">
                <a:pos x="1564894" y="358368"/>
              </a:cxn>
              <a:cxn ang="0">
                <a:pos x="1564894" y="333222"/>
              </a:cxn>
              <a:cxn ang="0">
                <a:pos x="1560999" y="319745"/>
              </a:cxn>
              <a:cxn ang="0">
                <a:pos x="1550843" y="310634"/>
              </a:cxn>
              <a:cxn ang="0">
                <a:pos x="100584" y="308120"/>
              </a:cxn>
              <a:cxn ang="0">
                <a:pos x="75437" y="100584"/>
              </a:cxn>
              <a:cxn ang="0">
                <a:pos x="50292" y="117348"/>
              </a:cxn>
              <a:cxn ang="0">
                <a:pos x="50292" y="333222"/>
              </a:cxn>
              <a:cxn ang="0">
                <a:pos x="54217" y="346705"/>
              </a:cxn>
              <a:cxn ang="0">
                <a:pos x="64397" y="355813"/>
              </a:cxn>
              <a:cxn ang="0">
                <a:pos x="1514602" y="358325"/>
              </a:cxn>
              <a:cxn ang="0">
                <a:pos x="1514602" y="333222"/>
              </a:cxn>
              <a:cxn ang="0">
                <a:pos x="100584" y="333222"/>
              </a:cxn>
              <a:cxn ang="0">
                <a:pos x="75437" y="308076"/>
              </a:cxn>
              <a:cxn ang="0">
                <a:pos x="100584" y="308076"/>
              </a:cxn>
              <a:cxn ang="0">
                <a:pos x="100584" y="117348"/>
              </a:cxn>
              <a:cxn ang="0">
                <a:pos x="75437" y="100584"/>
              </a:cxn>
              <a:cxn ang="0">
                <a:pos x="75437" y="308076"/>
              </a:cxn>
              <a:cxn ang="0">
                <a:pos x="100584" y="333222"/>
              </a:cxn>
              <a:cxn ang="0">
                <a:pos x="100584" y="308120"/>
              </a:cxn>
              <a:cxn ang="0">
                <a:pos x="75437" y="308076"/>
              </a:cxn>
              <a:cxn ang="0">
                <a:pos x="100584" y="308076"/>
              </a:cxn>
              <a:cxn ang="0">
                <a:pos x="75437" y="308076"/>
              </a:cxn>
              <a:cxn ang="0">
                <a:pos x="100584" y="308120"/>
              </a:cxn>
              <a:cxn ang="0">
                <a:pos x="75437" y="0"/>
              </a:cxn>
              <a:cxn ang="0">
                <a:pos x="0" y="150876"/>
              </a:cxn>
              <a:cxn ang="0">
                <a:pos x="50291" y="117348"/>
              </a:cxn>
              <a:cxn ang="0">
                <a:pos x="50292" y="100584"/>
              </a:cxn>
              <a:cxn ang="0">
                <a:pos x="125729" y="100584"/>
              </a:cxn>
              <a:cxn ang="0">
                <a:pos x="75437" y="0"/>
              </a:cxn>
              <a:cxn ang="0">
                <a:pos x="125729" y="100584"/>
              </a:cxn>
              <a:cxn ang="0">
                <a:pos x="100584" y="100584"/>
              </a:cxn>
              <a:cxn ang="0">
                <a:pos x="100584" y="117348"/>
              </a:cxn>
              <a:cxn ang="0">
                <a:pos x="150875" y="150876"/>
              </a:cxn>
              <a:cxn ang="0">
                <a:pos x="125729" y="100584"/>
              </a:cxn>
              <a:cxn ang="0">
                <a:pos x="75437" y="100584"/>
              </a:cxn>
              <a:cxn ang="0">
                <a:pos x="50292" y="100584"/>
              </a:cxn>
              <a:cxn ang="0">
                <a:pos x="50292" y="117348"/>
              </a:cxn>
              <a:cxn ang="0">
                <a:pos x="75437" y="100584"/>
              </a:cxn>
              <a:cxn ang="0">
                <a:pos x="100584" y="100584"/>
              </a:cxn>
              <a:cxn ang="0">
                <a:pos x="75437" y="100584"/>
              </a:cxn>
              <a:cxn ang="0">
                <a:pos x="100584" y="117348"/>
              </a:cxn>
              <a:cxn ang="0">
                <a:pos x="100584" y="100584"/>
              </a:cxn>
            </a:cxnLst>
            <a:rect l="0" t="0" r="r" b="b"/>
            <a:pathLst>
              <a:path w="1564894" h="666457">
                <a:moveTo>
                  <a:pt x="1514602" y="358325"/>
                </a:moveTo>
                <a:lnTo>
                  <a:pt x="1514602" y="666457"/>
                </a:lnTo>
                <a:lnTo>
                  <a:pt x="1564894" y="666457"/>
                </a:lnTo>
                <a:lnTo>
                  <a:pt x="1564894" y="358368"/>
                </a:lnTo>
                <a:lnTo>
                  <a:pt x="1539748" y="358368"/>
                </a:lnTo>
                <a:lnTo>
                  <a:pt x="1514602" y="358325"/>
                </a:lnTo>
                <a:close/>
              </a:path>
              <a:path w="1564894" h="666457">
                <a:moveTo>
                  <a:pt x="1514602" y="333222"/>
                </a:moveTo>
                <a:lnTo>
                  <a:pt x="1514602" y="358325"/>
                </a:lnTo>
                <a:lnTo>
                  <a:pt x="1539748" y="358368"/>
                </a:lnTo>
                <a:lnTo>
                  <a:pt x="1514602" y="333222"/>
                </a:lnTo>
                <a:close/>
              </a:path>
              <a:path w="1564894" h="666457">
                <a:moveTo>
                  <a:pt x="100584" y="308120"/>
                </a:moveTo>
                <a:lnTo>
                  <a:pt x="100584" y="333222"/>
                </a:lnTo>
                <a:lnTo>
                  <a:pt x="1514602" y="333222"/>
                </a:lnTo>
                <a:lnTo>
                  <a:pt x="1539748" y="358368"/>
                </a:lnTo>
                <a:lnTo>
                  <a:pt x="1564894" y="358368"/>
                </a:lnTo>
                <a:lnTo>
                  <a:pt x="1564894" y="333222"/>
                </a:lnTo>
                <a:lnTo>
                  <a:pt x="1560999" y="319745"/>
                </a:lnTo>
                <a:lnTo>
                  <a:pt x="1550843" y="310634"/>
                </a:lnTo>
                <a:lnTo>
                  <a:pt x="100584" y="308120"/>
                </a:lnTo>
                <a:close/>
              </a:path>
              <a:path w="1564894" h="666457">
                <a:moveTo>
                  <a:pt x="75437" y="100584"/>
                </a:moveTo>
                <a:lnTo>
                  <a:pt x="50292" y="117348"/>
                </a:lnTo>
                <a:lnTo>
                  <a:pt x="50292" y="333222"/>
                </a:lnTo>
                <a:lnTo>
                  <a:pt x="54217" y="346705"/>
                </a:lnTo>
                <a:lnTo>
                  <a:pt x="64397" y="355813"/>
                </a:lnTo>
                <a:lnTo>
                  <a:pt x="1514602" y="358325"/>
                </a:lnTo>
                <a:lnTo>
                  <a:pt x="1514602" y="333222"/>
                </a:lnTo>
                <a:lnTo>
                  <a:pt x="100584" y="333222"/>
                </a:lnTo>
                <a:lnTo>
                  <a:pt x="75437" y="308076"/>
                </a:lnTo>
                <a:lnTo>
                  <a:pt x="100584" y="308076"/>
                </a:lnTo>
                <a:lnTo>
                  <a:pt x="100584" y="117348"/>
                </a:lnTo>
                <a:lnTo>
                  <a:pt x="75437" y="100584"/>
                </a:lnTo>
                <a:close/>
              </a:path>
              <a:path w="1564894" h="666457">
                <a:moveTo>
                  <a:pt x="75437" y="308076"/>
                </a:moveTo>
                <a:lnTo>
                  <a:pt x="100584" y="333222"/>
                </a:lnTo>
                <a:lnTo>
                  <a:pt x="100584" y="308120"/>
                </a:lnTo>
                <a:lnTo>
                  <a:pt x="75437" y="308076"/>
                </a:lnTo>
                <a:close/>
              </a:path>
              <a:path w="1564894" h="666457">
                <a:moveTo>
                  <a:pt x="100584" y="308076"/>
                </a:moveTo>
                <a:lnTo>
                  <a:pt x="75437" y="308076"/>
                </a:lnTo>
                <a:lnTo>
                  <a:pt x="100584" y="308120"/>
                </a:lnTo>
                <a:close/>
              </a:path>
              <a:path w="1564894" h="666457">
                <a:moveTo>
                  <a:pt x="75437" y="0"/>
                </a:moveTo>
                <a:lnTo>
                  <a:pt x="0" y="150876"/>
                </a:lnTo>
                <a:lnTo>
                  <a:pt x="50291" y="117348"/>
                </a:lnTo>
                <a:lnTo>
                  <a:pt x="50292" y="100584"/>
                </a:lnTo>
                <a:lnTo>
                  <a:pt x="125729" y="100584"/>
                </a:lnTo>
                <a:lnTo>
                  <a:pt x="75437" y="0"/>
                </a:lnTo>
                <a:close/>
              </a:path>
              <a:path w="1564894" h="666457">
                <a:moveTo>
                  <a:pt x="125729" y="100584"/>
                </a:moveTo>
                <a:lnTo>
                  <a:pt x="100584" y="100584"/>
                </a:lnTo>
                <a:lnTo>
                  <a:pt x="100584" y="117348"/>
                </a:lnTo>
                <a:lnTo>
                  <a:pt x="150875" y="150876"/>
                </a:lnTo>
                <a:lnTo>
                  <a:pt x="125729" y="100584"/>
                </a:lnTo>
                <a:close/>
              </a:path>
              <a:path w="1564894" h="666457">
                <a:moveTo>
                  <a:pt x="75437" y="100584"/>
                </a:moveTo>
                <a:lnTo>
                  <a:pt x="50292" y="100584"/>
                </a:lnTo>
                <a:lnTo>
                  <a:pt x="50292" y="117348"/>
                </a:lnTo>
                <a:lnTo>
                  <a:pt x="75437" y="100584"/>
                </a:lnTo>
                <a:close/>
              </a:path>
              <a:path w="1564894" h="666457">
                <a:moveTo>
                  <a:pt x="100584" y="100584"/>
                </a:moveTo>
                <a:lnTo>
                  <a:pt x="75437" y="100584"/>
                </a:lnTo>
                <a:lnTo>
                  <a:pt x="100584" y="117348"/>
                </a:lnTo>
                <a:lnTo>
                  <a:pt x="100584" y="100584"/>
                </a:lnTo>
                <a:close/>
              </a:path>
            </a:pathLst>
          </a:custGeom>
          <a:solidFill>
            <a:srgbClr val="92D050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27670" name="object 29"/>
          <p:cNvSpPr>
            <a:spLocks/>
          </p:cNvSpPr>
          <p:nvPr/>
        </p:nvSpPr>
        <p:spPr bwMode="auto">
          <a:xfrm>
            <a:off x="4684713" y="3733800"/>
            <a:ext cx="2916237" cy="493713"/>
          </a:xfrm>
          <a:custGeom>
            <a:avLst/>
            <a:gdLst/>
            <a:ahLst/>
            <a:cxnLst>
              <a:cxn ang="0">
                <a:pos x="2866390" y="358244"/>
              </a:cxn>
              <a:cxn ang="0">
                <a:pos x="2866390" y="494792"/>
              </a:cxn>
              <a:cxn ang="0">
                <a:pos x="2916681" y="494792"/>
              </a:cxn>
              <a:cxn ang="0">
                <a:pos x="2916681" y="358267"/>
              </a:cxn>
              <a:cxn ang="0">
                <a:pos x="2866390" y="358244"/>
              </a:cxn>
              <a:cxn ang="0">
                <a:pos x="2866390" y="333120"/>
              </a:cxn>
              <a:cxn ang="0">
                <a:pos x="2866390" y="358244"/>
              </a:cxn>
              <a:cxn ang="0">
                <a:pos x="2891535" y="358267"/>
              </a:cxn>
              <a:cxn ang="0">
                <a:pos x="2866390" y="333120"/>
              </a:cxn>
              <a:cxn ang="0">
                <a:pos x="100584" y="307997"/>
              </a:cxn>
              <a:cxn ang="0">
                <a:pos x="100584" y="333120"/>
              </a:cxn>
              <a:cxn ang="0">
                <a:pos x="2866390" y="333120"/>
              </a:cxn>
              <a:cxn ang="0">
                <a:pos x="2891535" y="358267"/>
              </a:cxn>
              <a:cxn ang="0">
                <a:pos x="2916681" y="358267"/>
              </a:cxn>
              <a:cxn ang="0">
                <a:pos x="2916681" y="333120"/>
              </a:cxn>
              <a:cxn ang="0">
                <a:pos x="2912756" y="319660"/>
              </a:cxn>
              <a:cxn ang="0">
                <a:pos x="2902576" y="310539"/>
              </a:cxn>
              <a:cxn ang="0">
                <a:pos x="100584" y="307997"/>
              </a:cxn>
              <a:cxn ang="0">
                <a:pos x="75437" y="100584"/>
              </a:cxn>
              <a:cxn ang="0">
                <a:pos x="50291" y="117348"/>
              </a:cxn>
              <a:cxn ang="0">
                <a:pos x="50291" y="333120"/>
              </a:cxn>
              <a:cxn ang="0">
                <a:pos x="54217" y="346581"/>
              </a:cxn>
              <a:cxn ang="0">
                <a:pos x="64397" y="355702"/>
              </a:cxn>
              <a:cxn ang="0">
                <a:pos x="2866390" y="358244"/>
              </a:cxn>
              <a:cxn ang="0">
                <a:pos x="2866390" y="333120"/>
              </a:cxn>
              <a:cxn ang="0">
                <a:pos x="100584" y="333120"/>
              </a:cxn>
              <a:cxn ang="0">
                <a:pos x="75437" y="307975"/>
              </a:cxn>
              <a:cxn ang="0">
                <a:pos x="100584" y="307975"/>
              </a:cxn>
              <a:cxn ang="0">
                <a:pos x="100584" y="117348"/>
              </a:cxn>
              <a:cxn ang="0">
                <a:pos x="75437" y="100584"/>
              </a:cxn>
              <a:cxn ang="0">
                <a:pos x="75437" y="307975"/>
              </a:cxn>
              <a:cxn ang="0">
                <a:pos x="100584" y="333120"/>
              </a:cxn>
              <a:cxn ang="0">
                <a:pos x="100584" y="307997"/>
              </a:cxn>
              <a:cxn ang="0">
                <a:pos x="75437" y="307975"/>
              </a:cxn>
              <a:cxn ang="0">
                <a:pos x="100584" y="307975"/>
              </a:cxn>
              <a:cxn ang="0">
                <a:pos x="75437" y="307975"/>
              </a:cxn>
              <a:cxn ang="0">
                <a:pos x="100584" y="307997"/>
              </a:cxn>
              <a:cxn ang="0">
                <a:pos x="75437" y="0"/>
              </a:cxn>
              <a:cxn ang="0">
                <a:pos x="0" y="150875"/>
              </a:cxn>
              <a:cxn ang="0">
                <a:pos x="50291" y="117348"/>
              </a:cxn>
              <a:cxn ang="0">
                <a:pos x="50291" y="100584"/>
              </a:cxn>
              <a:cxn ang="0">
                <a:pos x="125729" y="100584"/>
              </a:cxn>
              <a:cxn ang="0">
                <a:pos x="75437" y="0"/>
              </a:cxn>
              <a:cxn ang="0">
                <a:pos x="125729" y="100584"/>
              </a:cxn>
              <a:cxn ang="0">
                <a:pos x="100584" y="100584"/>
              </a:cxn>
              <a:cxn ang="0">
                <a:pos x="100584" y="117348"/>
              </a:cxn>
              <a:cxn ang="0">
                <a:pos x="150875" y="150875"/>
              </a:cxn>
              <a:cxn ang="0">
                <a:pos x="125729" y="100584"/>
              </a:cxn>
              <a:cxn ang="0">
                <a:pos x="75437" y="100584"/>
              </a:cxn>
              <a:cxn ang="0">
                <a:pos x="50291" y="100584"/>
              </a:cxn>
              <a:cxn ang="0">
                <a:pos x="50291" y="117348"/>
              </a:cxn>
              <a:cxn ang="0">
                <a:pos x="75437" y="100584"/>
              </a:cxn>
              <a:cxn ang="0">
                <a:pos x="100584" y="100584"/>
              </a:cxn>
              <a:cxn ang="0">
                <a:pos x="75437" y="100584"/>
              </a:cxn>
              <a:cxn ang="0">
                <a:pos x="100584" y="117348"/>
              </a:cxn>
              <a:cxn ang="0">
                <a:pos x="100584" y="100584"/>
              </a:cxn>
            </a:cxnLst>
            <a:rect l="0" t="0" r="r" b="b"/>
            <a:pathLst>
              <a:path w="2916681" h="494792">
                <a:moveTo>
                  <a:pt x="2866390" y="358244"/>
                </a:moveTo>
                <a:lnTo>
                  <a:pt x="2866390" y="494792"/>
                </a:lnTo>
                <a:lnTo>
                  <a:pt x="2916681" y="494792"/>
                </a:lnTo>
                <a:lnTo>
                  <a:pt x="2916681" y="358267"/>
                </a:lnTo>
                <a:lnTo>
                  <a:pt x="2866390" y="358244"/>
                </a:lnTo>
                <a:close/>
              </a:path>
              <a:path w="2916681" h="494792">
                <a:moveTo>
                  <a:pt x="2866390" y="333120"/>
                </a:moveTo>
                <a:lnTo>
                  <a:pt x="2866390" y="358244"/>
                </a:lnTo>
                <a:lnTo>
                  <a:pt x="2891535" y="358267"/>
                </a:lnTo>
                <a:lnTo>
                  <a:pt x="2866390" y="333120"/>
                </a:lnTo>
                <a:close/>
              </a:path>
              <a:path w="2916681" h="494792">
                <a:moveTo>
                  <a:pt x="100584" y="307997"/>
                </a:moveTo>
                <a:lnTo>
                  <a:pt x="100584" y="333120"/>
                </a:lnTo>
                <a:lnTo>
                  <a:pt x="2866390" y="333120"/>
                </a:lnTo>
                <a:lnTo>
                  <a:pt x="2891535" y="358267"/>
                </a:lnTo>
                <a:lnTo>
                  <a:pt x="2916681" y="358267"/>
                </a:lnTo>
                <a:lnTo>
                  <a:pt x="2916681" y="333120"/>
                </a:lnTo>
                <a:lnTo>
                  <a:pt x="2912756" y="319660"/>
                </a:lnTo>
                <a:lnTo>
                  <a:pt x="2902576" y="310539"/>
                </a:lnTo>
                <a:lnTo>
                  <a:pt x="100584" y="307997"/>
                </a:lnTo>
                <a:close/>
              </a:path>
              <a:path w="2916681" h="494792">
                <a:moveTo>
                  <a:pt x="75437" y="100584"/>
                </a:moveTo>
                <a:lnTo>
                  <a:pt x="50291" y="117348"/>
                </a:lnTo>
                <a:lnTo>
                  <a:pt x="50291" y="333120"/>
                </a:lnTo>
                <a:lnTo>
                  <a:pt x="54217" y="346581"/>
                </a:lnTo>
                <a:lnTo>
                  <a:pt x="64397" y="355702"/>
                </a:lnTo>
                <a:lnTo>
                  <a:pt x="2866390" y="358244"/>
                </a:lnTo>
                <a:lnTo>
                  <a:pt x="2866390" y="333120"/>
                </a:lnTo>
                <a:lnTo>
                  <a:pt x="100584" y="333120"/>
                </a:lnTo>
                <a:lnTo>
                  <a:pt x="75437" y="307975"/>
                </a:lnTo>
                <a:lnTo>
                  <a:pt x="100584" y="307975"/>
                </a:lnTo>
                <a:lnTo>
                  <a:pt x="100584" y="117348"/>
                </a:lnTo>
                <a:lnTo>
                  <a:pt x="75437" y="100584"/>
                </a:lnTo>
                <a:close/>
              </a:path>
              <a:path w="2916681" h="494792">
                <a:moveTo>
                  <a:pt x="75437" y="307975"/>
                </a:moveTo>
                <a:lnTo>
                  <a:pt x="100584" y="333120"/>
                </a:lnTo>
                <a:lnTo>
                  <a:pt x="100584" y="307997"/>
                </a:lnTo>
                <a:lnTo>
                  <a:pt x="75437" y="307975"/>
                </a:lnTo>
                <a:close/>
              </a:path>
              <a:path w="2916681" h="494792">
                <a:moveTo>
                  <a:pt x="100584" y="307975"/>
                </a:moveTo>
                <a:lnTo>
                  <a:pt x="75437" y="307975"/>
                </a:lnTo>
                <a:lnTo>
                  <a:pt x="100584" y="307997"/>
                </a:lnTo>
                <a:close/>
              </a:path>
              <a:path w="2916681" h="494792">
                <a:moveTo>
                  <a:pt x="75437" y="0"/>
                </a:moveTo>
                <a:lnTo>
                  <a:pt x="0" y="150875"/>
                </a:lnTo>
                <a:lnTo>
                  <a:pt x="50291" y="117348"/>
                </a:lnTo>
                <a:lnTo>
                  <a:pt x="50291" y="100584"/>
                </a:lnTo>
                <a:lnTo>
                  <a:pt x="125729" y="100584"/>
                </a:lnTo>
                <a:lnTo>
                  <a:pt x="75437" y="0"/>
                </a:lnTo>
                <a:close/>
              </a:path>
              <a:path w="2916681" h="494792">
                <a:moveTo>
                  <a:pt x="125729" y="100584"/>
                </a:moveTo>
                <a:lnTo>
                  <a:pt x="100584" y="100584"/>
                </a:lnTo>
                <a:lnTo>
                  <a:pt x="100584" y="117348"/>
                </a:lnTo>
                <a:lnTo>
                  <a:pt x="150875" y="150875"/>
                </a:lnTo>
                <a:lnTo>
                  <a:pt x="125729" y="100584"/>
                </a:lnTo>
                <a:close/>
              </a:path>
              <a:path w="2916681" h="494792">
                <a:moveTo>
                  <a:pt x="75437" y="100584"/>
                </a:moveTo>
                <a:lnTo>
                  <a:pt x="50291" y="100584"/>
                </a:lnTo>
                <a:lnTo>
                  <a:pt x="50291" y="117348"/>
                </a:lnTo>
                <a:lnTo>
                  <a:pt x="75437" y="100584"/>
                </a:lnTo>
                <a:close/>
              </a:path>
              <a:path w="2916681" h="494792">
                <a:moveTo>
                  <a:pt x="100584" y="100584"/>
                </a:moveTo>
                <a:lnTo>
                  <a:pt x="75437" y="100584"/>
                </a:lnTo>
                <a:lnTo>
                  <a:pt x="100584" y="117348"/>
                </a:lnTo>
                <a:lnTo>
                  <a:pt x="100584" y="100584"/>
                </a:lnTo>
                <a:close/>
              </a:path>
            </a:pathLst>
          </a:custGeom>
          <a:solidFill>
            <a:srgbClr val="92D050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27671" name="object 30"/>
          <p:cNvSpPr>
            <a:spLocks/>
          </p:cNvSpPr>
          <p:nvPr/>
        </p:nvSpPr>
        <p:spPr bwMode="auto">
          <a:xfrm>
            <a:off x="1476375" y="2214563"/>
            <a:ext cx="2992438" cy="593725"/>
          </a:xfrm>
          <a:custGeom>
            <a:avLst/>
            <a:gdLst/>
            <a:ahLst/>
            <a:cxnLst>
              <a:cxn ang="0">
                <a:pos x="2891409" y="395373"/>
              </a:cxn>
              <a:cxn ang="0">
                <a:pos x="14105" y="397915"/>
              </a:cxn>
              <a:cxn ang="0">
                <a:pos x="3925" y="407036"/>
              </a:cxn>
              <a:cxn ang="0">
                <a:pos x="0" y="420496"/>
              </a:cxn>
              <a:cxn ang="0">
                <a:pos x="0" y="593470"/>
              </a:cxn>
              <a:cxn ang="0">
                <a:pos x="50291" y="593470"/>
              </a:cxn>
              <a:cxn ang="0">
                <a:pos x="50291" y="445642"/>
              </a:cxn>
              <a:cxn ang="0">
                <a:pos x="25146" y="445642"/>
              </a:cxn>
              <a:cxn ang="0">
                <a:pos x="50291" y="420496"/>
              </a:cxn>
              <a:cxn ang="0">
                <a:pos x="2891409" y="420496"/>
              </a:cxn>
              <a:cxn ang="0">
                <a:pos x="2891409" y="395373"/>
              </a:cxn>
              <a:cxn ang="0">
                <a:pos x="50291" y="420496"/>
              </a:cxn>
              <a:cxn ang="0">
                <a:pos x="25146" y="445642"/>
              </a:cxn>
              <a:cxn ang="0">
                <a:pos x="50292" y="445620"/>
              </a:cxn>
              <a:cxn ang="0">
                <a:pos x="50291" y="420496"/>
              </a:cxn>
              <a:cxn ang="0">
                <a:pos x="50291" y="445620"/>
              </a:cxn>
              <a:cxn ang="0">
                <a:pos x="25146" y="445642"/>
              </a:cxn>
              <a:cxn ang="0">
                <a:pos x="50291" y="445642"/>
              </a:cxn>
              <a:cxn ang="0">
                <a:pos x="2941701" y="395350"/>
              </a:cxn>
              <a:cxn ang="0">
                <a:pos x="2916555" y="395350"/>
              </a:cxn>
              <a:cxn ang="0">
                <a:pos x="2891409" y="420496"/>
              </a:cxn>
              <a:cxn ang="0">
                <a:pos x="50291" y="420496"/>
              </a:cxn>
              <a:cxn ang="0">
                <a:pos x="50291" y="445620"/>
              </a:cxn>
              <a:cxn ang="0">
                <a:pos x="2927650" y="443100"/>
              </a:cxn>
              <a:cxn ang="0">
                <a:pos x="2937806" y="434013"/>
              </a:cxn>
              <a:cxn ang="0">
                <a:pos x="2941701" y="420496"/>
              </a:cxn>
              <a:cxn ang="0">
                <a:pos x="2941701" y="395350"/>
              </a:cxn>
              <a:cxn ang="0">
                <a:pos x="2916555" y="395350"/>
              </a:cxn>
              <a:cxn ang="0">
                <a:pos x="2891409" y="395373"/>
              </a:cxn>
              <a:cxn ang="0">
                <a:pos x="2891409" y="420496"/>
              </a:cxn>
              <a:cxn ang="0">
                <a:pos x="2916555" y="395350"/>
              </a:cxn>
              <a:cxn ang="0">
                <a:pos x="2916555" y="100583"/>
              </a:cxn>
              <a:cxn ang="0">
                <a:pos x="2891409" y="117348"/>
              </a:cxn>
              <a:cxn ang="0">
                <a:pos x="2891409" y="395373"/>
              </a:cxn>
              <a:cxn ang="0">
                <a:pos x="2941701" y="395350"/>
              </a:cxn>
              <a:cxn ang="0">
                <a:pos x="2941701" y="117348"/>
              </a:cxn>
              <a:cxn ang="0">
                <a:pos x="2916555" y="100583"/>
              </a:cxn>
              <a:cxn ang="0">
                <a:pos x="2916555" y="0"/>
              </a:cxn>
              <a:cxn ang="0">
                <a:pos x="2841117" y="150875"/>
              </a:cxn>
              <a:cxn ang="0">
                <a:pos x="2891409" y="117348"/>
              </a:cxn>
              <a:cxn ang="0">
                <a:pos x="2891409" y="100583"/>
              </a:cxn>
              <a:cxn ang="0">
                <a:pos x="2966847" y="100583"/>
              </a:cxn>
              <a:cxn ang="0">
                <a:pos x="2916555" y="0"/>
              </a:cxn>
              <a:cxn ang="0">
                <a:pos x="2966847" y="100583"/>
              </a:cxn>
              <a:cxn ang="0">
                <a:pos x="2941701" y="100583"/>
              </a:cxn>
              <a:cxn ang="0">
                <a:pos x="2941701" y="117348"/>
              </a:cxn>
              <a:cxn ang="0">
                <a:pos x="2991993" y="150875"/>
              </a:cxn>
              <a:cxn ang="0">
                <a:pos x="2966847" y="100583"/>
              </a:cxn>
              <a:cxn ang="0">
                <a:pos x="2916555" y="100583"/>
              </a:cxn>
              <a:cxn ang="0">
                <a:pos x="2891409" y="100583"/>
              </a:cxn>
              <a:cxn ang="0">
                <a:pos x="2891409" y="117348"/>
              </a:cxn>
              <a:cxn ang="0">
                <a:pos x="2916555" y="100583"/>
              </a:cxn>
              <a:cxn ang="0">
                <a:pos x="2941701" y="100583"/>
              </a:cxn>
              <a:cxn ang="0">
                <a:pos x="2916555" y="100583"/>
              </a:cxn>
              <a:cxn ang="0">
                <a:pos x="2941701" y="117348"/>
              </a:cxn>
              <a:cxn ang="0">
                <a:pos x="2941701" y="100583"/>
              </a:cxn>
            </a:cxnLst>
            <a:rect l="0" t="0" r="r" b="b"/>
            <a:pathLst>
              <a:path w="2991993" h="593470">
                <a:moveTo>
                  <a:pt x="2891409" y="395373"/>
                </a:moveTo>
                <a:lnTo>
                  <a:pt x="14105" y="397915"/>
                </a:lnTo>
                <a:lnTo>
                  <a:pt x="3925" y="407036"/>
                </a:lnTo>
                <a:lnTo>
                  <a:pt x="0" y="420496"/>
                </a:lnTo>
                <a:lnTo>
                  <a:pt x="0" y="593470"/>
                </a:lnTo>
                <a:lnTo>
                  <a:pt x="50291" y="593470"/>
                </a:lnTo>
                <a:lnTo>
                  <a:pt x="50291" y="445642"/>
                </a:lnTo>
                <a:lnTo>
                  <a:pt x="25146" y="445642"/>
                </a:lnTo>
                <a:lnTo>
                  <a:pt x="50291" y="420496"/>
                </a:lnTo>
                <a:lnTo>
                  <a:pt x="2891409" y="420496"/>
                </a:lnTo>
                <a:lnTo>
                  <a:pt x="2891409" y="395373"/>
                </a:lnTo>
                <a:close/>
              </a:path>
              <a:path w="2991993" h="593470">
                <a:moveTo>
                  <a:pt x="50291" y="420496"/>
                </a:moveTo>
                <a:lnTo>
                  <a:pt x="25146" y="445642"/>
                </a:lnTo>
                <a:lnTo>
                  <a:pt x="50292" y="445620"/>
                </a:lnTo>
                <a:lnTo>
                  <a:pt x="50291" y="420496"/>
                </a:lnTo>
                <a:close/>
              </a:path>
              <a:path w="2991993" h="593470">
                <a:moveTo>
                  <a:pt x="50291" y="445620"/>
                </a:moveTo>
                <a:lnTo>
                  <a:pt x="25146" y="445642"/>
                </a:lnTo>
                <a:lnTo>
                  <a:pt x="50291" y="445642"/>
                </a:lnTo>
                <a:close/>
              </a:path>
              <a:path w="2991993" h="593470">
                <a:moveTo>
                  <a:pt x="2941701" y="395350"/>
                </a:moveTo>
                <a:lnTo>
                  <a:pt x="2916555" y="395350"/>
                </a:lnTo>
                <a:lnTo>
                  <a:pt x="2891409" y="420496"/>
                </a:lnTo>
                <a:lnTo>
                  <a:pt x="50291" y="420496"/>
                </a:lnTo>
                <a:lnTo>
                  <a:pt x="50291" y="445620"/>
                </a:lnTo>
                <a:lnTo>
                  <a:pt x="2927650" y="443100"/>
                </a:lnTo>
                <a:lnTo>
                  <a:pt x="2937806" y="434013"/>
                </a:lnTo>
                <a:lnTo>
                  <a:pt x="2941701" y="420496"/>
                </a:lnTo>
                <a:lnTo>
                  <a:pt x="2941701" y="395350"/>
                </a:lnTo>
                <a:close/>
              </a:path>
              <a:path w="2991993" h="593470">
                <a:moveTo>
                  <a:pt x="2916555" y="395350"/>
                </a:moveTo>
                <a:lnTo>
                  <a:pt x="2891409" y="395373"/>
                </a:lnTo>
                <a:lnTo>
                  <a:pt x="2891409" y="420496"/>
                </a:lnTo>
                <a:lnTo>
                  <a:pt x="2916555" y="395350"/>
                </a:lnTo>
                <a:close/>
              </a:path>
              <a:path w="2991993" h="593470">
                <a:moveTo>
                  <a:pt x="2916555" y="100583"/>
                </a:moveTo>
                <a:lnTo>
                  <a:pt x="2891409" y="117348"/>
                </a:lnTo>
                <a:lnTo>
                  <a:pt x="2891409" y="395373"/>
                </a:lnTo>
                <a:lnTo>
                  <a:pt x="2941701" y="395350"/>
                </a:lnTo>
                <a:lnTo>
                  <a:pt x="2941701" y="117348"/>
                </a:lnTo>
                <a:lnTo>
                  <a:pt x="2916555" y="100583"/>
                </a:lnTo>
                <a:close/>
              </a:path>
              <a:path w="2991993" h="593470">
                <a:moveTo>
                  <a:pt x="2916555" y="0"/>
                </a:moveTo>
                <a:lnTo>
                  <a:pt x="2841117" y="150875"/>
                </a:lnTo>
                <a:lnTo>
                  <a:pt x="2891409" y="117348"/>
                </a:lnTo>
                <a:lnTo>
                  <a:pt x="2891409" y="100583"/>
                </a:lnTo>
                <a:lnTo>
                  <a:pt x="2966847" y="100583"/>
                </a:lnTo>
                <a:lnTo>
                  <a:pt x="2916555" y="0"/>
                </a:lnTo>
                <a:close/>
              </a:path>
              <a:path w="2991993" h="593470">
                <a:moveTo>
                  <a:pt x="2966847" y="100583"/>
                </a:moveTo>
                <a:lnTo>
                  <a:pt x="2941701" y="100583"/>
                </a:lnTo>
                <a:lnTo>
                  <a:pt x="2941701" y="117348"/>
                </a:lnTo>
                <a:lnTo>
                  <a:pt x="2991993" y="150875"/>
                </a:lnTo>
                <a:lnTo>
                  <a:pt x="2966847" y="100583"/>
                </a:lnTo>
                <a:close/>
              </a:path>
              <a:path w="2991993" h="593470">
                <a:moveTo>
                  <a:pt x="2916555" y="100583"/>
                </a:moveTo>
                <a:lnTo>
                  <a:pt x="2891409" y="100583"/>
                </a:lnTo>
                <a:lnTo>
                  <a:pt x="2891409" y="117348"/>
                </a:lnTo>
                <a:lnTo>
                  <a:pt x="2916555" y="100583"/>
                </a:lnTo>
                <a:close/>
              </a:path>
              <a:path w="2991993" h="593470">
                <a:moveTo>
                  <a:pt x="2941701" y="100583"/>
                </a:moveTo>
                <a:lnTo>
                  <a:pt x="2916555" y="100583"/>
                </a:lnTo>
                <a:lnTo>
                  <a:pt x="2941701" y="117348"/>
                </a:lnTo>
                <a:lnTo>
                  <a:pt x="2941701" y="100583"/>
                </a:lnTo>
                <a:close/>
              </a:path>
            </a:pathLst>
          </a:custGeom>
          <a:solidFill>
            <a:srgbClr val="C00000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27672" name="object 31"/>
          <p:cNvSpPr>
            <a:spLocks/>
          </p:cNvSpPr>
          <p:nvPr/>
        </p:nvSpPr>
        <p:spPr bwMode="auto">
          <a:xfrm>
            <a:off x="4510088" y="3733800"/>
            <a:ext cx="150812" cy="493713"/>
          </a:xfrm>
          <a:custGeom>
            <a:avLst/>
            <a:gdLst/>
            <a:ahLst/>
            <a:cxnLst>
              <a:cxn ang="0">
                <a:pos x="100584" y="222250"/>
              </a:cxn>
              <a:cxn ang="0">
                <a:pos x="75437" y="222250"/>
              </a:cxn>
              <a:cxn ang="0">
                <a:pos x="50292" y="247395"/>
              </a:cxn>
              <a:cxn ang="0">
                <a:pos x="50292" y="494792"/>
              </a:cxn>
              <a:cxn ang="0">
                <a:pos x="100584" y="494792"/>
              </a:cxn>
              <a:cxn ang="0">
                <a:pos x="100584" y="272542"/>
              </a:cxn>
              <a:cxn ang="0">
                <a:pos x="75437" y="272542"/>
              </a:cxn>
              <a:cxn ang="0">
                <a:pos x="100584" y="247395"/>
              </a:cxn>
              <a:cxn ang="0">
                <a:pos x="100584" y="222250"/>
              </a:cxn>
              <a:cxn ang="0">
                <a:pos x="100584" y="247395"/>
              </a:cxn>
              <a:cxn ang="0">
                <a:pos x="75437" y="272542"/>
              </a:cxn>
              <a:cxn ang="0">
                <a:pos x="86478" y="269977"/>
              </a:cxn>
              <a:cxn ang="0">
                <a:pos x="96658" y="260856"/>
              </a:cxn>
              <a:cxn ang="0">
                <a:pos x="100584" y="247395"/>
              </a:cxn>
              <a:cxn ang="0">
                <a:pos x="100584" y="247395"/>
              </a:cxn>
              <a:cxn ang="0">
                <a:pos x="96658" y="260856"/>
              </a:cxn>
              <a:cxn ang="0">
                <a:pos x="86478" y="269977"/>
              </a:cxn>
              <a:cxn ang="0">
                <a:pos x="75437" y="272542"/>
              </a:cxn>
              <a:cxn ang="0">
                <a:pos x="100584" y="272542"/>
              </a:cxn>
              <a:cxn ang="0">
                <a:pos x="100584" y="247395"/>
              </a:cxn>
              <a:cxn ang="0">
                <a:pos x="75437" y="100584"/>
              </a:cxn>
              <a:cxn ang="0">
                <a:pos x="50292" y="117348"/>
              </a:cxn>
              <a:cxn ang="0">
                <a:pos x="50292" y="247395"/>
              </a:cxn>
              <a:cxn ang="0">
                <a:pos x="54217" y="233935"/>
              </a:cxn>
              <a:cxn ang="0">
                <a:pos x="64397" y="224814"/>
              </a:cxn>
              <a:cxn ang="0">
                <a:pos x="75437" y="222250"/>
              </a:cxn>
              <a:cxn ang="0">
                <a:pos x="100584" y="222250"/>
              </a:cxn>
              <a:cxn ang="0">
                <a:pos x="100584" y="117348"/>
              </a:cxn>
              <a:cxn ang="0">
                <a:pos x="75437" y="100584"/>
              </a:cxn>
              <a:cxn ang="0">
                <a:pos x="75437" y="222250"/>
              </a:cxn>
              <a:cxn ang="0">
                <a:pos x="64397" y="224814"/>
              </a:cxn>
              <a:cxn ang="0">
                <a:pos x="54217" y="233935"/>
              </a:cxn>
              <a:cxn ang="0">
                <a:pos x="50292" y="247395"/>
              </a:cxn>
              <a:cxn ang="0">
                <a:pos x="75437" y="222250"/>
              </a:cxn>
              <a:cxn ang="0">
                <a:pos x="75437" y="0"/>
              </a:cxn>
              <a:cxn ang="0">
                <a:pos x="0" y="150875"/>
              </a:cxn>
              <a:cxn ang="0">
                <a:pos x="50291" y="117348"/>
              </a:cxn>
              <a:cxn ang="0">
                <a:pos x="50292" y="100584"/>
              </a:cxn>
              <a:cxn ang="0">
                <a:pos x="125730" y="100584"/>
              </a:cxn>
              <a:cxn ang="0">
                <a:pos x="75437" y="0"/>
              </a:cxn>
              <a:cxn ang="0">
                <a:pos x="125730" y="100584"/>
              </a:cxn>
              <a:cxn ang="0">
                <a:pos x="100584" y="100584"/>
              </a:cxn>
              <a:cxn ang="0">
                <a:pos x="100584" y="117348"/>
              </a:cxn>
              <a:cxn ang="0">
                <a:pos x="150875" y="150875"/>
              </a:cxn>
              <a:cxn ang="0">
                <a:pos x="125730" y="100584"/>
              </a:cxn>
              <a:cxn ang="0">
                <a:pos x="75437" y="100584"/>
              </a:cxn>
              <a:cxn ang="0">
                <a:pos x="50292" y="100584"/>
              </a:cxn>
              <a:cxn ang="0">
                <a:pos x="50292" y="117348"/>
              </a:cxn>
              <a:cxn ang="0">
                <a:pos x="75437" y="100584"/>
              </a:cxn>
              <a:cxn ang="0">
                <a:pos x="100584" y="100584"/>
              </a:cxn>
              <a:cxn ang="0">
                <a:pos x="75437" y="100584"/>
              </a:cxn>
              <a:cxn ang="0">
                <a:pos x="100584" y="117348"/>
              </a:cxn>
              <a:cxn ang="0">
                <a:pos x="100584" y="100584"/>
              </a:cxn>
            </a:cxnLst>
            <a:rect l="0" t="0" r="r" b="b"/>
            <a:pathLst>
              <a:path w="150875" h="494792">
                <a:moveTo>
                  <a:pt x="100584" y="222250"/>
                </a:moveTo>
                <a:lnTo>
                  <a:pt x="75437" y="222250"/>
                </a:lnTo>
                <a:lnTo>
                  <a:pt x="50292" y="247395"/>
                </a:lnTo>
                <a:lnTo>
                  <a:pt x="50292" y="494792"/>
                </a:lnTo>
                <a:lnTo>
                  <a:pt x="100584" y="494792"/>
                </a:lnTo>
                <a:lnTo>
                  <a:pt x="100584" y="272542"/>
                </a:lnTo>
                <a:lnTo>
                  <a:pt x="75437" y="272542"/>
                </a:lnTo>
                <a:lnTo>
                  <a:pt x="100584" y="247395"/>
                </a:lnTo>
                <a:lnTo>
                  <a:pt x="100584" y="222250"/>
                </a:lnTo>
                <a:close/>
              </a:path>
              <a:path w="150875" h="494792">
                <a:moveTo>
                  <a:pt x="100584" y="247395"/>
                </a:moveTo>
                <a:lnTo>
                  <a:pt x="75437" y="272542"/>
                </a:lnTo>
                <a:lnTo>
                  <a:pt x="86478" y="269977"/>
                </a:lnTo>
                <a:lnTo>
                  <a:pt x="96658" y="260856"/>
                </a:lnTo>
                <a:lnTo>
                  <a:pt x="100584" y="247395"/>
                </a:lnTo>
                <a:close/>
              </a:path>
              <a:path w="150875" h="494792">
                <a:moveTo>
                  <a:pt x="100584" y="247395"/>
                </a:moveTo>
                <a:lnTo>
                  <a:pt x="96658" y="260856"/>
                </a:lnTo>
                <a:lnTo>
                  <a:pt x="86478" y="269977"/>
                </a:lnTo>
                <a:lnTo>
                  <a:pt x="75437" y="272542"/>
                </a:lnTo>
                <a:lnTo>
                  <a:pt x="100584" y="272542"/>
                </a:lnTo>
                <a:lnTo>
                  <a:pt x="100584" y="247395"/>
                </a:lnTo>
                <a:close/>
              </a:path>
              <a:path w="150875" h="494792">
                <a:moveTo>
                  <a:pt x="75437" y="100584"/>
                </a:moveTo>
                <a:lnTo>
                  <a:pt x="50292" y="117348"/>
                </a:lnTo>
                <a:lnTo>
                  <a:pt x="50292" y="247395"/>
                </a:lnTo>
                <a:lnTo>
                  <a:pt x="54217" y="233935"/>
                </a:lnTo>
                <a:lnTo>
                  <a:pt x="64397" y="224814"/>
                </a:lnTo>
                <a:lnTo>
                  <a:pt x="75437" y="222250"/>
                </a:lnTo>
                <a:lnTo>
                  <a:pt x="100584" y="222250"/>
                </a:lnTo>
                <a:lnTo>
                  <a:pt x="100584" y="117348"/>
                </a:lnTo>
                <a:lnTo>
                  <a:pt x="75437" y="100584"/>
                </a:lnTo>
                <a:close/>
              </a:path>
              <a:path w="150875" h="494792">
                <a:moveTo>
                  <a:pt x="75437" y="222250"/>
                </a:moveTo>
                <a:lnTo>
                  <a:pt x="64397" y="224814"/>
                </a:lnTo>
                <a:lnTo>
                  <a:pt x="54217" y="233935"/>
                </a:lnTo>
                <a:lnTo>
                  <a:pt x="50292" y="247395"/>
                </a:lnTo>
                <a:lnTo>
                  <a:pt x="75437" y="222250"/>
                </a:lnTo>
                <a:close/>
              </a:path>
              <a:path w="150875" h="494792">
                <a:moveTo>
                  <a:pt x="75437" y="0"/>
                </a:moveTo>
                <a:lnTo>
                  <a:pt x="0" y="150875"/>
                </a:lnTo>
                <a:lnTo>
                  <a:pt x="50291" y="117348"/>
                </a:lnTo>
                <a:lnTo>
                  <a:pt x="50292" y="100584"/>
                </a:lnTo>
                <a:lnTo>
                  <a:pt x="125730" y="100584"/>
                </a:lnTo>
                <a:lnTo>
                  <a:pt x="75437" y="0"/>
                </a:lnTo>
                <a:close/>
              </a:path>
              <a:path w="150875" h="494792">
                <a:moveTo>
                  <a:pt x="125730" y="100584"/>
                </a:moveTo>
                <a:lnTo>
                  <a:pt x="100584" y="100584"/>
                </a:lnTo>
                <a:lnTo>
                  <a:pt x="100584" y="117348"/>
                </a:lnTo>
                <a:lnTo>
                  <a:pt x="150875" y="150875"/>
                </a:lnTo>
                <a:lnTo>
                  <a:pt x="125730" y="100584"/>
                </a:lnTo>
                <a:close/>
              </a:path>
              <a:path w="150875" h="494792">
                <a:moveTo>
                  <a:pt x="75437" y="100584"/>
                </a:moveTo>
                <a:lnTo>
                  <a:pt x="50292" y="100584"/>
                </a:lnTo>
                <a:lnTo>
                  <a:pt x="50292" y="117348"/>
                </a:lnTo>
                <a:lnTo>
                  <a:pt x="75437" y="100584"/>
                </a:lnTo>
                <a:close/>
              </a:path>
              <a:path w="150875" h="494792">
                <a:moveTo>
                  <a:pt x="100584" y="100584"/>
                </a:moveTo>
                <a:lnTo>
                  <a:pt x="75437" y="100584"/>
                </a:lnTo>
                <a:lnTo>
                  <a:pt x="100584" y="117348"/>
                </a:lnTo>
                <a:lnTo>
                  <a:pt x="100584" y="100584"/>
                </a:lnTo>
                <a:close/>
              </a:path>
            </a:pathLst>
          </a:custGeom>
          <a:solidFill>
            <a:srgbClr val="6F2F9F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27673" name="object 32"/>
          <p:cNvSpPr>
            <a:spLocks/>
          </p:cNvSpPr>
          <p:nvPr/>
        </p:nvSpPr>
        <p:spPr bwMode="auto">
          <a:xfrm>
            <a:off x="4510088" y="2214563"/>
            <a:ext cx="150812" cy="593725"/>
          </a:xfrm>
          <a:custGeom>
            <a:avLst/>
            <a:gdLst/>
            <a:ahLst/>
            <a:cxnLst>
              <a:cxn ang="0">
                <a:pos x="50292" y="296671"/>
              </a:cxn>
              <a:cxn ang="0">
                <a:pos x="50292" y="593470"/>
              </a:cxn>
              <a:cxn ang="0">
                <a:pos x="100584" y="593470"/>
              </a:cxn>
              <a:cxn ang="0">
                <a:pos x="100584" y="321817"/>
              </a:cxn>
              <a:cxn ang="0">
                <a:pos x="75437" y="321817"/>
              </a:cxn>
              <a:cxn ang="0">
                <a:pos x="64397" y="319275"/>
              </a:cxn>
              <a:cxn ang="0">
                <a:pos x="54217" y="310188"/>
              </a:cxn>
              <a:cxn ang="0">
                <a:pos x="50292" y="296671"/>
              </a:cxn>
              <a:cxn ang="0">
                <a:pos x="50292" y="296671"/>
              </a:cxn>
              <a:cxn ang="0">
                <a:pos x="54217" y="310188"/>
              </a:cxn>
              <a:cxn ang="0">
                <a:pos x="64397" y="319275"/>
              </a:cxn>
              <a:cxn ang="0">
                <a:pos x="75437" y="321817"/>
              </a:cxn>
              <a:cxn ang="0">
                <a:pos x="50292" y="296671"/>
              </a:cxn>
              <a:cxn ang="0">
                <a:pos x="75437" y="100583"/>
              </a:cxn>
              <a:cxn ang="0">
                <a:pos x="50292" y="117348"/>
              </a:cxn>
              <a:cxn ang="0">
                <a:pos x="50292" y="296671"/>
              </a:cxn>
              <a:cxn ang="0">
                <a:pos x="75437" y="321817"/>
              </a:cxn>
              <a:cxn ang="0">
                <a:pos x="100584" y="321817"/>
              </a:cxn>
              <a:cxn ang="0">
                <a:pos x="100584" y="296671"/>
              </a:cxn>
              <a:cxn ang="0">
                <a:pos x="75437" y="271525"/>
              </a:cxn>
              <a:cxn ang="0">
                <a:pos x="100584" y="271525"/>
              </a:cxn>
              <a:cxn ang="0">
                <a:pos x="100584" y="117348"/>
              </a:cxn>
              <a:cxn ang="0">
                <a:pos x="75437" y="100583"/>
              </a:cxn>
              <a:cxn ang="0">
                <a:pos x="75437" y="271525"/>
              </a:cxn>
              <a:cxn ang="0">
                <a:pos x="100584" y="296671"/>
              </a:cxn>
              <a:cxn ang="0">
                <a:pos x="96658" y="283211"/>
              </a:cxn>
              <a:cxn ang="0">
                <a:pos x="86478" y="274090"/>
              </a:cxn>
              <a:cxn ang="0">
                <a:pos x="75437" y="271525"/>
              </a:cxn>
              <a:cxn ang="0">
                <a:pos x="100584" y="271525"/>
              </a:cxn>
              <a:cxn ang="0">
                <a:pos x="75437" y="271525"/>
              </a:cxn>
              <a:cxn ang="0">
                <a:pos x="86478" y="274090"/>
              </a:cxn>
              <a:cxn ang="0">
                <a:pos x="96658" y="283211"/>
              </a:cxn>
              <a:cxn ang="0">
                <a:pos x="100584" y="296671"/>
              </a:cxn>
              <a:cxn ang="0">
                <a:pos x="100584" y="271525"/>
              </a:cxn>
              <a:cxn ang="0">
                <a:pos x="75437" y="0"/>
              </a:cxn>
              <a:cxn ang="0">
                <a:pos x="0" y="150875"/>
              </a:cxn>
              <a:cxn ang="0">
                <a:pos x="50291" y="117348"/>
              </a:cxn>
              <a:cxn ang="0">
                <a:pos x="50292" y="100583"/>
              </a:cxn>
              <a:cxn ang="0">
                <a:pos x="125729" y="100583"/>
              </a:cxn>
              <a:cxn ang="0">
                <a:pos x="75437" y="0"/>
              </a:cxn>
              <a:cxn ang="0">
                <a:pos x="125729" y="100583"/>
              </a:cxn>
              <a:cxn ang="0">
                <a:pos x="100584" y="100583"/>
              </a:cxn>
              <a:cxn ang="0">
                <a:pos x="100584" y="117348"/>
              </a:cxn>
              <a:cxn ang="0">
                <a:pos x="150875" y="150875"/>
              </a:cxn>
              <a:cxn ang="0">
                <a:pos x="125729" y="100583"/>
              </a:cxn>
              <a:cxn ang="0">
                <a:pos x="75437" y="100583"/>
              </a:cxn>
              <a:cxn ang="0">
                <a:pos x="50292" y="100583"/>
              </a:cxn>
              <a:cxn ang="0">
                <a:pos x="50292" y="117348"/>
              </a:cxn>
              <a:cxn ang="0">
                <a:pos x="75437" y="100583"/>
              </a:cxn>
              <a:cxn ang="0">
                <a:pos x="100584" y="100583"/>
              </a:cxn>
              <a:cxn ang="0">
                <a:pos x="75437" y="100583"/>
              </a:cxn>
              <a:cxn ang="0">
                <a:pos x="100584" y="117348"/>
              </a:cxn>
              <a:cxn ang="0">
                <a:pos x="100584" y="100583"/>
              </a:cxn>
            </a:cxnLst>
            <a:rect l="0" t="0" r="r" b="b"/>
            <a:pathLst>
              <a:path w="150875" h="593470">
                <a:moveTo>
                  <a:pt x="50292" y="296671"/>
                </a:moveTo>
                <a:lnTo>
                  <a:pt x="50292" y="593470"/>
                </a:lnTo>
                <a:lnTo>
                  <a:pt x="100584" y="593470"/>
                </a:lnTo>
                <a:lnTo>
                  <a:pt x="100584" y="321817"/>
                </a:lnTo>
                <a:lnTo>
                  <a:pt x="75437" y="321817"/>
                </a:lnTo>
                <a:lnTo>
                  <a:pt x="64397" y="319275"/>
                </a:lnTo>
                <a:lnTo>
                  <a:pt x="54217" y="310188"/>
                </a:lnTo>
                <a:lnTo>
                  <a:pt x="50292" y="296671"/>
                </a:lnTo>
                <a:close/>
              </a:path>
              <a:path w="150875" h="593470">
                <a:moveTo>
                  <a:pt x="50292" y="296671"/>
                </a:moveTo>
                <a:lnTo>
                  <a:pt x="54217" y="310188"/>
                </a:lnTo>
                <a:lnTo>
                  <a:pt x="64397" y="319275"/>
                </a:lnTo>
                <a:lnTo>
                  <a:pt x="75437" y="321817"/>
                </a:lnTo>
                <a:lnTo>
                  <a:pt x="50292" y="296671"/>
                </a:lnTo>
                <a:close/>
              </a:path>
              <a:path w="150875" h="593470">
                <a:moveTo>
                  <a:pt x="75437" y="100583"/>
                </a:moveTo>
                <a:lnTo>
                  <a:pt x="50292" y="117348"/>
                </a:lnTo>
                <a:lnTo>
                  <a:pt x="50292" y="296671"/>
                </a:lnTo>
                <a:lnTo>
                  <a:pt x="75437" y="321817"/>
                </a:lnTo>
                <a:lnTo>
                  <a:pt x="100584" y="321817"/>
                </a:lnTo>
                <a:lnTo>
                  <a:pt x="100584" y="296671"/>
                </a:lnTo>
                <a:lnTo>
                  <a:pt x="75437" y="271525"/>
                </a:lnTo>
                <a:lnTo>
                  <a:pt x="100584" y="271525"/>
                </a:lnTo>
                <a:lnTo>
                  <a:pt x="100584" y="117348"/>
                </a:lnTo>
                <a:lnTo>
                  <a:pt x="75437" y="100583"/>
                </a:lnTo>
                <a:close/>
              </a:path>
              <a:path w="150875" h="593470">
                <a:moveTo>
                  <a:pt x="75437" y="271525"/>
                </a:moveTo>
                <a:lnTo>
                  <a:pt x="100584" y="296671"/>
                </a:lnTo>
                <a:lnTo>
                  <a:pt x="96658" y="283211"/>
                </a:lnTo>
                <a:lnTo>
                  <a:pt x="86478" y="274090"/>
                </a:lnTo>
                <a:lnTo>
                  <a:pt x="75437" y="271525"/>
                </a:lnTo>
                <a:close/>
              </a:path>
              <a:path w="150875" h="593470">
                <a:moveTo>
                  <a:pt x="100584" y="271525"/>
                </a:moveTo>
                <a:lnTo>
                  <a:pt x="75437" y="271525"/>
                </a:lnTo>
                <a:lnTo>
                  <a:pt x="86478" y="274090"/>
                </a:lnTo>
                <a:lnTo>
                  <a:pt x="96658" y="283211"/>
                </a:lnTo>
                <a:lnTo>
                  <a:pt x="100584" y="296671"/>
                </a:lnTo>
                <a:lnTo>
                  <a:pt x="100584" y="271525"/>
                </a:lnTo>
                <a:close/>
              </a:path>
              <a:path w="150875" h="593470">
                <a:moveTo>
                  <a:pt x="75437" y="0"/>
                </a:moveTo>
                <a:lnTo>
                  <a:pt x="0" y="150875"/>
                </a:lnTo>
                <a:lnTo>
                  <a:pt x="50291" y="117348"/>
                </a:lnTo>
                <a:lnTo>
                  <a:pt x="50292" y="100583"/>
                </a:lnTo>
                <a:lnTo>
                  <a:pt x="125729" y="100583"/>
                </a:lnTo>
                <a:lnTo>
                  <a:pt x="75437" y="0"/>
                </a:lnTo>
                <a:close/>
              </a:path>
              <a:path w="150875" h="593470">
                <a:moveTo>
                  <a:pt x="125729" y="100583"/>
                </a:moveTo>
                <a:lnTo>
                  <a:pt x="100584" y="100583"/>
                </a:lnTo>
                <a:lnTo>
                  <a:pt x="100584" y="117348"/>
                </a:lnTo>
                <a:lnTo>
                  <a:pt x="150875" y="150875"/>
                </a:lnTo>
                <a:lnTo>
                  <a:pt x="125729" y="100583"/>
                </a:lnTo>
                <a:close/>
              </a:path>
              <a:path w="150875" h="593470">
                <a:moveTo>
                  <a:pt x="75437" y="100583"/>
                </a:moveTo>
                <a:lnTo>
                  <a:pt x="50292" y="100583"/>
                </a:lnTo>
                <a:lnTo>
                  <a:pt x="50292" y="117348"/>
                </a:lnTo>
                <a:lnTo>
                  <a:pt x="75437" y="100583"/>
                </a:lnTo>
                <a:close/>
              </a:path>
              <a:path w="150875" h="593470">
                <a:moveTo>
                  <a:pt x="100584" y="100583"/>
                </a:moveTo>
                <a:lnTo>
                  <a:pt x="75437" y="100583"/>
                </a:lnTo>
                <a:lnTo>
                  <a:pt x="100584" y="117348"/>
                </a:lnTo>
                <a:lnTo>
                  <a:pt x="100584" y="100583"/>
                </a:lnTo>
                <a:close/>
              </a:path>
            </a:pathLst>
          </a:custGeom>
          <a:solidFill>
            <a:srgbClr val="6F2F9F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27674" name="object 33"/>
          <p:cNvSpPr>
            <a:spLocks/>
          </p:cNvSpPr>
          <p:nvPr/>
        </p:nvSpPr>
        <p:spPr bwMode="auto">
          <a:xfrm>
            <a:off x="1497013" y="3733800"/>
            <a:ext cx="2990850" cy="493713"/>
          </a:xfrm>
          <a:custGeom>
            <a:avLst/>
            <a:gdLst/>
            <a:ahLst/>
            <a:cxnLst>
              <a:cxn ang="0">
                <a:pos x="2891409" y="307870"/>
              </a:cxn>
              <a:cxn ang="0">
                <a:pos x="14105" y="310412"/>
              </a:cxn>
              <a:cxn ang="0">
                <a:pos x="3925" y="319533"/>
              </a:cxn>
              <a:cxn ang="0">
                <a:pos x="0" y="332994"/>
              </a:cxn>
              <a:cxn ang="0">
                <a:pos x="0" y="494664"/>
              </a:cxn>
              <a:cxn ang="0">
                <a:pos x="50291" y="494664"/>
              </a:cxn>
              <a:cxn ang="0">
                <a:pos x="50291" y="358139"/>
              </a:cxn>
              <a:cxn ang="0">
                <a:pos x="25145" y="358139"/>
              </a:cxn>
              <a:cxn ang="0">
                <a:pos x="50291" y="332994"/>
              </a:cxn>
              <a:cxn ang="0">
                <a:pos x="2891409" y="332994"/>
              </a:cxn>
              <a:cxn ang="0">
                <a:pos x="2891409" y="307870"/>
              </a:cxn>
              <a:cxn ang="0">
                <a:pos x="50291" y="332994"/>
              </a:cxn>
              <a:cxn ang="0">
                <a:pos x="25145" y="358139"/>
              </a:cxn>
              <a:cxn ang="0">
                <a:pos x="50292" y="358117"/>
              </a:cxn>
              <a:cxn ang="0">
                <a:pos x="50291" y="332994"/>
              </a:cxn>
              <a:cxn ang="0">
                <a:pos x="50291" y="358117"/>
              </a:cxn>
              <a:cxn ang="0">
                <a:pos x="25145" y="358139"/>
              </a:cxn>
              <a:cxn ang="0">
                <a:pos x="50291" y="358139"/>
              </a:cxn>
              <a:cxn ang="0">
                <a:pos x="2941701" y="307848"/>
              </a:cxn>
              <a:cxn ang="0">
                <a:pos x="2916555" y="307848"/>
              </a:cxn>
              <a:cxn ang="0">
                <a:pos x="2891409" y="332994"/>
              </a:cxn>
              <a:cxn ang="0">
                <a:pos x="50291" y="332994"/>
              </a:cxn>
              <a:cxn ang="0">
                <a:pos x="50291" y="358117"/>
              </a:cxn>
              <a:cxn ang="0">
                <a:pos x="2927650" y="355597"/>
              </a:cxn>
              <a:cxn ang="0">
                <a:pos x="2937806" y="346510"/>
              </a:cxn>
              <a:cxn ang="0">
                <a:pos x="2941701" y="332994"/>
              </a:cxn>
              <a:cxn ang="0">
                <a:pos x="2941701" y="307848"/>
              </a:cxn>
              <a:cxn ang="0">
                <a:pos x="2916555" y="307848"/>
              </a:cxn>
              <a:cxn ang="0">
                <a:pos x="2891409" y="307870"/>
              </a:cxn>
              <a:cxn ang="0">
                <a:pos x="2891409" y="332994"/>
              </a:cxn>
              <a:cxn ang="0">
                <a:pos x="2916555" y="307848"/>
              </a:cxn>
              <a:cxn ang="0">
                <a:pos x="2916555" y="100584"/>
              </a:cxn>
              <a:cxn ang="0">
                <a:pos x="2891409" y="117348"/>
              </a:cxn>
              <a:cxn ang="0">
                <a:pos x="2891409" y="307870"/>
              </a:cxn>
              <a:cxn ang="0">
                <a:pos x="2941701" y="307848"/>
              </a:cxn>
              <a:cxn ang="0">
                <a:pos x="2941701" y="117348"/>
              </a:cxn>
              <a:cxn ang="0">
                <a:pos x="2916555" y="100584"/>
              </a:cxn>
              <a:cxn ang="0">
                <a:pos x="2916555" y="0"/>
              </a:cxn>
              <a:cxn ang="0">
                <a:pos x="2841117" y="150875"/>
              </a:cxn>
              <a:cxn ang="0">
                <a:pos x="2891409" y="117348"/>
              </a:cxn>
              <a:cxn ang="0">
                <a:pos x="2891409" y="100584"/>
              </a:cxn>
              <a:cxn ang="0">
                <a:pos x="2966847" y="100584"/>
              </a:cxn>
              <a:cxn ang="0">
                <a:pos x="2916555" y="0"/>
              </a:cxn>
              <a:cxn ang="0">
                <a:pos x="2966847" y="100584"/>
              </a:cxn>
              <a:cxn ang="0">
                <a:pos x="2941701" y="100584"/>
              </a:cxn>
              <a:cxn ang="0">
                <a:pos x="2941701" y="117348"/>
              </a:cxn>
              <a:cxn ang="0">
                <a:pos x="2991993" y="150875"/>
              </a:cxn>
              <a:cxn ang="0">
                <a:pos x="2966847" y="100584"/>
              </a:cxn>
              <a:cxn ang="0">
                <a:pos x="2916555" y="100584"/>
              </a:cxn>
              <a:cxn ang="0">
                <a:pos x="2891409" y="100584"/>
              </a:cxn>
              <a:cxn ang="0">
                <a:pos x="2891409" y="117348"/>
              </a:cxn>
              <a:cxn ang="0">
                <a:pos x="2916555" y="100584"/>
              </a:cxn>
              <a:cxn ang="0">
                <a:pos x="2941701" y="100584"/>
              </a:cxn>
              <a:cxn ang="0">
                <a:pos x="2916555" y="100584"/>
              </a:cxn>
              <a:cxn ang="0">
                <a:pos x="2941701" y="117348"/>
              </a:cxn>
              <a:cxn ang="0">
                <a:pos x="2941701" y="100584"/>
              </a:cxn>
            </a:cxnLst>
            <a:rect l="0" t="0" r="r" b="b"/>
            <a:pathLst>
              <a:path w="2991993" h="494664">
                <a:moveTo>
                  <a:pt x="2891409" y="307870"/>
                </a:moveTo>
                <a:lnTo>
                  <a:pt x="14105" y="310412"/>
                </a:lnTo>
                <a:lnTo>
                  <a:pt x="3925" y="319533"/>
                </a:lnTo>
                <a:lnTo>
                  <a:pt x="0" y="332994"/>
                </a:lnTo>
                <a:lnTo>
                  <a:pt x="0" y="494664"/>
                </a:lnTo>
                <a:lnTo>
                  <a:pt x="50291" y="494664"/>
                </a:lnTo>
                <a:lnTo>
                  <a:pt x="50291" y="358139"/>
                </a:lnTo>
                <a:lnTo>
                  <a:pt x="25145" y="358139"/>
                </a:lnTo>
                <a:lnTo>
                  <a:pt x="50291" y="332994"/>
                </a:lnTo>
                <a:lnTo>
                  <a:pt x="2891409" y="332994"/>
                </a:lnTo>
                <a:lnTo>
                  <a:pt x="2891409" y="307870"/>
                </a:lnTo>
                <a:close/>
              </a:path>
              <a:path w="2991993" h="494664">
                <a:moveTo>
                  <a:pt x="50291" y="332994"/>
                </a:moveTo>
                <a:lnTo>
                  <a:pt x="25145" y="358139"/>
                </a:lnTo>
                <a:lnTo>
                  <a:pt x="50292" y="358117"/>
                </a:lnTo>
                <a:lnTo>
                  <a:pt x="50291" y="332994"/>
                </a:lnTo>
                <a:close/>
              </a:path>
              <a:path w="2991993" h="494664">
                <a:moveTo>
                  <a:pt x="50291" y="358117"/>
                </a:moveTo>
                <a:lnTo>
                  <a:pt x="25145" y="358139"/>
                </a:lnTo>
                <a:lnTo>
                  <a:pt x="50291" y="358139"/>
                </a:lnTo>
                <a:close/>
              </a:path>
              <a:path w="2991993" h="494664">
                <a:moveTo>
                  <a:pt x="2941701" y="307848"/>
                </a:moveTo>
                <a:lnTo>
                  <a:pt x="2916555" y="307848"/>
                </a:lnTo>
                <a:lnTo>
                  <a:pt x="2891409" y="332994"/>
                </a:lnTo>
                <a:lnTo>
                  <a:pt x="50291" y="332994"/>
                </a:lnTo>
                <a:lnTo>
                  <a:pt x="50291" y="358117"/>
                </a:lnTo>
                <a:lnTo>
                  <a:pt x="2927650" y="355597"/>
                </a:lnTo>
                <a:lnTo>
                  <a:pt x="2937806" y="346510"/>
                </a:lnTo>
                <a:lnTo>
                  <a:pt x="2941701" y="332994"/>
                </a:lnTo>
                <a:lnTo>
                  <a:pt x="2941701" y="307848"/>
                </a:lnTo>
                <a:close/>
              </a:path>
              <a:path w="2991993" h="494664">
                <a:moveTo>
                  <a:pt x="2916555" y="307848"/>
                </a:moveTo>
                <a:lnTo>
                  <a:pt x="2891409" y="307870"/>
                </a:lnTo>
                <a:lnTo>
                  <a:pt x="2891409" y="332994"/>
                </a:lnTo>
                <a:lnTo>
                  <a:pt x="2916555" y="307848"/>
                </a:lnTo>
                <a:close/>
              </a:path>
              <a:path w="2991993" h="494664">
                <a:moveTo>
                  <a:pt x="2916555" y="100584"/>
                </a:moveTo>
                <a:lnTo>
                  <a:pt x="2891409" y="117348"/>
                </a:lnTo>
                <a:lnTo>
                  <a:pt x="2891409" y="307870"/>
                </a:lnTo>
                <a:lnTo>
                  <a:pt x="2941701" y="307848"/>
                </a:lnTo>
                <a:lnTo>
                  <a:pt x="2941701" y="117348"/>
                </a:lnTo>
                <a:lnTo>
                  <a:pt x="2916555" y="100584"/>
                </a:lnTo>
                <a:close/>
              </a:path>
              <a:path w="2991993" h="494664">
                <a:moveTo>
                  <a:pt x="2916555" y="0"/>
                </a:moveTo>
                <a:lnTo>
                  <a:pt x="2841117" y="150875"/>
                </a:lnTo>
                <a:lnTo>
                  <a:pt x="2891409" y="117348"/>
                </a:lnTo>
                <a:lnTo>
                  <a:pt x="2891409" y="100584"/>
                </a:lnTo>
                <a:lnTo>
                  <a:pt x="2966847" y="100584"/>
                </a:lnTo>
                <a:lnTo>
                  <a:pt x="2916555" y="0"/>
                </a:lnTo>
                <a:close/>
              </a:path>
              <a:path w="2991993" h="494664">
                <a:moveTo>
                  <a:pt x="2966847" y="100584"/>
                </a:moveTo>
                <a:lnTo>
                  <a:pt x="2941701" y="100584"/>
                </a:lnTo>
                <a:lnTo>
                  <a:pt x="2941701" y="117348"/>
                </a:lnTo>
                <a:lnTo>
                  <a:pt x="2991993" y="150875"/>
                </a:lnTo>
                <a:lnTo>
                  <a:pt x="2966847" y="100584"/>
                </a:lnTo>
                <a:close/>
              </a:path>
              <a:path w="2991993" h="494664">
                <a:moveTo>
                  <a:pt x="2916555" y="100584"/>
                </a:moveTo>
                <a:lnTo>
                  <a:pt x="2891409" y="100584"/>
                </a:lnTo>
                <a:lnTo>
                  <a:pt x="2891409" y="117348"/>
                </a:lnTo>
                <a:lnTo>
                  <a:pt x="2916555" y="100584"/>
                </a:lnTo>
                <a:close/>
              </a:path>
              <a:path w="2991993" h="494664">
                <a:moveTo>
                  <a:pt x="2941701" y="100584"/>
                </a:moveTo>
                <a:lnTo>
                  <a:pt x="2916555" y="100584"/>
                </a:lnTo>
                <a:lnTo>
                  <a:pt x="2941701" y="117348"/>
                </a:lnTo>
                <a:lnTo>
                  <a:pt x="2941701" y="100584"/>
                </a:lnTo>
                <a:close/>
              </a:path>
            </a:pathLst>
          </a:custGeom>
          <a:solidFill>
            <a:srgbClr val="92D050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27675" name="object 34"/>
          <p:cNvSpPr>
            <a:spLocks noChangeArrowheads="1"/>
          </p:cNvSpPr>
          <p:nvPr/>
        </p:nvSpPr>
        <p:spPr bwMode="auto">
          <a:xfrm>
            <a:off x="1744663" y="5945188"/>
            <a:ext cx="2741612" cy="612775"/>
          </a:xfrm>
          <a:prstGeom prst="rect">
            <a:avLst/>
          </a:prstGeom>
          <a:blipFill dpi="0" rotWithShape="1">
            <a:blip r:embed="rId9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2159000" y="6108700"/>
            <a:ext cx="1914525" cy="285750"/>
          </a:xfrm>
          <a:prstGeom prst="rect">
            <a:avLst/>
          </a:prstGeom>
        </p:spPr>
        <p:txBody>
          <a:bodyPr lIns="0" tIns="0" rIns="0" bIns="0"/>
          <a:lstStyle/>
          <a:p>
            <a:pPr marL="127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b="1">
                <a:latin typeface="+mn-lt"/>
                <a:cs typeface="Times New Roman"/>
              </a:rPr>
              <a:t>Б</a:t>
            </a:r>
            <a:r>
              <a:rPr b="1" spc="-105">
                <a:latin typeface="+mn-lt"/>
                <a:cs typeface="Times New Roman"/>
              </a:rPr>
              <a:t>ю</a:t>
            </a:r>
            <a:r>
              <a:rPr b="1">
                <a:latin typeface="+mn-lt"/>
                <a:cs typeface="Times New Roman"/>
              </a:rPr>
              <a:t>д</a:t>
            </a:r>
            <a:r>
              <a:rPr b="1" spc="-45">
                <a:latin typeface="+mn-lt"/>
                <a:cs typeface="Times New Roman"/>
              </a:rPr>
              <a:t>ж</a:t>
            </a:r>
            <a:r>
              <a:rPr b="1">
                <a:latin typeface="+mn-lt"/>
                <a:cs typeface="Times New Roman"/>
              </a:rPr>
              <a:t>еты</a:t>
            </a:r>
            <a:r>
              <a:rPr b="1" spc="10">
                <a:latin typeface="+mn-lt"/>
                <a:cs typeface="Times New Roman"/>
              </a:rPr>
              <a:t> </a:t>
            </a:r>
            <a:r>
              <a:rPr b="1">
                <a:latin typeface="+mn-lt"/>
                <a:cs typeface="Times New Roman"/>
              </a:rPr>
              <a:t>ра</a:t>
            </a:r>
            <a:r>
              <a:rPr b="1" spc="-10">
                <a:latin typeface="+mn-lt"/>
                <a:cs typeface="Times New Roman"/>
              </a:rPr>
              <a:t>й</a:t>
            </a:r>
            <a:r>
              <a:rPr b="1">
                <a:latin typeface="+mn-lt"/>
                <a:cs typeface="Times New Roman"/>
              </a:rPr>
              <a:t>он</a:t>
            </a:r>
            <a:r>
              <a:rPr b="1" spc="-55">
                <a:latin typeface="+mn-lt"/>
                <a:cs typeface="Times New Roman"/>
              </a:rPr>
              <a:t>о</a:t>
            </a:r>
            <a:r>
              <a:rPr b="1">
                <a:latin typeface="+mn-lt"/>
                <a:cs typeface="Times New Roman"/>
              </a:rPr>
              <a:t>в</a:t>
            </a:r>
            <a:endParaRPr>
              <a:latin typeface="+mn-lt"/>
              <a:cs typeface="Times New Roman"/>
            </a:endParaRPr>
          </a:p>
        </p:txBody>
      </p:sp>
      <p:sp>
        <p:nvSpPr>
          <p:cNvPr id="27677" name="object 36"/>
          <p:cNvSpPr>
            <a:spLocks noChangeArrowheads="1"/>
          </p:cNvSpPr>
          <p:nvPr/>
        </p:nvSpPr>
        <p:spPr bwMode="auto">
          <a:xfrm>
            <a:off x="4692650" y="5945188"/>
            <a:ext cx="2711450" cy="612775"/>
          </a:xfrm>
          <a:prstGeom prst="rect">
            <a:avLst/>
          </a:prstGeom>
          <a:blipFill dpi="0" rotWithShape="1">
            <a:blip r:embed="rId10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4978400" y="6108700"/>
            <a:ext cx="2139950" cy="285750"/>
          </a:xfrm>
          <a:prstGeom prst="rect">
            <a:avLst/>
          </a:prstGeom>
        </p:spPr>
        <p:txBody>
          <a:bodyPr lIns="0" tIns="0" rIns="0" bIns="0"/>
          <a:lstStyle/>
          <a:p>
            <a:pPr marL="127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b="1">
                <a:latin typeface="+mn-lt"/>
                <a:cs typeface="Times New Roman"/>
              </a:rPr>
              <a:t>Б</a:t>
            </a:r>
            <a:r>
              <a:rPr b="1" spc="-105">
                <a:latin typeface="+mn-lt"/>
                <a:cs typeface="Times New Roman"/>
              </a:rPr>
              <a:t>ю</a:t>
            </a:r>
            <a:r>
              <a:rPr b="1">
                <a:latin typeface="+mn-lt"/>
                <a:cs typeface="Times New Roman"/>
              </a:rPr>
              <a:t>д</a:t>
            </a:r>
            <a:r>
              <a:rPr b="1" spc="-45">
                <a:latin typeface="+mn-lt"/>
                <a:cs typeface="Times New Roman"/>
              </a:rPr>
              <a:t>ж</a:t>
            </a:r>
            <a:r>
              <a:rPr b="1">
                <a:latin typeface="+mn-lt"/>
                <a:cs typeface="Times New Roman"/>
              </a:rPr>
              <a:t>еты</a:t>
            </a:r>
            <a:r>
              <a:rPr b="1" spc="10">
                <a:latin typeface="+mn-lt"/>
                <a:cs typeface="Times New Roman"/>
              </a:rPr>
              <a:t> </a:t>
            </a:r>
            <a:r>
              <a:rPr b="1">
                <a:latin typeface="+mn-lt"/>
                <a:cs typeface="Times New Roman"/>
              </a:rPr>
              <a:t>по</a:t>
            </a:r>
            <a:r>
              <a:rPr b="1" spc="20">
                <a:latin typeface="+mn-lt"/>
                <a:cs typeface="Times New Roman"/>
              </a:rPr>
              <a:t>с</a:t>
            </a:r>
            <a:r>
              <a:rPr b="1">
                <a:latin typeface="+mn-lt"/>
                <a:cs typeface="Times New Roman"/>
              </a:rPr>
              <a:t>ел</a:t>
            </a:r>
            <a:r>
              <a:rPr b="1" spc="5">
                <a:latin typeface="+mn-lt"/>
                <a:cs typeface="Times New Roman"/>
              </a:rPr>
              <a:t>е</a:t>
            </a:r>
            <a:r>
              <a:rPr b="1">
                <a:latin typeface="+mn-lt"/>
                <a:cs typeface="Times New Roman"/>
              </a:rPr>
              <a:t>н</a:t>
            </a:r>
            <a:r>
              <a:rPr b="1" spc="-10">
                <a:latin typeface="+mn-lt"/>
                <a:cs typeface="Times New Roman"/>
              </a:rPr>
              <a:t>и</a:t>
            </a:r>
            <a:r>
              <a:rPr b="1">
                <a:latin typeface="+mn-lt"/>
                <a:cs typeface="Times New Roman"/>
              </a:rPr>
              <a:t>й</a:t>
            </a:r>
            <a:endParaRPr>
              <a:latin typeface="+mn-lt"/>
              <a:cs typeface="Times New Roman"/>
            </a:endParaRPr>
          </a:p>
        </p:txBody>
      </p:sp>
      <p:sp>
        <p:nvSpPr>
          <p:cNvPr id="27679" name="object 39"/>
          <p:cNvSpPr>
            <a:spLocks/>
          </p:cNvSpPr>
          <p:nvPr/>
        </p:nvSpPr>
        <p:spPr bwMode="auto">
          <a:xfrm>
            <a:off x="5980113" y="2703513"/>
            <a:ext cx="1427162" cy="1133475"/>
          </a:xfrm>
          <a:custGeom>
            <a:avLst/>
            <a:gdLst/>
            <a:ahLst/>
            <a:cxnLst>
              <a:cxn ang="0">
                <a:pos x="0" y="1133856"/>
              </a:cxn>
              <a:cxn ang="0">
                <a:pos x="1426464" y="1133856"/>
              </a:cxn>
              <a:cxn ang="0">
                <a:pos x="1426464" y="0"/>
              </a:cxn>
              <a:cxn ang="0">
                <a:pos x="0" y="0"/>
              </a:cxn>
              <a:cxn ang="0">
                <a:pos x="0" y="1133856"/>
              </a:cxn>
            </a:cxnLst>
            <a:rect l="0" t="0" r="r" b="b"/>
            <a:pathLst>
              <a:path w="1426464" h="1133855">
                <a:moveTo>
                  <a:pt x="0" y="1133856"/>
                </a:moveTo>
                <a:lnTo>
                  <a:pt x="1426464" y="1133856"/>
                </a:lnTo>
                <a:lnTo>
                  <a:pt x="1426464" y="0"/>
                </a:lnTo>
                <a:lnTo>
                  <a:pt x="0" y="0"/>
                </a:lnTo>
                <a:lnTo>
                  <a:pt x="0" y="1133856"/>
                </a:lnTo>
                <a:close/>
              </a:path>
            </a:pathLst>
          </a:custGeom>
          <a:solidFill>
            <a:srgbClr val="B7DEE8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40" name="object 40"/>
          <p:cNvSpPr txBox="1"/>
          <p:nvPr/>
        </p:nvSpPr>
        <p:spPr>
          <a:xfrm>
            <a:off x="6088063" y="2809875"/>
            <a:ext cx="1212850" cy="925513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/>
            <a:r>
              <a:rPr lang="ru-RU" sz="1200" b="1">
                <a:solidFill>
                  <a:srgbClr val="404040"/>
                </a:solidFill>
                <a:latin typeface="Calibri" pitchFamily="34" charset="0"/>
                <a:cs typeface="Times New Roman" pitchFamily="18" charset="0"/>
              </a:rPr>
              <a:t>Государственные внебюджетные фонды Российской Федерации</a:t>
            </a:r>
            <a:endParaRPr lang="ru-RU" sz="12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27681" name="object 41"/>
          <p:cNvSpPr>
            <a:spLocks/>
          </p:cNvSpPr>
          <p:nvPr/>
        </p:nvSpPr>
        <p:spPr bwMode="auto">
          <a:xfrm>
            <a:off x="7524750" y="2687638"/>
            <a:ext cx="1511300" cy="1136650"/>
          </a:xfrm>
          <a:custGeom>
            <a:avLst/>
            <a:gdLst/>
            <a:ahLst/>
            <a:cxnLst>
              <a:cxn ang="0">
                <a:pos x="0" y="1135380"/>
              </a:cxn>
              <a:cxn ang="0">
                <a:pos x="1511807" y="1135380"/>
              </a:cxn>
              <a:cxn ang="0">
                <a:pos x="1511807" y="0"/>
              </a:cxn>
              <a:cxn ang="0">
                <a:pos x="0" y="0"/>
              </a:cxn>
              <a:cxn ang="0">
                <a:pos x="0" y="1135380"/>
              </a:cxn>
            </a:cxnLst>
            <a:rect l="0" t="0" r="r" b="b"/>
            <a:pathLst>
              <a:path w="1511807" h="1135379">
                <a:moveTo>
                  <a:pt x="0" y="1135380"/>
                </a:moveTo>
                <a:lnTo>
                  <a:pt x="1511807" y="1135380"/>
                </a:lnTo>
                <a:lnTo>
                  <a:pt x="1511807" y="0"/>
                </a:lnTo>
                <a:lnTo>
                  <a:pt x="0" y="0"/>
                </a:lnTo>
                <a:lnTo>
                  <a:pt x="0" y="1135380"/>
                </a:lnTo>
                <a:close/>
              </a:path>
            </a:pathLst>
          </a:custGeom>
          <a:solidFill>
            <a:srgbClr val="B7DEE8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42" name="object 42"/>
          <p:cNvSpPr txBox="1"/>
          <p:nvPr/>
        </p:nvSpPr>
        <p:spPr>
          <a:xfrm>
            <a:off x="7639050" y="2795588"/>
            <a:ext cx="1287463" cy="925512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/>
            <a:r>
              <a:rPr lang="ru-RU" sz="1200" b="1">
                <a:solidFill>
                  <a:srgbClr val="404040"/>
                </a:solidFill>
                <a:latin typeface="Calibri" pitchFamily="34" charset="0"/>
                <a:cs typeface="Times New Roman" pitchFamily="18" charset="0"/>
              </a:rPr>
              <a:t>Территориальные фонды обязательного медицинского страхования</a:t>
            </a:r>
            <a:endParaRPr lang="ru-RU" sz="12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27683" name="object 43"/>
          <p:cNvSpPr>
            <a:spLocks/>
          </p:cNvSpPr>
          <p:nvPr/>
        </p:nvSpPr>
        <p:spPr bwMode="auto">
          <a:xfrm>
            <a:off x="6561138" y="2214563"/>
            <a:ext cx="1076325" cy="488950"/>
          </a:xfrm>
          <a:custGeom>
            <a:avLst/>
            <a:gdLst/>
            <a:ahLst/>
            <a:cxnLst>
              <a:cxn ang="0">
                <a:pos x="975613" y="218886"/>
              </a:cxn>
              <a:cxn ang="0">
                <a:pos x="14105" y="221385"/>
              </a:cxn>
              <a:cxn ang="0">
                <a:pos x="3925" y="230506"/>
              </a:cxn>
              <a:cxn ang="0">
                <a:pos x="0" y="243966"/>
              </a:cxn>
              <a:cxn ang="0">
                <a:pos x="0" y="487933"/>
              </a:cxn>
              <a:cxn ang="0">
                <a:pos x="50291" y="487933"/>
              </a:cxn>
              <a:cxn ang="0">
                <a:pos x="50291" y="269113"/>
              </a:cxn>
              <a:cxn ang="0">
                <a:pos x="25146" y="269113"/>
              </a:cxn>
              <a:cxn ang="0">
                <a:pos x="50291" y="243966"/>
              </a:cxn>
              <a:cxn ang="0">
                <a:pos x="975613" y="243966"/>
              </a:cxn>
              <a:cxn ang="0">
                <a:pos x="975613" y="218886"/>
              </a:cxn>
              <a:cxn ang="0">
                <a:pos x="50291" y="243966"/>
              </a:cxn>
              <a:cxn ang="0">
                <a:pos x="25146" y="269113"/>
              </a:cxn>
              <a:cxn ang="0">
                <a:pos x="50291" y="269048"/>
              </a:cxn>
              <a:cxn ang="0">
                <a:pos x="50291" y="243966"/>
              </a:cxn>
              <a:cxn ang="0">
                <a:pos x="50291" y="269048"/>
              </a:cxn>
              <a:cxn ang="0">
                <a:pos x="25146" y="269113"/>
              </a:cxn>
              <a:cxn ang="0">
                <a:pos x="50291" y="269113"/>
              </a:cxn>
              <a:cxn ang="0">
                <a:pos x="1025905" y="218820"/>
              </a:cxn>
              <a:cxn ang="0">
                <a:pos x="1000759" y="218820"/>
              </a:cxn>
              <a:cxn ang="0">
                <a:pos x="975613" y="243966"/>
              </a:cxn>
              <a:cxn ang="0">
                <a:pos x="50291" y="243966"/>
              </a:cxn>
              <a:cxn ang="0">
                <a:pos x="50291" y="269048"/>
              </a:cxn>
              <a:cxn ang="0">
                <a:pos x="1011800" y="266570"/>
              </a:cxn>
              <a:cxn ang="0">
                <a:pos x="1021980" y="257483"/>
              </a:cxn>
              <a:cxn ang="0">
                <a:pos x="1025905" y="243966"/>
              </a:cxn>
              <a:cxn ang="0">
                <a:pos x="1025905" y="218820"/>
              </a:cxn>
              <a:cxn ang="0">
                <a:pos x="1000759" y="218820"/>
              </a:cxn>
              <a:cxn ang="0">
                <a:pos x="975613" y="218886"/>
              </a:cxn>
              <a:cxn ang="0">
                <a:pos x="975613" y="243966"/>
              </a:cxn>
              <a:cxn ang="0">
                <a:pos x="1000759" y="218820"/>
              </a:cxn>
              <a:cxn ang="0">
                <a:pos x="1000759" y="100583"/>
              </a:cxn>
              <a:cxn ang="0">
                <a:pos x="975613" y="117348"/>
              </a:cxn>
              <a:cxn ang="0">
                <a:pos x="975613" y="218886"/>
              </a:cxn>
              <a:cxn ang="0">
                <a:pos x="1025905" y="218820"/>
              </a:cxn>
              <a:cxn ang="0">
                <a:pos x="1025905" y="117348"/>
              </a:cxn>
              <a:cxn ang="0">
                <a:pos x="1000759" y="100583"/>
              </a:cxn>
              <a:cxn ang="0">
                <a:pos x="1000759" y="0"/>
              </a:cxn>
              <a:cxn ang="0">
                <a:pos x="925322" y="150875"/>
              </a:cxn>
              <a:cxn ang="0">
                <a:pos x="975613" y="117348"/>
              </a:cxn>
              <a:cxn ang="0">
                <a:pos x="975613" y="100583"/>
              </a:cxn>
              <a:cxn ang="0">
                <a:pos x="1051051" y="100583"/>
              </a:cxn>
              <a:cxn ang="0">
                <a:pos x="1000759" y="0"/>
              </a:cxn>
              <a:cxn ang="0">
                <a:pos x="1051051" y="100583"/>
              </a:cxn>
              <a:cxn ang="0">
                <a:pos x="1025905" y="100583"/>
              </a:cxn>
              <a:cxn ang="0">
                <a:pos x="1025906" y="117348"/>
              </a:cxn>
              <a:cxn ang="0">
                <a:pos x="1076198" y="150875"/>
              </a:cxn>
              <a:cxn ang="0">
                <a:pos x="1051051" y="100583"/>
              </a:cxn>
              <a:cxn ang="0">
                <a:pos x="1000759" y="100583"/>
              </a:cxn>
              <a:cxn ang="0">
                <a:pos x="975613" y="100583"/>
              </a:cxn>
              <a:cxn ang="0">
                <a:pos x="975613" y="117348"/>
              </a:cxn>
              <a:cxn ang="0">
                <a:pos x="1000759" y="100583"/>
              </a:cxn>
              <a:cxn ang="0">
                <a:pos x="1025905" y="100583"/>
              </a:cxn>
              <a:cxn ang="0">
                <a:pos x="1000759" y="100583"/>
              </a:cxn>
              <a:cxn ang="0">
                <a:pos x="1025906" y="117348"/>
              </a:cxn>
              <a:cxn ang="0">
                <a:pos x="1025905" y="100583"/>
              </a:cxn>
            </a:cxnLst>
            <a:rect l="0" t="0" r="r" b="b"/>
            <a:pathLst>
              <a:path w="1076198" h="487933">
                <a:moveTo>
                  <a:pt x="975613" y="218886"/>
                </a:moveTo>
                <a:lnTo>
                  <a:pt x="14105" y="221385"/>
                </a:lnTo>
                <a:lnTo>
                  <a:pt x="3925" y="230506"/>
                </a:lnTo>
                <a:lnTo>
                  <a:pt x="0" y="243966"/>
                </a:lnTo>
                <a:lnTo>
                  <a:pt x="0" y="487933"/>
                </a:lnTo>
                <a:lnTo>
                  <a:pt x="50291" y="487933"/>
                </a:lnTo>
                <a:lnTo>
                  <a:pt x="50291" y="269113"/>
                </a:lnTo>
                <a:lnTo>
                  <a:pt x="25146" y="269113"/>
                </a:lnTo>
                <a:lnTo>
                  <a:pt x="50291" y="243966"/>
                </a:lnTo>
                <a:lnTo>
                  <a:pt x="975613" y="243966"/>
                </a:lnTo>
                <a:lnTo>
                  <a:pt x="975613" y="218886"/>
                </a:lnTo>
                <a:close/>
              </a:path>
              <a:path w="1076198" h="487933">
                <a:moveTo>
                  <a:pt x="50291" y="243966"/>
                </a:moveTo>
                <a:lnTo>
                  <a:pt x="25146" y="269113"/>
                </a:lnTo>
                <a:lnTo>
                  <a:pt x="50291" y="269048"/>
                </a:lnTo>
                <a:lnTo>
                  <a:pt x="50291" y="243966"/>
                </a:lnTo>
                <a:close/>
              </a:path>
              <a:path w="1076198" h="487933">
                <a:moveTo>
                  <a:pt x="50291" y="269048"/>
                </a:moveTo>
                <a:lnTo>
                  <a:pt x="25146" y="269113"/>
                </a:lnTo>
                <a:lnTo>
                  <a:pt x="50291" y="269113"/>
                </a:lnTo>
                <a:close/>
              </a:path>
              <a:path w="1076198" h="487933">
                <a:moveTo>
                  <a:pt x="1025905" y="218820"/>
                </a:moveTo>
                <a:lnTo>
                  <a:pt x="1000759" y="218820"/>
                </a:lnTo>
                <a:lnTo>
                  <a:pt x="975613" y="243966"/>
                </a:lnTo>
                <a:lnTo>
                  <a:pt x="50291" y="243966"/>
                </a:lnTo>
                <a:lnTo>
                  <a:pt x="50291" y="269048"/>
                </a:lnTo>
                <a:lnTo>
                  <a:pt x="1011800" y="266570"/>
                </a:lnTo>
                <a:lnTo>
                  <a:pt x="1021980" y="257483"/>
                </a:lnTo>
                <a:lnTo>
                  <a:pt x="1025905" y="243966"/>
                </a:lnTo>
                <a:lnTo>
                  <a:pt x="1025905" y="218820"/>
                </a:lnTo>
                <a:close/>
              </a:path>
              <a:path w="1076198" h="487933">
                <a:moveTo>
                  <a:pt x="1000759" y="218820"/>
                </a:moveTo>
                <a:lnTo>
                  <a:pt x="975613" y="218886"/>
                </a:lnTo>
                <a:lnTo>
                  <a:pt x="975613" y="243966"/>
                </a:lnTo>
                <a:lnTo>
                  <a:pt x="1000759" y="218820"/>
                </a:lnTo>
                <a:close/>
              </a:path>
              <a:path w="1076198" h="487933">
                <a:moveTo>
                  <a:pt x="1000759" y="100583"/>
                </a:moveTo>
                <a:lnTo>
                  <a:pt x="975613" y="117348"/>
                </a:lnTo>
                <a:lnTo>
                  <a:pt x="975613" y="218886"/>
                </a:lnTo>
                <a:lnTo>
                  <a:pt x="1025905" y="218820"/>
                </a:lnTo>
                <a:lnTo>
                  <a:pt x="1025905" y="117348"/>
                </a:lnTo>
                <a:lnTo>
                  <a:pt x="1000759" y="100583"/>
                </a:lnTo>
                <a:close/>
              </a:path>
              <a:path w="1076198" h="487933">
                <a:moveTo>
                  <a:pt x="1000759" y="0"/>
                </a:moveTo>
                <a:lnTo>
                  <a:pt x="925322" y="150875"/>
                </a:lnTo>
                <a:lnTo>
                  <a:pt x="975613" y="117348"/>
                </a:lnTo>
                <a:lnTo>
                  <a:pt x="975613" y="100583"/>
                </a:lnTo>
                <a:lnTo>
                  <a:pt x="1051051" y="100583"/>
                </a:lnTo>
                <a:lnTo>
                  <a:pt x="1000759" y="0"/>
                </a:lnTo>
                <a:close/>
              </a:path>
              <a:path w="1076198" h="487933">
                <a:moveTo>
                  <a:pt x="1051051" y="100583"/>
                </a:moveTo>
                <a:lnTo>
                  <a:pt x="1025905" y="100583"/>
                </a:lnTo>
                <a:lnTo>
                  <a:pt x="1025906" y="117348"/>
                </a:lnTo>
                <a:lnTo>
                  <a:pt x="1076198" y="150875"/>
                </a:lnTo>
                <a:lnTo>
                  <a:pt x="1051051" y="100583"/>
                </a:lnTo>
                <a:close/>
              </a:path>
              <a:path w="1076198" h="487933">
                <a:moveTo>
                  <a:pt x="1000759" y="100583"/>
                </a:moveTo>
                <a:lnTo>
                  <a:pt x="975613" y="100583"/>
                </a:lnTo>
                <a:lnTo>
                  <a:pt x="975613" y="117348"/>
                </a:lnTo>
                <a:lnTo>
                  <a:pt x="1000759" y="100583"/>
                </a:lnTo>
                <a:close/>
              </a:path>
              <a:path w="1076198" h="487933">
                <a:moveTo>
                  <a:pt x="1025905" y="100583"/>
                </a:moveTo>
                <a:lnTo>
                  <a:pt x="1000759" y="100583"/>
                </a:lnTo>
                <a:lnTo>
                  <a:pt x="1025906" y="117348"/>
                </a:lnTo>
                <a:lnTo>
                  <a:pt x="1025905" y="100583"/>
                </a:lnTo>
                <a:close/>
              </a:path>
            </a:pathLst>
          </a:custGeom>
          <a:solidFill>
            <a:srgbClr val="94B3D6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27684" name="object 44"/>
          <p:cNvSpPr>
            <a:spLocks/>
          </p:cNvSpPr>
          <p:nvPr/>
        </p:nvSpPr>
        <p:spPr bwMode="auto">
          <a:xfrm>
            <a:off x="7685088" y="2222500"/>
            <a:ext cx="1076325" cy="474663"/>
          </a:xfrm>
          <a:custGeom>
            <a:avLst/>
            <a:gdLst/>
            <a:ahLst/>
            <a:cxnLst>
              <a:cxn ang="0">
                <a:pos x="1025398" y="261936"/>
              </a:cxn>
              <a:cxn ang="0">
                <a:pos x="1025398" y="473837"/>
              </a:cxn>
              <a:cxn ang="0">
                <a:pos x="1075690" y="473837"/>
              </a:cxn>
              <a:cxn ang="0">
                <a:pos x="1075690" y="262000"/>
              </a:cxn>
              <a:cxn ang="0">
                <a:pos x="1050544" y="262000"/>
              </a:cxn>
              <a:cxn ang="0">
                <a:pos x="1025398" y="261936"/>
              </a:cxn>
              <a:cxn ang="0">
                <a:pos x="1025398" y="236855"/>
              </a:cxn>
              <a:cxn ang="0">
                <a:pos x="1025398" y="261936"/>
              </a:cxn>
              <a:cxn ang="0">
                <a:pos x="1050544" y="262000"/>
              </a:cxn>
              <a:cxn ang="0">
                <a:pos x="1025398" y="236855"/>
              </a:cxn>
              <a:cxn ang="0">
                <a:pos x="100584" y="211774"/>
              </a:cxn>
              <a:cxn ang="0">
                <a:pos x="100584" y="236855"/>
              </a:cxn>
              <a:cxn ang="0">
                <a:pos x="1025398" y="236855"/>
              </a:cxn>
              <a:cxn ang="0">
                <a:pos x="1050544" y="262000"/>
              </a:cxn>
              <a:cxn ang="0">
                <a:pos x="1075690" y="262000"/>
              </a:cxn>
              <a:cxn ang="0">
                <a:pos x="1075690" y="236855"/>
              </a:cxn>
              <a:cxn ang="0">
                <a:pos x="1071764" y="223394"/>
              </a:cxn>
              <a:cxn ang="0">
                <a:pos x="1061584" y="214273"/>
              </a:cxn>
              <a:cxn ang="0">
                <a:pos x="100584" y="211774"/>
              </a:cxn>
              <a:cxn ang="0">
                <a:pos x="75438" y="100584"/>
              </a:cxn>
              <a:cxn ang="0">
                <a:pos x="50292" y="117348"/>
              </a:cxn>
              <a:cxn ang="0">
                <a:pos x="50292" y="236855"/>
              </a:cxn>
              <a:cxn ang="0">
                <a:pos x="54217" y="250371"/>
              </a:cxn>
              <a:cxn ang="0">
                <a:pos x="64397" y="259458"/>
              </a:cxn>
              <a:cxn ang="0">
                <a:pos x="1025398" y="261936"/>
              </a:cxn>
              <a:cxn ang="0">
                <a:pos x="1025398" y="236855"/>
              </a:cxn>
              <a:cxn ang="0">
                <a:pos x="100584" y="236855"/>
              </a:cxn>
              <a:cxn ang="0">
                <a:pos x="75438" y="211709"/>
              </a:cxn>
              <a:cxn ang="0">
                <a:pos x="100584" y="211709"/>
              </a:cxn>
              <a:cxn ang="0">
                <a:pos x="100584" y="117348"/>
              </a:cxn>
              <a:cxn ang="0">
                <a:pos x="75438" y="100584"/>
              </a:cxn>
              <a:cxn ang="0">
                <a:pos x="75438" y="211709"/>
              </a:cxn>
              <a:cxn ang="0">
                <a:pos x="100584" y="236855"/>
              </a:cxn>
              <a:cxn ang="0">
                <a:pos x="100584" y="211774"/>
              </a:cxn>
              <a:cxn ang="0">
                <a:pos x="75438" y="211709"/>
              </a:cxn>
              <a:cxn ang="0">
                <a:pos x="100584" y="211709"/>
              </a:cxn>
              <a:cxn ang="0">
                <a:pos x="75438" y="211709"/>
              </a:cxn>
              <a:cxn ang="0">
                <a:pos x="100584" y="211774"/>
              </a:cxn>
              <a:cxn ang="0">
                <a:pos x="75438" y="0"/>
              </a:cxn>
              <a:cxn ang="0">
                <a:pos x="0" y="150875"/>
              </a:cxn>
              <a:cxn ang="0">
                <a:pos x="50292" y="117348"/>
              </a:cxn>
              <a:cxn ang="0">
                <a:pos x="50292" y="100584"/>
              </a:cxn>
              <a:cxn ang="0">
                <a:pos x="125730" y="100584"/>
              </a:cxn>
              <a:cxn ang="0">
                <a:pos x="75438" y="0"/>
              </a:cxn>
              <a:cxn ang="0">
                <a:pos x="125730" y="100584"/>
              </a:cxn>
              <a:cxn ang="0">
                <a:pos x="100584" y="100584"/>
              </a:cxn>
              <a:cxn ang="0">
                <a:pos x="100584" y="117348"/>
              </a:cxn>
              <a:cxn ang="0">
                <a:pos x="150875" y="150875"/>
              </a:cxn>
              <a:cxn ang="0">
                <a:pos x="125730" y="100584"/>
              </a:cxn>
              <a:cxn ang="0">
                <a:pos x="75438" y="100584"/>
              </a:cxn>
              <a:cxn ang="0">
                <a:pos x="50292" y="100584"/>
              </a:cxn>
              <a:cxn ang="0">
                <a:pos x="50292" y="117348"/>
              </a:cxn>
              <a:cxn ang="0">
                <a:pos x="75438" y="100584"/>
              </a:cxn>
              <a:cxn ang="0">
                <a:pos x="100584" y="100584"/>
              </a:cxn>
              <a:cxn ang="0">
                <a:pos x="75438" y="100584"/>
              </a:cxn>
              <a:cxn ang="0">
                <a:pos x="100584" y="117348"/>
              </a:cxn>
              <a:cxn ang="0">
                <a:pos x="100584" y="100584"/>
              </a:cxn>
            </a:cxnLst>
            <a:rect l="0" t="0" r="r" b="b"/>
            <a:pathLst>
              <a:path w="1075690" h="473837">
                <a:moveTo>
                  <a:pt x="1025398" y="261936"/>
                </a:moveTo>
                <a:lnTo>
                  <a:pt x="1025398" y="473837"/>
                </a:lnTo>
                <a:lnTo>
                  <a:pt x="1075690" y="473837"/>
                </a:lnTo>
                <a:lnTo>
                  <a:pt x="1075690" y="262000"/>
                </a:lnTo>
                <a:lnTo>
                  <a:pt x="1050544" y="262000"/>
                </a:lnTo>
                <a:lnTo>
                  <a:pt x="1025398" y="261936"/>
                </a:lnTo>
                <a:close/>
              </a:path>
              <a:path w="1075690" h="473837">
                <a:moveTo>
                  <a:pt x="1025398" y="236855"/>
                </a:moveTo>
                <a:lnTo>
                  <a:pt x="1025398" y="261936"/>
                </a:lnTo>
                <a:lnTo>
                  <a:pt x="1050544" y="262000"/>
                </a:lnTo>
                <a:lnTo>
                  <a:pt x="1025398" y="236855"/>
                </a:lnTo>
                <a:close/>
              </a:path>
              <a:path w="1075690" h="473837">
                <a:moveTo>
                  <a:pt x="100584" y="211774"/>
                </a:moveTo>
                <a:lnTo>
                  <a:pt x="100584" y="236855"/>
                </a:lnTo>
                <a:lnTo>
                  <a:pt x="1025398" y="236855"/>
                </a:lnTo>
                <a:lnTo>
                  <a:pt x="1050544" y="262000"/>
                </a:lnTo>
                <a:lnTo>
                  <a:pt x="1075690" y="262000"/>
                </a:lnTo>
                <a:lnTo>
                  <a:pt x="1075690" y="236855"/>
                </a:lnTo>
                <a:lnTo>
                  <a:pt x="1071764" y="223394"/>
                </a:lnTo>
                <a:lnTo>
                  <a:pt x="1061584" y="214273"/>
                </a:lnTo>
                <a:lnTo>
                  <a:pt x="100584" y="211774"/>
                </a:lnTo>
                <a:close/>
              </a:path>
              <a:path w="1075690" h="473837">
                <a:moveTo>
                  <a:pt x="75438" y="100584"/>
                </a:moveTo>
                <a:lnTo>
                  <a:pt x="50292" y="117348"/>
                </a:lnTo>
                <a:lnTo>
                  <a:pt x="50292" y="236855"/>
                </a:lnTo>
                <a:lnTo>
                  <a:pt x="54217" y="250371"/>
                </a:lnTo>
                <a:lnTo>
                  <a:pt x="64397" y="259458"/>
                </a:lnTo>
                <a:lnTo>
                  <a:pt x="1025398" y="261936"/>
                </a:lnTo>
                <a:lnTo>
                  <a:pt x="1025398" y="236855"/>
                </a:lnTo>
                <a:lnTo>
                  <a:pt x="100584" y="236855"/>
                </a:lnTo>
                <a:lnTo>
                  <a:pt x="75438" y="211709"/>
                </a:lnTo>
                <a:lnTo>
                  <a:pt x="100584" y="211709"/>
                </a:lnTo>
                <a:lnTo>
                  <a:pt x="100584" y="117348"/>
                </a:lnTo>
                <a:lnTo>
                  <a:pt x="75438" y="100584"/>
                </a:lnTo>
                <a:close/>
              </a:path>
              <a:path w="1075690" h="473837">
                <a:moveTo>
                  <a:pt x="75438" y="211709"/>
                </a:moveTo>
                <a:lnTo>
                  <a:pt x="100584" y="236855"/>
                </a:lnTo>
                <a:lnTo>
                  <a:pt x="100584" y="211774"/>
                </a:lnTo>
                <a:lnTo>
                  <a:pt x="75438" y="211709"/>
                </a:lnTo>
                <a:close/>
              </a:path>
              <a:path w="1075690" h="473837">
                <a:moveTo>
                  <a:pt x="100584" y="211709"/>
                </a:moveTo>
                <a:lnTo>
                  <a:pt x="75438" y="211709"/>
                </a:lnTo>
                <a:lnTo>
                  <a:pt x="100584" y="211774"/>
                </a:lnTo>
                <a:close/>
              </a:path>
              <a:path w="1075690" h="473837">
                <a:moveTo>
                  <a:pt x="75438" y="0"/>
                </a:moveTo>
                <a:lnTo>
                  <a:pt x="0" y="150875"/>
                </a:lnTo>
                <a:lnTo>
                  <a:pt x="50292" y="117348"/>
                </a:lnTo>
                <a:lnTo>
                  <a:pt x="50292" y="100584"/>
                </a:lnTo>
                <a:lnTo>
                  <a:pt x="125730" y="100584"/>
                </a:lnTo>
                <a:lnTo>
                  <a:pt x="75438" y="0"/>
                </a:lnTo>
                <a:close/>
              </a:path>
              <a:path w="1075690" h="473837">
                <a:moveTo>
                  <a:pt x="125730" y="100584"/>
                </a:moveTo>
                <a:lnTo>
                  <a:pt x="100584" y="100584"/>
                </a:lnTo>
                <a:lnTo>
                  <a:pt x="100584" y="117348"/>
                </a:lnTo>
                <a:lnTo>
                  <a:pt x="150875" y="150875"/>
                </a:lnTo>
                <a:lnTo>
                  <a:pt x="125730" y="100584"/>
                </a:lnTo>
                <a:close/>
              </a:path>
              <a:path w="1075690" h="473837">
                <a:moveTo>
                  <a:pt x="75438" y="100584"/>
                </a:moveTo>
                <a:lnTo>
                  <a:pt x="50292" y="100584"/>
                </a:lnTo>
                <a:lnTo>
                  <a:pt x="50292" y="117348"/>
                </a:lnTo>
                <a:lnTo>
                  <a:pt x="75438" y="100584"/>
                </a:lnTo>
                <a:close/>
              </a:path>
              <a:path w="1075690" h="473837">
                <a:moveTo>
                  <a:pt x="100584" y="100584"/>
                </a:moveTo>
                <a:lnTo>
                  <a:pt x="75438" y="100584"/>
                </a:lnTo>
                <a:lnTo>
                  <a:pt x="100584" y="117348"/>
                </a:lnTo>
                <a:lnTo>
                  <a:pt x="100584" y="100584"/>
                </a:lnTo>
                <a:close/>
              </a:path>
            </a:pathLst>
          </a:custGeom>
          <a:solidFill>
            <a:srgbClr val="94B3D6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46" name="Заголовок 1"/>
          <p:cNvSpPr txBox="1">
            <a:spLocks/>
          </p:cNvSpPr>
          <p:nvPr/>
        </p:nvSpPr>
        <p:spPr>
          <a:xfrm>
            <a:off x="12700" y="357188"/>
            <a:ext cx="9144000" cy="720725"/>
          </a:xfrm>
          <a:prstGeom prst="rect">
            <a:avLst/>
          </a:prstGeom>
          <a:effectLst>
            <a:outerShdw blurRad="25400" dist="254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algn="ctr" fontAlgn="auto">
              <a:lnSpc>
                <a:spcPts val="2400"/>
              </a:lnSpc>
              <a:spcAft>
                <a:spcPts val="0"/>
              </a:spcAft>
              <a:defRPr/>
            </a:pPr>
            <a:r>
              <a:rPr lang="ru-RU" sz="2800" b="1" dirty="0">
                <a:latin typeface="+mn-lt"/>
                <a:ea typeface="+mj-ea"/>
                <a:cs typeface="+mj-cs"/>
              </a:rPr>
              <a:t>Бюджетная система Российской Федерации</a:t>
            </a:r>
          </a:p>
        </p:txBody>
      </p:sp>
      <p:sp>
        <p:nvSpPr>
          <p:cNvPr id="48" name="Номер слайда 4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C51BE1-C895-4C69-AD98-7AD8161EAB5B}" type="slidenum">
              <a:rPr lang="ru-RU"/>
              <a:pPr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Схема 10"/>
          <p:cNvGraphicFramePr/>
          <p:nvPr>
            <p:extLst>
              <p:ext uri="{D42A27DB-BD31-4B8C-83A1-F6EECF244321}">
                <p14:modId xmlns:p14="http://schemas.microsoft.com/office/powerpoint/2010/main" val="3868542210"/>
              </p:ext>
            </p:extLst>
          </p:nvPr>
        </p:nvGraphicFramePr>
        <p:xfrm>
          <a:off x="0" y="1088740"/>
          <a:ext cx="9144000" cy="57966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4" name="Заголовок 43"/>
          <p:cNvSpPr>
            <a:spLocks noGrp="1"/>
          </p:cNvSpPr>
          <p:nvPr>
            <p:ph type="title"/>
          </p:nvPr>
        </p:nvSpPr>
        <p:spPr>
          <a:xfrm>
            <a:off x="250404" y="692696"/>
            <a:ext cx="8892480" cy="432048"/>
          </a:xfr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Расходы бюджета </a:t>
            </a:r>
            <a:r>
              <a:rPr lang="ru-RU" sz="20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Неболчского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сельского поселения на 20</a:t>
            </a:r>
            <a:r>
              <a:rPr lang="en-US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23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год</a:t>
            </a:r>
          </a:p>
        </p:txBody>
      </p:sp>
    </p:spTree>
    <p:extLst>
      <p:ext uri="{BB962C8B-B14F-4D97-AF65-F5344CB8AC3E}">
        <p14:creationId xmlns:p14="http://schemas.microsoft.com/office/powerpoint/2010/main" val="735156091"/>
      </p:ext>
    </p:extLst>
  </p:cSld>
  <p:clrMapOvr>
    <a:masterClrMapping/>
  </p:clrMapOvr>
  <p:transition spd="slow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307" name="Picture 3" descr="C:\Users\mina\Pictures\2923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508" y="-233741"/>
            <a:ext cx="8676964" cy="6336704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ДОРОЖНЫЙ ФОНД</a:t>
            </a:r>
            <a:br>
              <a:rPr lang="ru-RU" b="1" dirty="0"/>
            </a:br>
            <a:r>
              <a:rPr lang="ru-RU" sz="3100" dirty="0" err="1"/>
              <a:t>Неболчского</a:t>
            </a:r>
            <a:r>
              <a:rPr lang="ru-RU" sz="3100" dirty="0"/>
              <a:t> сельского поселения состоит из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C2F8F1-A78F-4168-AF52-B3F004D62A0B}" type="slidenum">
              <a:rPr lang="ru-RU" smtClean="0"/>
              <a:pPr>
                <a:defRPr/>
              </a:pPr>
              <a:t>21</a:t>
            </a:fld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467544" y="1988840"/>
            <a:ext cx="2030524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Акцизы </a:t>
            </a:r>
          </a:p>
        </p:txBody>
      </p:sp>
      <p:sp>
        <p:nvSpPr>
          <p:cNvPr id="10" name="Овал 9"/>
          <p:cNvSpPr/>
          <p:nvPr/>
        </p:nvSpPr>
        <p:spPr>
          <a:xfrm>
            <a:off x="1727684" y="3490156"/>
            <a:ext cx="4932548" cy="13790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Субсидии бюджетам городских и сельских поселений на формирование муниципальных дорожных фондов</a:t>
            </a:r>
          </a:p>
        </p:txBody>
      </p:sp>
      <p:cxnSp>
        <p:nvCxnSpPr>
          <p:cNvPr id="16" name="Прямая со стрелкой 15"/>
          <p:cNvCxnSpPr/>
          <p:nvPr/>
        </p:nvCxnSpPr>
        <p:spPr>
          <a:xfrm flipV="1">
            <a:off x="2591780" y="1988840"/>
            <a:ext cx="1404156" cy="14401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2482572" y="2473514"/>
            <a:ext cx="1240855" cy="20431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2539057" y="2276872"/>
            <a:ext cx="1654901" cy="14401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0" name="Прямоугольник 29"/>
          <p:cNvSpPr/>
          <p:nvPr/>
        </p:nvSpPr>
        <p:spPr>
          <a:xfrm>
            <a:off x="4193958" y="1592796"/>
            <a:ext cx="3438382" cy="165618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  <a:r>
              <a:rPr 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23</a:t>
            </a:r>
            <a:r>
              <a:rPr lang="ru-RU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год  -</a:t>
            </a:r>
            <a:r>
              <a:rPr 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2411,500 </a:t>
            </a:r>
            <a:r>
              <a:rPr lang="ru-RU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тыс. рублей; </a:t>
            </a:r>
          </a:p>
          <a:p>
            <a:pPr algn="ctr"/>
            <a:r>
              <a:rPr lang="ru-RU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</a:t>
            </a:r>
            <a:r>
              <a:rPr 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ru-RU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год – </a:t>
            </a:r>
            <a:r>
              <a:rPr 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2534,600</a:t>
            </a:r>
            <a:r>
              <a:rPr lang="ru-RU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тыс. рублей; </a:t>
            </a:r>
          </a:p>
          <a:p>
            <a:pPr algn="ctr"/>
            <a:r>
              <a:rPr lang="ru-RU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</a:t>
            </a:r>
            <a:r>
              <a:rPr 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ru-RU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год  - </a:t>
            </a:r>
            <a:r>
              <a:rPr 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2729,600 </a:t>
            </a:r>
            <a:r>
              <a:rPr lang="ru-RU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тыс. рублей.</a:t>
            </a:r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Выноска со стрелкой вниз 30"/>
          <p:cNvSpPr/>
          <p:nvPr/>
        </p:nvSpPr>
        <p:spPr>
          <a:xfrm>
            <a:off x="1482806" y="4506490"/>
            <a:ext cx="1430453" cy="457200"/>
          </a:xfrm>
          <a:prstGeom prst="downArrowCallou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202</a:t>
            </a:r>
            <a:r>
              <a:rPr lang="en-US" b="1" dirty="0">
                <a:solidFill>
                  <a:schemeClr val="tx1"/>
                </a:solidFill>
              </a:rPr>
              <a:t>3</a:t>
            </a:r>
            <a:r>
              <a:rPr lang="ru-RU" b="1" dirty="0">
                <a:solidFill>
                  <a:schemeClr val="tx1"/>
                </a:solidFill>
              </a:rPr>
              <a:t> год</a:t>
            </a:r>
          </a:p>
        </p:txBody>
      </p:sp>
      <p:sp>
        <p:nvSpPr>
          <p:cNvPr id="98304" name="Выноска со стрелкой вниз 98303"/>
          <p:cNvSpPr/>
          <p:nvPr/>
        </p:nvSpPr>
        <p:spPr>
          <a:xfrm>
            <a:off x="4007730" y="4879885"/>
            <a:ext cx="1476164" cy="471627"/>
          </a:xfrm>
          <a:prstGeom prst="downArrowCallou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202</a:t>
            </a:r>
            <a:r>
              <a:rPr lang="en-US" b="1" dirty="0">
                <a:solidFill>
                  <a:schemeClr val="tx1"/>
                </a:solidFill>
              </a:rPr>
              <a:t>4</a:t>
            </a:r>
            <a:r>
              <a:rPr lang="ru-RU" b="1" dirty="0">
                <a:solidFill>
                  <a:schemeClr val="tx1"/>
                </a:solidFill>
              </a:rPr>
              <a:t> год</a:t>
            </a:r>
          </a:p>
        </p:txBody>
      </p:sp>
      <p:sp>
        <p:nvSpPr>
          <p:cNvPr id="98305" name="Выноска со стрелкой вниз 98304"/>
          <p:cNvSpPr/>
          <p:nvPr/>
        </p:nvSpPr>
        <p:spPr>
          <a:xfrm>
            <a:off x="6048164" y="4329100"/>
            <a:ext cx="1310444" cy="405990"/>
          </a:xfrm>
          <a:prstGeom prst="downArrowCallou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202</a:t>
            </a:r>
            <a:r>
              <a:rPr lang="en-US" b="1" dirty="0">
                <a:solidFill>
                  <a:schemeClr val="tx1"/>
                </a:solidFill>
              </a:rPr>
              <a:t>5</a:t>
            </a:r>
            <a:r>
              <a:rPr lang="ru-RU" b="1" dirty="0">
                <a:solidFill>
                  <a:schemeClr val="tx1"/>
                </a:solidFill>
              </a:rPr>
              <a:t> год</a:t>
            </a:r>
          </a:p>
        </p:txBody>
      </p:sp>
      <p:sp>
        <p:nvSpPr>
          <p:cNvPr id="98311" name="Прямоугольник 98310"/>
          <p:cNvSpPr/>
          <p:nvPr/>
        </p:nvSpPr>
        <p:spPr>
          <a:xfrm>
            <a:off x="1482806" y="5115698"/>
            <a:ext cx="1430453" cy="9144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806</a:t>
            </a:r>
            <a:r>
              <a:rPr lang="ru-RU" dirty="0">
                <a:solidFill>
                  <a:schemeClr val="tx1"/>
                </a:solidFill>
              </a:rPr>
              <a:t>,</a:t>
            </a:r>
            <a:r>
              <a:rPr lang="en-US" dirty="0">
                <a:solidFill>
                  <a:schemeClr val="tx1"/>
                </a:solidFill>
              </a:rPr>
              <a:t>0</a:t>
            </a:r>
            <a:r>
              <a:rPr lang="ru-RU" dirty="0">
                <a:solidFill>
                  <a:schemeClr val="tx1"/>
                </a:solidFill>
              </a:rPr>
              <a:t>0 </a:t>
            </a:r>
            <a:r>
              <a:rPr lang="ru-RU" dirty="0" err="1">
                <a:solidFill>
                  <a:schemeClr val="tx1"/>
                </a:solidFill>
              </a:rPr>
              <a:t>тыс.рублей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8312" name="Прямоугольник 98311"/>
          <p:cNvSpPr/>
          <p:nvPr/>
        </p:nvSpPr>
        <p:spPr>
          <a:xfrm>
            <a:off x="4024790" y="5351512"/>
            <a:ext cx="1447310" cy="77778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5</a:t>
            </a:r>
            <a:r>
              <a:rPr lang="en-US" dirty="0">
                <a:solidFill>
                  <a:schemeClr val="tx1"/>
                </a:solidFill>
              </a:rPr>
              <a:t>37</a:t>
            </a:r>
            <a:r>
              <a:rPr lang="ru-RU" dirty="0">
                <a:solidFill>
                  <a:schemeClr val="tx1"/>
                </a:solidFill>
              </a:rPr>
              <a:t>,</a:t>
            </a:r>
            <a:r>
              <a:rPr lang="en-US" dirty="0">
                <a:solidFill>
                  <a:schemeClr val="tx1"/>
                </a:solidFill>
              </a:rPr>
              <a:t>0</a:t>
            </a:r>
            <a:r>
              <a:rPr lang="ru-RU" dirty="0">
                <a:solidFill>
                  <a:schemeClr val="tx1"/>
                </a:solidFill>
              </a:rPr>
              <a:t>0 </a:t>
            </a:r>
            <a:r>
              <a:rPr lang="ru-RU" dirty="0" err="1">
                <a:solidFill>
                  <a:schemeClr val="tx1"/>
                </a:solidFill>
              </a:rPr>
              <a:t>тыс.рублей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8313" name="Прямоугольник 98312"/>
          <p:cNvSpPr/>
          <p:nvPr/>
        </p:nvSpPr>
        <p:spPr>
          <a:xfrm>
            <a:off x="6054188" y="4822280"/>
            <a:ext cx="1310444" cy="9144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5</a:t>
            </a:r>
            <a:r>
              <a:rPr lang="en-US" dirty="0">
                <a:solidFill>
                  <a:schemeClr val="tx1"/>
                </a:solidFill>
              </a:rPr>
              <a:t>37</a:t>
            </a:r>
            <a:r>
              <a:rPr lang="ru-RU" dirty="0">
                <a:solidFill>
                  <a:schemeClr val="tx1"/>
                </a:solidFill>
              </a:rPr>
              <a:t>,</a:t>
            </a:r>
            <a:r>
              <a:rPr lang="en-US" dirty="0">
                <a:solidFill>
                  <a:schemeClr val="tx1"/>
                </a:solidFill>
              </a:rPr>
              <a:t>0</a:t>
            </a:r>
            <a:r>
              <a:rPr lang="ru-RU" dirty="0">
                <a:solidFill>
                  <a:schemeClr val="tx1"/>
                </a:solidFill>
              </a:rPr>
              <a:t>0 </a:t>
            </a:r>
            <a:r>
              <a:rPr lang="ru-RU" dirty="0" err="1">
                <a:solidFill>
                  <a:schemeClr val="tx1"/>
                </a:solidFill>
              </a:rPr>
              <a:t>тыс.рублей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996452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0052" y="1484784"/>
            <a:ext cx="3422380" cy="4464496"/>
          </a:xfrm>
        </p:spPr>
        <p:txBody>
          <a:bodyPr>
            <a:normAutofit/>
          </a:bodyPr>
          <a:lstStyle/>
          <a:p>
            <a:r>
              <a:rPr lang="ru-RU" sz="2000" dirty="0"/>
              <a:t>Содержание дорожной сети -</a:t>
            </a:r>
            <a:r>
              <a:rPr lang="en-US" sz="2000" dirty="0"/>
              <a:t>3217,500</a:t>
            </a:r>
            <a:r>
              <a:rPr lang="ru-RU" sz="2000" dirty="0"/>
              <a:t> тыс. рублей</a:t>
            </a:r>
            <a:br>
              <a:rPr lang="ru-RU" sz="2000" dirty="0"/>
            </a:br>
            <a:br>
              <a:rPr lang="ru-RU" sz="2000" dirty="0"/>
            </a:br>
            <a:br>
              <a:rPr lang="ru-RU" sz="2000" dirty="0"/>
            </a:br>
            <a:br>
              <a:rPr lang="ru-RU" sz="2000" dirty="0"/>
            </a:br>
            <a:endParaRPr lang="ru-RU" sz="2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7365" y="332657"/>
            <a:ext cx="6417734" cy="1260139"/>
          </a:xfrm>
        </p:spPr>
        <p:txBody>
          <a:bodyPr>
            <a:normAutofit fontScale="62500" lnSpcReduction="20000"/>
          </a:bodyPr>
          <a:lstStyle/>
          <a:p>
            <a:r>
              <a:rPr lang="ru-RU" sz="3000" b="1" dirty="0">
                <a:solidFill>
                  <a:schemeClr val="tx1"/>
                </a:solidFill>
              </a:rPr>
              <a:t>ДОРОЖНЫЙ ФОНД НЕБОЛЧСКОГО СЕЛЬСКОГО ПОСЕЛЕНИЯ</a:t>
            </a:r>
          </a:p>
          <a:p>
            <a:r>
              <a:rPr lang="ru-RU" sz="3000" dirty="0">
                <a:solidFill>
                  <a:schemeClr val="tx1"/>
                </a:solidFill>
              </a:rPr>
              <a:t>Расходы на дорожную деятельность  в 20</a:t>
            </a:r>
            <a:r>
              <a:rPr lang="en-US" sz="3000" dirty="0">
                <a:solidFill>
                  <a:schemeClr val="tx1"/>
                </a:solidFill>
              </a:rPr>
              <a:t>23</a:t>
            </a:r>
            <a:r>
              <a:rPr lang="ru-RU" sz="3000" dirty="0">
                <a:solidFill>
                  <a:schemeClr val="tx1"/>
                </a:solidFill>
              </a:rPr>
              <a:t> году</a:t>
            </a:r>
          </a:p>
          <a:p>
            <a:r>
              <a:rPr lang="ru-RU" dirty="0"/>
              <a:t> (дороги местного значения)</a:t>
            </a:r>
          </a:p>
          <a:p>
            <a:r>
              <a:rPr lang="ru-RU" dirty="0"/>
              <a:t> 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392F3B-166E-4B93-8376-0EB70044383C}" type="slidenum">
              <a:rPr lang="ru-RU" smtClean="0"/>
              <a:pPr>
                <a:defRPr/>
              </a:pPr>
              <a:t>22</a:t>
            </a:fld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312876"/>
            <a:ext cx="5040560" cy="3780420"/>
          </a:xfrm>
          <a:prstGeom prst="rect">
            <a:avLst/>
          </a:prstGeo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275066348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282" name="Picture 2" descr="C:\Users\mina\Pictures\DVLNo7PWkAAinJ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540" y="476672"/>
            <a:ext cx="8280920" cy="5832648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Заголовок 14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038444"/>
          </a:xfrm>
        </p:spPr>
        <p:txBody>
          <a:bodyPr>
            <a:normAutofit/>
          </a:bodyPr>
          <a:lstStyle/>
          <a:p>
            <a:r>
              <a:rPr lang="ru-RU" sz="2400" b="1" dirty="0"/>
              <a:t>Расходы на дорожную деятельность  </a:t>
            </a:r>
            <a:r>
              <a:rPr lang="ru-RU" sz="2400" b="1" dirty="0" err="1"/>
              <a:t>Неболчского</a:t>
            </a:r>
            <a:r>
              <a:rPr lang="ru-RU" sz="2400" b="1" dirty="0"/>
              <a:t> сельского поселения в 202</a:t>
            </a:r>
            <a:r>
              <a:rPr lang="en-US" sz="2400" b="1" dirty="0"/>
              <a:t>4</a:t>
            </a:r>
            <a:r>
              <a:rPr lang="ru-RU" sz="2400" b="1" dirty="0"/>
              <a:t>- 202</a:t>
            </a:r>
            <a:r>
              <a:rPr lang="en-US" sz="2400" b="1" dirty="0"/>
              <a:t>5</a:t>
            </a:r>
            <a:r>
              <a:rPr lang="ru-RU" sz="2400" b="1" dirty="0"/>
              <a:t> годах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ru-RU" sz="3600" b="1" dirty="0">
                <a:solidFill>
                  <a:schemeClr val="bg1"/>
                </a:solidFill>
              </a:rPr>
              <a:t>202</a:t>
            </a:r>
            <a:r>
              <a:rPr lang="en-US" sz="3600" b="1" dirty="0">
                <a:solidFill>
                  <a:schemeClr val="bg1"/>
                </a:solidFill>
              </a:rPr>
              <a:t>4</a:t>
            </a:r>
            <a:r>
              <a:rPr lang="ru-RU" sz="3600" b="1" dirty="0">
                <a:solidFill>
                  <a:schemeClr val="bg1"/>
                </a:solidFill>
              </a:rPr>
              <a:t> год </a:t>
            </a:r>
            <a:endParaRPr lang="ru-RU" sz="1800" b="1" dirty="0">
              <a:solidFill>
                <a:schemeClr val="bg1"/>
              </a:solidFill>
            </a:endParaRPr>
          </a:p>
        </p:txBody>
      </p:sp>
      <p:sp>
        <p:nvSpPr>
          <p:cNvPr id="16" name="Объект 15"/>
          <p:cNvSpPr>
            <a:spLocks noGrp="1"/>
          </p:cNvSpPr>
          <p:nvPr>
            <p:ph sz="half" idx="2"/>
          </p:nvPr>
        </p:nvSpPr>
        <p:spPr>
          <a:xfrm>
            <a:off x="677332" y="3789040"/>
            <a:ext cx="3820055" cy="233712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dirty="0">
                <a:solidFill>
                  <a:schemeClr val="tx1"/>
                </a:solidFill>
              </a:rPr>
              <a:t>Содержание дорог – </a:t>
            </a:r>
          </a:p>
          <a:p>
            <a:pPr marL="0" indent="0">
              <a:buNone/>
            </a:pPr>
            <a:r>
              <a:rPr lang="en-US" sz="2800" b="1" dirty="0">
                <a:solidFill>
                  <a:schemeClr val="tx1"/>
                </a:solidFill>
              </a:rPr>
              <a:t>3071,600</a:t>
            </a:r>
            <a:r>
              <a:rPr lang="ru-RU" sz="2800" b="1" dirty="0" err="1">
                <a:solidFill>
                  <a:schemeClr val="tx1"/>
                </a:solidFill>
              </a:rPr>
              <a:t>тыс.рублей</a:t>
            </a:r>
            <a:endParaRPr lang="ru-RU" sz="2800" b="1" dirty="0">
              <a:solidFill>
                <a:schemeClr val="tx1"/>
              </a:solidFill>
            </a:endParaRPr>
          </a:p>
          <a:p>
            <a:r>
              <a:rPr lang="ru-RU" sz="2800" b="1" dirty="0">
                <a:solidFill>
                  <a:schemeClr val="tx1"/>
                </a:solidFill>
              </a:rPr>
              <a:t>  </a:t>
            </a:r>
          </a:p>
        </p:txBody>
      </p:sp>
      <p:sp>
        <p:nvSpPr>
          <p:cNvPr id="17" name="Текст 16"/>
          <p:cNvSpPr>
            <a:spLocks noGrp="1"/>
          </p:cNvSpPr>
          <p:nvPr>
            <p:ph type="body" sz="quarter" idx="3"/>
          </p:nvPr>
        </p:nvSpPr>
        <p:spPr/>
        <p:txBody>
          <a:bodyPr>
            <a:noAutofit/>
          </a:bodyPr>
          <a:lstStyle/>
          <a:p>
            <a:r>
              <a:rPr lang="ru-RU" sz="4000" b="1" dirty="0">
                <a:solidFill>
                  <a:schemeClr val="bg1"/>
                </a:solidFill>
              </a:rPr>
              <a:t>202</a:t>
            </a:r>
            <a:r>
              <a:rPr lang="en-US" sz="4000" b="1" dirty="0">
                <a:solidFill>
                  <a:schemeClr val="bg1"/>
                </a:solidFill>
              </a:rPr>
              <a:t>5</a:t>
            </a:r>
            <a:r>
              <a:rPr lang="ru-RU" sz="4000" b="1" dirty="0">
                <a:solidFill>
                  <a:schemeClr val="bg1"/>
                </a:solidFill>
              </a:rPr>
              <a:t> год</a:t>
            </a:r>
            <a:endParaRPr lang="ru-RU" sz="1800" b="1" dirty="0">
              <a:solidFill>
                <a:schemeClr val="bg1"/>
              </a:solidFill>
            </a:endParaRPr>
          </a:p>
        </p:txBody>
      </p:sp>
      <p:sp>
        <p:nvSpPr>
          <p:cNvPr id="18" name="Объект 17"/>
          <p:cNvSpPr>
            <a:spLocks noGrp="1"/>
          </p:cNvSpPr>
          <p:nvPr>
            <p:ph sz="quarter" idx="4"/>
          </p:nvPr>
        </p:nvSpPr>
        <p:spPr>
          <a:xfrm>
            <a:off x="4645025" y="3861048"/>
            <a:ext cx="3822192" cy="2265115"/>
          </a:xfrm>
        </p:spPr>
        <p:txBody>
          <a:bodyPr/>
          <a:lstStyle/>
          <a:p>
            <a:pPr marL="0" indent="0">
              <a:buNone/>
            </a:pPr>
            <a:r>
              <a:rPr lang="ru-RU" sz="2800" b="1" dirty="0">
                <a:solidFill>
                  <a:schemeClr val="bg1"/>
                </a:solidFill>
              </a:rPr>
              <a:t>Содержание дорог – </a:t>
            </a:r>
          </a:p>
          <a:p>
            <a:pPr marL="0" indent="0">
              <a:buNone/>
            </a:pPr>
            <a:r>
              <a:rPr lang="en-US" sz="2800" b="1" dirty="0">
                <a:solidFill>
                  <a:schemeClr val="bg1"/>
                </a:solidFill>
              </a:rPr>
              <a:t>3266,600</a:t>
            </a:r>
            <a:r>
              <a:rPr lang="ru-RU" sz="2800" b="1" dirty="0">
                <a:solidFill>
                  <a:schemeClr val="bg1"/>
                </a:solidFill>
              </a:rPr>
              <a:t> </a:t>
            </a:r>
            <a:r>
              <a:rPr lang="ru-RU" sz="2800" b="1" dirty="0" err="1">
                <a:solidFill>
                  <a:schemeClr val="bg1"/>
                </a:solidFill>
              </a:rPr>
              <a:t>тыс.рублей</a:t>
            </a:r>
            <a:endParaRPr lang="ru-RU" sz="2800" b="1" dirty="0">
              <a:solidFill>
                <a:schemeClr val="bg1"/>
              </a:solidFill>
            </a:endParaRPr>
          </a:p>
          <a:p>
            <a:r>
              <a:rPr lang="ru-RU" sz="2800" b="1" dirty="0">
                <a:solidFill>
                  <a:schemeClr val="bg1"/>
                </a:solidFill>
              </a:rPr>
              <a:t> 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392F3B-166E-4B93-8376-0EB70044383C}" type="slidenum">
              <a:rPr lang="ru-RU" smtClean="0"/>
              <a:pPr>
                <a:defRPr/>
              </a:pPr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713663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330" name="Picture 2" descr="C:\Users\mina\Pictures\y30632185475_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018" y="528187"/>
            <a:ext cx="7620000" cy="5715000"/>
          </a:xfrm>
          <a:prstGeom prst="rect">
            <a:avLst/>
          </a:prstGeom>
          <a:noFill/>
          <a:effectLst>
            <a:softEdge rad="635000"/>
          </a:effectLst>
          <a:scene3d>
            <a:camera prst="isometricOffAxis2Lef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Овал 17"/>
          <p:cNvSpPr/>
          <p:nvPr/>
        </p:nvSpPr>
        <p:spPr>
          <a:xfrm>
            <a:off x="3122124" y="3917308"/>
            <a:ext cx="45719" cy="1275888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/>
              <a:t>объектов</a:t>
            </a: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872067" y="1376772"/>
            <a:ext cx="7408333" cy="4928180"/>
          </a:xfrm>
        </p:spPr>
        <p:txBody>
          <a:bodyPr/>
          <a:lstStyle/>
          <a:p>
            <a:r>
              <a:rPr lang="ru-RU" b="1" dirty="0">
                <a:solidFill>
                  <a:srgbClr val="FFFF00"/>
                </a:solidFill>
              </a:rPr>
              <a:t>Расходы </a:t>
            </a:r>
            <a:r>
              <a:rPr lang="ru-RU" b="1" dirty="0" err="1">
                <a:solidFill>
                  <a:srgbClr val="FFFF00"/>
                </a:solidFill>
              </a:rPr>
              <a:t>Неболчского</a:t>
            </a:r>
            <a:r>
              <a:rPr lang="ru-RU" b="1" dirty="0">
                <a:solidFill>
                  <a:srgbClr val="FFFF00"/>
                </a:solidFill>
              </a:rPr>
              <a:t> сельского поселения  на ЖКХ в 20</a:t>
            </a:r>
            <a:r>
              <a:rPr lang="en-US" b="1" dirty="0">
                <a:solidFill>
                  <a:srgbClr val="FFFF00"/>
                </a:solidFill>
              </a:rPr>
              <a:t>23</a:t>
            </a:r>
            <a:r>
              <a:rPr lang="ru-RU" b="1" dirty="0">
                <a:solidFill>
                  <a:srgbClr val="FFFF00"/>
                </a:solidFill>
              </a:rPr>
              <a:t> году составят </a:t>
            </a:r>
            <a:r>
              <a:rPr lang="en-US" b="1" dirty="0">
                <a:solidFill>
                  <a:srgbClr val="FFFF00"/>
                </a:solidFill>
              </a:rPr>
              <a:t>11</a:t>
            </a:r>
            <a:r>
              <a:rPr lang="ru-RU" b="1" dirty="0">
                <a:solidFill>
                  <a:srgbClr val="FFFF00"/>
                </a:solidFill>
              </a:rPr>
              <a:t> млн. </a:t>
            </a:r>
            <a:r>
              <a:rPr lang="en-US" b="1" dirty="0">
                <a:solidFill>
                  <a:srgbClr val="FFFF00"/>
                </a:solidFill>
              </a:rPr>
              <a:t>1</a:t>
            </a:r>
            <a:r>
              <a:rPr lang="ru-RU" b="1" dirty="0">
                <a:solidFill>
                  <a:srgbClr val="FFFF00"/>
                </a:solidFill>
              </a:rPr>
              <a:t>95 тыс. </a:t>
            </a:r>
            <a:r>
              <a:rPr lang="en-US" b="1" dirty="0">
                <a:solidFill>
                  <a:srgbClr val="FFFF00"/>
                </a:solidFill>
              </a:rPr>
              <a:t>460</a:t>
            </a:r>
            <a:r>
              <a:rPr lang="ru-RU" b="1" dirty="0">
                <a:solidFill>
                  <a:srgbClr val="FFFF00"/>
                </a:solidFill>
              </a:rPr>
              <a:t> рублей и будут направлены на  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6CFEDE-1156-43B0-A7B1-116D02DBCCD2}" type="slidenum">
              <a:rPr lang="ru-RU" smtClean="0"/>
              <a:pPr>
                <a:defRPr/>
              </a:pPr>
              <a:t>24</a:t>
            </a:fld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Жилищно-коммунальное хозяйство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88398" y="2711224"/>
            <a:ext cx="3960440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Коммунальное хозяйство</a:t>
            </a:r>
          </a:p>
        </p:txBody>
      </p:sp>
      <p:sp>
        <p:nvSpPr>
          <p:cNvPr id="9" name="Стрелка вниз 8"/>
          <p:cNvSpPr/>
          <p:nvPr/>
        </p:nvSpPr>
        <p:spPr>
          <a:xfrm>
            <a:off x="1152896" y="3354692"/>
            <a:ext cx="130159" cy="4892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/>
          </a:p>
        </p:txBody>
      </p:sp>
      <p:sp>
        <p:nvSpPr>
          <p:cNvPr id="10" name="Стрелка вниз 9"/>
          <p:cNvSpPr/>
          <p:nvPr/>
        </p:nvSpPr>
        <p:spPr>
          <a:xfrm>
            <a:off x="2740110" y="3339889"/>
            <a:ext cx="175164" cy="4892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-30454" y="3852072"/>
            <a:ext cx="2399702" cy="245288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/>
              <a:t>Выполнение мероприятий по обслуживанию объектов коммунальной инфраструктуры  – 50</a:t>
            </a:r>
            <a:r>
              <a:rPr lang="ru-RU" sz="1600" b="1" dirty="0"/>
              <a:t>,</a:t>
            </a:r>
            <a:r>
              <a:rPr lang="en-US" sz="1600" b="1" dirty="0"/>
              <a:t>00</a:t>
            </a:r>
            <a:r>
              <a:rPr lang="ru-RU" sz="1600" b="1" dirty="0"/>
              <a:t>0 </a:t>
            </a:r>
            <a:r>
              <a:rPr lang="ru-RU" sz="1600" dirty="0" err="1"/>
              <a:t>тыс.рублей</a:t>
            </a:r>
            <a:endParaRPr lang="ru-RU" sz="1600" dirty="0"/>
          </a:p>
        </p:txBody>
      </p:sp>
      <p:sp>
        <p:nvSpPr>
          <p:cNvPr id="12" name="Управляющая кнопка: домой 11">
            <a:hlinkClick r:id="" action="ppaction://hlinkshowjump?jump=firstslide" highlightClick="1"/>
          </p:cNvPr>
          <p:cNvSpPr/>
          <p:nvPr/>
        </p:nvSpPr>
        <p:spPr>
          <a:xfrm>
            <a:off x="2023367" y="3881694"/>
            <a:ext cx="1665379" cy="2442604"/>
          </a:xfrm>
          <a:prstGeom prst="actionButtonHome">
            <a:avLst/>
          </a:prstGeom>
          <a:solidFill>
            <a:srgbClr val="FFCC99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/>
              <a:t>Компенсация затрат организациям, оказывающим гражданам услуги общих отделений бань  </a:t>
            </a:r>
            <a:r>
              <a:rPr lang="ru-RU" sz="1600" b="1" dirty="0"/>
              <a:t>749,</a:t>
            </a:r>
            <a:r>
              <a:rPr lang="en-US" sz="1600" b="1" dirty="0"/>
              <a:t>500</a:t>
            </a:r>
            <a:r>
              <a:rPr lang="ru-RU" sz="1600" dirty="0"/>
              <a:t> тыс. рублей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410636" y="2448055"/>
            <a:ext cx="3528392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Благоустройство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482951" y="3032956"/>
            <a:ext cx="3301517" cy="55606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scene3d>
            <a:camera prst="isometricOffAxis2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Озеленение -130,0</a:t>
            </a:r>
            <a:r>
              <a:rPr lang="en-US" dirty="0">
                <a:solidFill>
                  <a:schemeClr val="tx1"/>
                </a:solidFill>
              </a:rPr>
              <a:t>00</a:t>
            </a:r>
            <a:r>
              <a:rPr lang="ru-RU" dirty="0">
                <a:solidFill>
                  <a:schemeClr val="tx1"/>
                </a:solidFill>
              </a:rPr>
              <a:t> тыс. рублей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109677" y="3887079"/>
            <a:ext cx="3301517" cy="80923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scene3d>
            <a:camera prst="isometricOffAxis2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Уборка мусора и прочие мероприятия -13</a:t>
            </a:r>
            <a:r>
              <a:rPr lang="en-US" dirty="0">
                <a:solidFill>
                  <a:schemeClr val="tx1"/>
                </a:solidFill>
              </a:rPr>
              <a:t>56</a:t>
            </a:r>
            <a:r>
              <a:rPr lang="ru-RU" dirty="0">
                <a:solidFill>
                  <a:schemeClr val="tx1"/>
                </a:solidFill>
              </a:rPr>
              <a:t>,</a:t>
            </a:r>
            <a:r>
              <a:rPr lang="en-US" dirty="0">
                <a:solidFill>
                  <a:schemeClr val="tx1"/>
                </a:solidFill>
              </a:rPr>
              <a:t>00</a:t>
            </a:r>
            <a:r>
              <a:rPr lang="ru-RU" dirty="0">
                <a:solidFill>
                  <a:schemeClr val="tx1"/>
                </a:solidFill>
              </a:rPr>
              <a:t>0 тыс. рублей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6077794" y="4758083"/>
            <a:ext cx="3060340" cy="9001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scene3d>
            <a:camera prst="isometricOffAxis2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Уличное освещение -</a:t>
            </a:r>
            <a:r>
              <a:rPr lang="en-US" dirty="0">
                <a:solidFill>
                  <a:schemeClr val="tx1"/>
                </a:solidFill>
              </a:rPr>
              <a:t>5159,960</a:t>
            </a:r>
            <a:r>
              <a:rPr lang="ru-RU" dirty="0">
                <a:solidFill>
                  <a:schemeClr val="tx1"/>
                </a:solidFill>
              </a:rPr>
              <a:t> тыс. рублей</a:t>
            </a:r>
          </a:p>
        </p:txBody>
      </p:sp>
      <p:sp>
        <p:nvSpPr>
          <p:cNvPr id="15" name="Стрелка вниз 14"/>
          <p:cNvSpPr/>
          <p:nvPr/>
        </p:nvSpPr>
        <p:spPr>
          <a:xfrm>
            <a:off x="5296312" y="3080544"/>
            <a:ext cx="175164" cy="4892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B72467FD-9579-4A76-9327-37C6AF1D3FFB}"/>
              </a:ext>
            </a:extLst>
          </p:cNvPr>
          <p:cNvSpPr/>
          <p:nvPr/>
        </p:nvSpPr>
        <p:spPr>
          <a:xfrm>
            <a:off x="5044376" y="5481228"/>
            <a:ext cx="2659972" cy="131123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highlight>
                  <a:srgbClr val="00FF00"/>
                </a:highlight>
              </a:rPr>
              <a:t>Обустройство и восстановление воинских захоронений-1720,000 тыс. руб.</a:t>
            </a:r>
          </a:p>
        </p:txBody>
      </p:sp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id="{D388AAF8-5D98-4422-9B07-EC8809EF9F42}"/>
              </a:ext>
            </a:extLst>
          </p:cNvPr>
          <p:cNvSpPr/>
          <p:nvPr/>
        </p:nvSpPr>
        <p:spPr>
          <a:xfrm rot="20570542">
            <a:off x="3991088" y="3689878"/>
            <a:ext cx="2333948" cy="145725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highlight>
                  <a:srgbClr val="00FF00"/>
                </a:highlight>
              </a:rPr>
              <a:t>Реализация регионального проекта «Народный бюджет- 2000 </a:t>
            </a:r>
            <a:r>
              <a:rPr lang="ru-RU" dirty="0" err="1">
                <a:highlight>
                  <a:srgbClr val="00FF00"/>
                </a:highlight>
              </a:rPr>
              <a:t>тыс.руб</a:t>
            </a:r>
            <a:endParaRPr lang="ru-RU" dirty="0">
              <a:highlight>
                <a:srgbClr val="00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252319807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Прямоугольник с двумя скругленными противолежащими углами 32"/>
          <p:cNvSpPr/>
          <p:nvPr/>
        </p:nvSpPr>
        <p:spPr>
          <a:xfrm>
            <a:off x="3107453" y="5373146"/>
            <a:ext cx="408813" cy="340389"/>
          </a:xfrm>
          <a:prstGeom prst="round2DiagRect">
            <a:avLst>
              <a:gd name="adj1" fmla="val 16667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400"/>
              </a:lnSpc>
            </a:pPr>
            <a:endParaRPr lang="ru-RU" sz="1400" dirty="0">
              <a:solidFill>
                <a:schemeClr val="tx1"/>
              </a:solidFill>
              <a:latin typeface="Calibri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958" y="919810"/>
            <a:ext cx="8280462" cy="4762500"/>
          </a:xfrm>
          <a:prstGeom prst="rect">
            <a:avLst/>
          </a:prstGeom>
        </p:spPr>
      </p:pic>
      <p:sp>
        <p:nvSpPr>
          <p:cNvPr id="70658" name="Прямоугольник 21"/>
          <p:cNvSpPr>
            <a:spLocks noChangeArrowheads="1"/>
          </p:cNvSpPr>
          <p:nvPr/>
        </p:nvSpPr>
        <p:spPr bwMode="auto">
          <a:xfrm>
            <a:off x="467544" y="296653"/>
            <a:ext cx="8244916" cy="395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tIns="72000">
            <a:spAutoFit/>
          </a:bodyPr>
          <a:lstStyle/>
          <a:p>
            <a:pPr algn="ctr"/>
            <a:r>
              <a:rPr lang="ru-RU" b="1" dirty="0">
                <a:latin typeface="Calibri" pitchFamily="34" charset="0"/>
              </a:rPr>
              <a:t>Жилищно-коммунальное хозяйство, тыс. рублей</a:t>
            </a:r>
          </a:p>
        </p:txBody>
      </p:sp>
      <p:sp>
        <p:nvSpPr>
          <p:cNvPr id="93" name="Равнобедренный треугольник 92"/>
          <p:cNvSpPr/>
          <p:nvPr/>
        </p:nvSpPr>
        <p:spPr bwMode="auto">
          <a:xfrm>
            <a:off x="3311860" y="944724"/>
            <a:ext cx="2725737" cy="1323975"/>
          </a:xfrm>
          <a:prstGeom prst="triangle">
            <a:avLst>
              <a:gd name="adj" fmla="val 50000"/>
            </a:avLst>
          </a:prstGeom>
          <a:solidFill>
            <a:schemeClr val="accent6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defRPr/>
            </a:pPr>
            <a:endParaRPr lang="ru-RU">
              <a:latin typeface="Calibri" pitchFamily="34" charset="0"/>
            </a:endParaRPr>
          </a:p>
        </p:txBody>
      </p:sp>
      <p:sp>
        <p:nvSpPr>
          <p:cNvPr id="70675" name="TextBox 94"/>
          <p:cNvSpPr txBox="1">
            <a:spLocks noChangeArrowheads="1"/>
          </p:cNvSpPr>
          <p:nvPr/>
        </p:nvSpPr>
        <p:spPr bwMode="auto">
          <a:xfrm>
            <a:off x="3599892" y="1304764"/>
            <a:ext cx="2160240" cy="810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ts val="1400"/>
              </a:lnSpc>
            </a:pPr>
            <a:endParaRPr lang="ru-RU" sz="1400" b="1" dirty="0">
              <a:latin typeface="Calibri" pitchFamily="34" charset="0"/>
            </a:endParaRPr>
          </a:p>
          <a:p>
            <a:pPr algn="ctr">
              <a:lnSpc>
                <a:spcPts val="1400"/>
              </a:lnSpc>
            </a:pPr>
            <a:endParaRPr lang="ru-RU" sz="1400" b="1" dirty="0">
              <a:latin typeface="Calibri" pitchFamily="34" charset="0"/>
            </a:endParaRPr>
          </a:p>
          <a:p>
            <a:pPr algn="ctr">
              <a:lnSpc>
                <a:spcPts val="1400"/>
              </a:lnSpc>
            </a:pPr>
            <a:r>
              <a:rPr lang="ru-RU" sz="1400" b="1" dirty="0">
                <a:latin typeface="Calibri" pitchFamily="34" charset="0"/>
              </a:rPr>
              <a:t>Коммунальное хозяйство</a:t>
            </a:r>
            <a:endParaRPr lang="ru-RU" sz="1400" dirty="0">
              <a:latin typeface="Calibri" pitchFamily="34" charset="0"/>
            </a:endParaRPr>
          </a:p>
        </p:txBody>
      </p:sp>
      <p:cxnSp>
        <p:nvCxnSpPr>
          <p:cNvPr id="70678" name="Прямая соединительная линия 101"/>
          <p:cNvCxnSpPr>
            <a:cxnSpLocks noChangeShapeType="1"/>
            <a:stCxn id="93" idx="2"/>
          </p:cNvCxnSpPr>
          <p:nvPr/>
        </p:nvCxnSpPr>
        <p:spPr bwMode="auto">
          <a:xfrm>
            <a:off x="3311860" y="2268699"/>
            <a:ext cx="0" cy="2447925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70679" name="Прямая соединительная линия 102"/>
          <p:cNvCxnSpPr>
            <a:cxnSpLocks noChangeShapeType="1"/>
          </p:cNvCxnSpPr>
          <p:nvPr/>
        </p:nvCxnSpPr>
        <p:spPr bwMode="auto">
          <a:xfrm>
            <a:off x="3224213" y="4073525"/>
            <a:ext cx="1587" cy="2455863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70680" name="Прямая соединительная линия 108"/>
          <p:cNvCxnSpPr>
            <a:cxnSpLocks noChangeShapeType="1"/>
          </p:cNvCxnSpPr>
          <p:nvPr/>
        </p:nvCxnSpPr>
        <p:spPr bwMode="auto">
          <a:xfrm>
            <a:off x="493713" y="6519863"/>
            <a:ext cx="2738437" cy="1587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145" name="Равнобедренный треугольник 144"/>
          <p:cNvSpPr/>
          <p:nvPr/>
        </p:nvSpPr>
        <p:spPr bwMode="auto">
          <a:xfrm>
            <a:off x="143508" y="1736812"/>
            <a:ext cx="2400300" cy="1323975"/>
          </a:xfrm>
          <a:prstGeom prst="triangle">
            <a:avLst>
              <a:gd name="adj" fmla="val 50000"/>
            </a:avLst>
          </a:prstGeom>
          <a:solidFill>
            <a:schemeClr val="accent6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defRPr/>
            </a:pPr>
            <a:endParaRPr lang="ru-RU">
              <a:latin typeface="Calibri" pitchFamily="34" charset="0"/>
            </a:endParaRPr>
          </a:p>
        </p:txBody>
      </p:sp>
      <p:sp>
        <p:nvSpPr>
          <p:cNvPr id="70686" name="TextBox 146"/>
          <p:cNvSpPr txBox="1">
            <a:spLocks noChangeArrowheads="1"/>
          </p:cNvSpPr>
          <p:nvPr/>
        </p:nvSpPr>
        <p:spPr bwMode="auto">
          <a:xfrm>
            <a:off x="467544" y="2672916"/>
            <a:ext cx="1908212" cy="34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ts val="1000"/>
              </a:lnSpc>
            </a:pPr>
            <a:r>
              <a:rPr lang="ru-RU" sz="1400" b="1" dirty="0">
                <a:latin typeface="Calibri" pitchFamily="34" charset="0"/>
              </a:rPr>
              <a:t>Благоустройство</a:t>
            </a:r>
          </a:p>
          <a:p>
            <a:pPr algn="ctr">
              <a:lnSpc>
                <a:spcPts val="1000"/>
              </a:lnSpc>
            </a:pPr>
            <a:endParaRPr lang="ru-RU" sz="1400" dirty="0">
              <a:latin typeface="Calibri" pitchFamily="34" charset="0"/>
            </a:endParaRPr>
          </a:p>
        </p:txBody>
      </p:sp>
      <p:cxnSp>
        <p:nvCxnSpPr>
          <p:cNvPr id="70689" name="Прямая соединительная линия 149"/>
          <p:cNvCxnSpPr>
            <a:cxnSpLocks noChangeShapeType="1"/>
            <a:stCxn id="145" idx="2"/>
          </p:cNvCxnSpPr>
          <p:nvPr/>
        </p:nvCxnSpPr>
        <p:spPr bwMode="auto">
          <a:xfrm>
            <a:off x="143508" y="3060787"/>
            <a:ext cx="0" cy="2447925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70690" name="Прямая соединительная линия 150"/>
          <p:cNvCxnSpPr>
            <a:cxnSpLocks noChangeShapeType="1"/>
          </p:cNvCxnSpPr>
          <p:nvPr/>
        </p:nvCxnSpPr>
        <p:spPr bwMode="auto">
          <a:xfrm>
            <a:off x="5783263" y="3492500"/>
            <a:ext cx="1587" cy="2455863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70691" name="Прямая соединительная линия 151"/>
          <p:cNvCxnSpPr>
            <a:cxnSpLocks noChangeShapeType="1"/>
          </p:cNvCxnSpPr>
          <p:nvPr/>
        </p:nvCxnSpPr>
        <p:spPr bwMode="auto">
          <a:xfrm>
            <a:off x="3383868" y="6021288"/>
            <a:ext cx="2406650" cy="1587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76" name="Скругленный прямоугольник 75"/>
          <p:cNvSpPr/>
          <p:nvPr/>
        </p:nvSpPr>
        <p:spPr bwMode="auto">
          <a:xfrm>
            <a:off x="6228184" y="1016732"/>
            <a:ext cx="2376264" cy="828092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 anchor="ctr"/>
          <a:lstStyle/>
          <a:p>
            <a:pPr algn="ctr" eaLnBrk="0" hangingPunct="0">
              <a:defRPr/>
            </a:pPr>
            <a:r>
              <a:rPr lang="ru-RU" sz="2000" b="1" dirty="0">
                <a:latin typeface="Calibri" pitchFamily="34" charset="0"/>
              </a:rPr>
              <a:t>2025 год</a:t>
            </a:r>
          </a:p>
          <a:p>
            <a:pPr algn="ctr" eaLnBrk="0" hangingPunct="0">
              <a:defRPr/>
            </a:pPr>
            <a:r>
              <a:rPr lang="ru-RU" sz="2000" b="1" dirty="0">
                <a:latin typeface="Calibri" pitchFamily="34" charset="0"/>
              </a:rPr>
              <a:t>4952,062</a:t>
            </a:r>
          </a:p>
        </p:txBody>
      </p:sp>
      <p:sp>
        <p:nvSpPr>
          <p:cNvPr id="162" name="Стрелка вправо 161"/>
          <p:cNvSpPr/>
          <p:nvPr/>
        </p:nvSpPr>
        <p:spPr bwMode="auto">
          <a:xfrm rot="1155958">
            <a:off x="2410440" y="1648978"/>
            <a:ext cx="1697511" cy="280116"/>
          </a:xfrm>
          <a:prstGeom prst="rightArrow">
            <a:avLst>
              <a:gd name="adj1" fmla="val 50000"/>
              <a:gd name="adj2" fmla="val 127778"/>
            </a:avLst>
          </a:prstGeom>
          <a:solidFill>
            <a:schemeClr val="accent3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/>
          <a:lstStyle/>
          <a:p>
            <a:pPr eaLnBrk="0" hangingPunct="0">
              <a:defRPr/>
            </a:pPr>
            <a:endParaRPr lang="ru-RU">
              <a:latin typeface="Calibri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 bwMode="auto">
          <a:xfrm>
            <a:off x="701451" y="908720"/>
            <a:ext cx="2043280" cy="864096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r>
              <a:rPr lang="ru-RU" sz="2000" b="1" dirty="0">
                <a:latin typeface="Calibri" pitchFamily="34" charset="0"/>
              </a:rPr>
              <a:t>2024 год</a:t>
            </a:r>
          </a:p>
          <a:p>
            <a:pPr algn="ctr" eaLnBrk="0" hangingPunct="0">
              <a:lnSpc>
                <a:spcPct val="150000"/>
              </a:lnSpc>
              <a:defRPr/>
            </a:pPr>
            <a:r>
              <a:rPr lang="ru-RU" sz="2000" b="1" dirty="0">
                <a:latin typeface="Calibri" pitchFamily="34" charset="0"/>
              </a:rPr>
              <a:t>7241,828</a:t>
            </a:r>
          </a:p>
        </p:txBody>
      </p:sp>
      <p:sp>
        <p:nvSpPr>
          <p:cNvPr id="48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6BBD08-042E-4EFE-9310-92BAE9C956B2}" type="slidenum">
              <a:rPr lang="ru-RU"/>
              <a:pPr>
                <a:defRPr/>
              </a:pPr>
              <a:t>25</a:t>
            </a:fld>
            <a:endParaRPr lang="ru-RU" dirty="0"/>
          </a:p>
        </p:txBody>
      </p:sp>
      <p:sp>
        <p:nvSpPr>
          <p:cNvPr id="3" name="Равнобедренный треугольник 2"/>
          <p:cNvSpPr/>
          <p:nvPr/>
        </p:nvSpPr>
        <p:spPr>
          <a:xfrm>
            <a:off x="5832140" y="1916832"/>
            <a:ext cx="3095836" cy="9001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dirty="0">
              <a:solidFill>
                <a:schemeClr val="tx1"/>
              </a:solidFill>
            </a:endParaRPr>
          </a:p>
          <a:p>
            <a:pPr algn="ctr"/>
            <a:r>
              <a:rPr lang="ru-RU" sz="1400" dirty="0">
                <a:solidFill>
                  <a:schemeClr val="tx1"/>
                </a:solidFill>
              </a:rPr>
              <a:t>Благоустройство</a:t>
            </a:r>
          </a:p>
        </p:txBody>
      </p:sp>
      <p:sp>
        <p:nvSpPr>
          <p:cNvPr id="6" name="Прямоугольник с двумя вырезанными противолежащими углами 5"/>
          <p:cNvSpPr/>
          <p:nvPr/>
        </p:nvSpPr>
        <p:spPr>
          <a:xfrm>
            <a:off x="5969276" y="3068960"/>
            <a:ext cx="1231016" cy="468052"/>
          </a:xfrm>
          <a:prstGeom prst="snip2Diag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2315,000</a:t>
            </a:r>
          </a:p>
        </p:txBody>
      </p:sp>
      <p:sp>
        <p:nvSpPr>
          <p:cNvPr id="7" name="Прямоугольник с двумя вырезанными противолежащими углами 6"/>
          <p:cNvSpPr/>
          <p:nvPr/>
        </p:nvSpPr>
        <p:spPr>
          <a:xfrm>
            <a:off x="7427602" y="3151351"/>
            <a:ext cx="1347183" cy="504056"/>
          </a:xfrm>
          <a:prstGeom prst="snip2Diag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2637,0620</a:t>
            </a:r>
          </a:p>
        </p:txBody>
      </p:sp>
      <p:sp>
        <p:nvSpPr>
          <p:cNvPr id="10" name="Прямоугольник с двумя скругленными противолежащими углами 9"/>
          <p:cNvSpPr/>
          <p:nvPr/>
        </p:nvSpPr>
        <p:spPr>
          <a:xfrm>
            <a:off x="5984473" y="3681028"/>
            <a:ext cx="1368152" cy="2052228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ts val="1400"/>
              </a:lnSpc>
            </a:pPr>
            <a:r>
              <a:rPr lang="ru-RU" sz="1400" dirty="0">
                <a:solidFill>
                  <a:schemeClr val="tx1"/>
                </a:solidFill>
                <a:latin typeface="Calibri" pitchFamily="34" charset="0"/>
              </a:rPr>
              <a:t>Озеленение, уборка мусора на территории  поселения</a:t>
            </a:r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7740352" y="3897052"/>
            <a:ext cx="1008112" cy="720080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400"/>
              </a:lnSpc>
            </a:pPr>
            <a:r>
              <a:rPr lang="ru-RU" sz="1400" dirty="0">
                <a:solidFill>
                  <a:schemeClr val="tx1"/>
                </a:solidFill>
                <a:latin typeface="Calibri" pitchFamily="34" charset="0"/>
              </a:rPr>
              <a:t>Уличное освещение</a:t>
            </a:r>
          </a:p>
        </p:txBody>
      </p:sp>
      <p:sp>
        <p:nvSpPr>
          <p:cNvPr id="12" name="Стрелка влево 11"/>
          <p:cNvSpPr/>
          <p:nvPr/>
        </p:nvSpPr>
        <p:spPr>
          <a:xfrm rot="19521100">
            <a:off x="5117844" y="1630902"/>
            <a:ext cx="1252700" cy="269924"/>
          </a:xfrm>
          <a:prstGeom prst="leftArrow">
            <a:avLst>
              <a:gd name="adj1" fmla="val 42994"/>
              <a:gd name="adj2" fmla="val 127825"/>
            </a:avLst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с двумя скругленными противолежащими углами 14"/>
          <p:cNvSpPr/>
          <p:nvPr/>
        </p:nvSpPr>
        <p:spPr>
          <a:xfrm>
            <a:off x="4748987" y="2814791"/>
            <a:ext cx="914400" cy="2522421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400"/>
              </a:lnSpc>
            </a:pPr>
            <a:r>
              <a:rPr lang="ru-RU" sz="1400" dirty="0">
                <a:solidFill>
                  <a:schemeClr val="tx1"/>
                </a:solidFill>
                <a:latin typeface="Calibri" pitchFamily="34" charset="0"/>
              </a:rPr>
              <a:t>Компенсация затрат организациям, оказывающим гражданам услуги общих отделений бань</a:t>
            </a:r>
          </a:p>
        </p:txBody>
      </p:sp>
      <p:sp>
        <p:nvSpPr>
          <p:cNvPr id="16" name="Прямоугольник с двумя вырезанными противолежащими углами 15"/>
          <p:cNvSpPr/>
          <p:nvPr/>
        </p:nvSpPr>
        <p:spPr>
          <a:xfrm>
            <a:off x="215516" y="3140968"/>
            <a:ext cx="1451180" cy="468052"/>
          </a:xfrm>
          <a:prstGeom prst="snip2Diag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1516,000</a:t>
            </a:r>
          </a:p>
        </p:txBody>
      </p:sp>
      <p:sp>
        <p:nvSpPr>
          <p:cNvPr id="17" name="Прямоугольник с двумя вырезанными противолежащими углами 16"/>
          <p:cNvSpPr/>
          <p:nvPr/>
        </p:nvSpPr>
        <p:spPr>
          <a:xfrm>
            <a:off x="1787152" y="3115347"/>
            <a:ext cx="1332148" cy="576064"/>
          </a:xfrm>
          <a:prstGeom prst="snip2Diag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3206,828</a:t>
            </a:r>
          </a:p>
        </p:txBody>
      </p:sp>
      <p:sp>
        <p:nvSpPr>
          <p:cNvPr id="19" name="Прямоугольник с двумя скругленными противолежащими углами 18"/>
          <p:cNvSpPr/>
          <p:nvPr/>
        </p:nvSpPr>
        <p:spPr>
          <a:xfrm>
            <a:off x="53379" y="3655555"/>
            <a:ext cx="1296144" cy="2196244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ts val="1400"/>
              </a:lnSpc>
            </a:pPr>
            <a:r>
              <a:rPr lang="ru-RU" sz="1400" dirty="0">
                <a:solidFill>
                  <a:schemeClr val="tx1"/>
                </a:solidFill>
                <a:latin typeface="Calibri" pitchFamily="34" charset="0"/>
              </a:rPr>
              <a:t>Озеленение, уборка мусора на территории  поселения</a:t>
            </a:r>
          </a:p>
        </p:txBody>
      </p:sp>
      <p:sp>
        <p:nvSpPr>
          <p:cNvPr id="20" name="Прямоугольник с двумя скругленными противолежащими углами 19"/>
          <p:cNvSpPr/>
          <p:nvPr/>
        </p:nvSpPr>
        <p:spPr>
          <a:xfrm>
            <a:off x="1952496" y="3697659"/>
            <a:ext cx="900100" cy="1202432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400"/>
              </a:lnSpc>
            </a:pPr>
            <a:r>
              <a:rPr lang="ru-RU" sz="1400" dirty="0">
                <a:solidFill>
                  <a:schemeClr val="tx1"/>
                </a:solidFill>
                <a:latin typeface="Calibri" pitchFamily="34" charset="0"/>
              </a:rPr>
              <a:t>Уличное освещение</a:t>
            </a:r>
          </a:p>
        </p:txBody>
      </p:sp>
      <p:sp>
        <p:nvSpPr>
          <p:cNvPr id="22" name="Прямоугольник с двумя вырезанными противолежащими углами 21"/>
          <p:cNvSpPr/>
          <p:nvPr/>
        </p:nvSpPr>
        <p:spPr>
          <a:xfrm>
            <a:off x="4597880" y="2199750"/>
            <a:ext cx="1252700" cy="540060"/>
          </a:xfrm>
          <a:prstGeom prst="snip2Diag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749,000</a:t>
            </a:r>
          </a:p>
        </p:txBody>
      </p:sp>
      <p:sp>
        <p:nvSpPr>
          <p:cNvPr id="30" name="Прямоугольник с двумя вырезанными противолежащими углами 21"/>
          <p:cNvSpPr/>
          <p:nvPr/>
        </p:nvSpPr>
        <p:spPr>
          <a:xfrm>
            <a:off x="3397921" y="2268045"/>
            <a:ext cx="1007654" cy="540060"/>
          </a:xfrm>
          <a:prstGeom prst="snip2Diag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50,000</a:t>
            </a:r>
          </a:p>
        </p:txBody>
      </p:sp>
      <p:sp>
        <p:nvSpPr>
          <p:cNvPr id="31" name="Прямоугольник с двумя вырезанными противолежащими углами 21"/>
          <p:cNvSpPr/>
          <p:nvPr/>
        </p:nvSpPr>
        <p:spPr>
          <a:xfrm>
            <a:off x="3383868" y="5507516"/>
            <a:ext cx="45719" cy="45719"/>
          </a:xfrm>
          <a:prstGeom prst="snip2Diag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Прямоугольник с двумя скругленными противолежащими углами 31"/>
          <p:cNvSpPr/>
          <p:nvPr/>
        </p:nvSpPr>
        <p:spPr>
          <a:xfrm>
            <a:off x="3195147" y="2812735"/>
            <a:ext cx="1553840" cy="1624377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400"/>
              </a:lnSpc>
            </a:pPr>
            <a:r>
              <a:rPr lang="ru-RU" sz="1400" dirty="0">
                <a:solidFill>
                  <a:schemeClr val="tx1"/>
                </a:solidFill>
              </a:rPr>
              <a:t>Выполнение мероприятий по обслуживанию объектов коммунальной инфраструктуры</a:t>
            </a:r>
            <a:endParaRPr lang="ru-RU" sz="1400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4" name="Пятиугольник 3">
            <a:extLst>
              <a:ext uri="{FF2B5EF4-FFF2-40B4-BE49-F238E27FC236}">
                <a16:creationId xmlns:a16="http://schemas.microsoft.com/office/drawing/2014/main" id="{1452F521-67AB-4014-ACE2-0A5627B19D6B}"/>
              </a:ext>
            </a:extLst>
          </p:cNvPr>
          <p:cNvSpPr/>
          <p:nvPr/>
        </p:nvSpPr>
        <p:spPr>
          <a:xfrm rot="21164505">
            <a:off x="1107958" y="4983553"/>
            <a:ext cx="3137951" cy="1756200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highlight>
                  <a:srgbClr val="00FFFF"/>
                </a:highlight>
              </a:rPr>
              <a:t>Обустройство и восстановление воинских захоронений-</a:t>
            </a:r>
            <a:r>
              <a:rPr lang="ru-RU" dirty="0">
                <a:solidFill>
                  <a:srgbClr val="FF0000"/>
                </a:solidFill>
                <a:highlight>
                  <a:srgbClr val="00FFFF"/>
                </a:highlight>
              </a:rPr>
              <a:t>1720,000 тыс. руб</a:t>
            </a:r>
            <a:r>
              <a:rPr lang="ru-RU" dirty="0">
                <a:highlight>
                  <a:srgbClr val="00FFFF"/>
                </a:highlight>
              </a:rPr>
              <a:t>.</a:t>
            </a:r>
          </a:p>
        </p:txBody>
      </p:sp>
    </p:spTree>
  </p:cSld>
  <p:clrMapOvr>
    <a:masterClrMapping/>
  </p:clrMapOvr>
  <p:transition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016732"/>
            <a:ext cx="8604956" cy="5328592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6CFEDE-1156-43B0-A7B1-116D02DBCCD2}" type="slidenum">
              <a:rPr lang="ru-RU" smtClean="0"/>
              <a:pPr>
                <a:defRPr/>
              </a:pPr>
              <a:t>26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332656"/>
            <a:ext cx="8640960" cy="3960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/>
              <a:t>Образование </a:t>
            </a:r>
            <a:r>
              <a:rPr lang="ru-RU" dirty="0"/>
              <a:t> </a:t>
            </a:r>
          </a:p>
        </p:txBody>
      </p:sp>
      <p:sp>
        <p:nvSpPr>
          <p:cNvPr id="5" name="Блок-схема: альтернативный процесс 4"/>
          <p:cNvSpPr/>
          <p:nvPr/>
        </p:nvSpPr>
        <p:spPr>
          <a:xfrm>
            <a:off x="1115616" y="872716"/>
            <a:ext cx="7236804" cy="1044116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Расходы  бюджета  </a:t>
            </a:r>
            <a:r>
              <a:rPr lang="ru-RU" b="1" dirty="0" err="1"/>
              <a:t>Неболчского</a:t>
            </a:r>
            <a:r>
              <a:rPr lang="ru-RU" b="1" dirty="0"/>
              <a:t>  сельского  поселения  по  подразделу  «Молодежная политика и оздоровление детей»  на проведение  мероприятий составляет</a:t>
            </a:r>
          </a:p>
        </p:txBody>
      </p:sp>
      <p:sp>
        <p:nvSpPr>
          <p:cNvPr id="6" name="Пятно 2 5"/>
          <p:cNvSpPr/>
          <p:nvPr/>
        </p:nvSpPr>
        <p:spPr>
          <a:xfrm>
            <a:off x="251520" y="2240868"/>
            <a:ext cx="3240360" cy="3276364"/>
          </a:xfrm>
          <a:prstGeom prst="irregularSeal2">
            <a:avLst/>
          </a:prstGeom>
          <a:solidFill>
            <a:srgbClr val="99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20</a:t>
            </a:r>
            <a:r>
              <a:rPr lang="en-US" dirty="0">
                <a:solidFill>
                  <a:schemeClr val="tx1"/>
                </a:solidFill>
              </a:rPr>
              <a:t>2</a:t>
            </a:r>
            <a:r>
              <a:rPr lang="ru-RU" dirty="0">
                <a:solidFill>
                  <a:schemeClr val="tx1"/>
                </a:solidFill>
              </a:rPr>
              <a:t>3 год  4,0 тыс. рублей</a:t>
            </a:r>
          </a:p>
        </p:txBody>
      </p:sp>
      <p:sp>
        <p:nvSpPr>
          <p:cNvPr id="7" name="Пятно 2 6"/>
          <p:cNvSpPr/>
          <p:nvPr/>
        </p:nvSpPr>
        <p:spPr>
          <a:xfrm rot="20450144">
            <a:off x="6444208" y="1988840"/>
            <a:ext cx="2520280" cy="2952328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2025 год – 4,0 тыс. рублей</a:t>
            </a:r>
          </a:p>
        </p:txBody>
      </p:sp>
      <p:sp>
        <p:nvSpPr>
          <p:cNvPr id="8" name="Пятно 1 7"/>
          <p:cNvSpPr/>
          <p:nvPr/>
        </p:nvSpPr>
        <p:spPr>
          <a:xfrm>
            <a:off x="3779912" y="3969060"/>
            <a:ext cx="2916324" cy="2174540"/>
          </a:xfrm>
          <a:prstGeom prst="irregularSeal1">
            <a:avLst/>
          </a:prstGeom>
          <a:solidFill>
            <a:srgbClr val="FF99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2022 год – 4,0 тыс. рублей</a:t>
            </a:r>
          </a:p>
        </p:txBody>
      </p:sp>
    </p:spTree>
    <p:extLst>
      <p:ext uri="{BB962C8B-B14F-4D97-AF65-F5344CB8AC3E}">
        <p14:creationId xmlns:p14="http://schemas.microsoft.com/office/powerpoint/2010/main" val="308664271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524" y="3212976"/>
            <a:ext cx="4286250" cy="2857500"/>
          </a:xfrm>
          <a:prstGeom prst="rect">
            <a:avLst/>
          </a:prstGeom>
          <a:effectLst>
            <a:softEdge rad="6350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8004" y="1412776"/>
            <a:ext cx="4286250" cy="284797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570392"/>
          </a:xfrm>
        </p:spPr>
        <p:txBody>
          <a:bodyPr>
            <a:normAutofit fontScale="90000"/>
          </a:bodyPr>
          <a:lstStyle/>
          <a:p>
            <a:r>
              <a:rPr lang="ru-RU" dirty="0"/>
              <a:t>Социальная политика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2F5067-4084-4E68-B7A8-7F79778BC055}" type="slidenum">
              <a:rPr lang="ru-RU" smtClean="0"/>
              <a:pPr>
                <a:defRPr/>
              </a:pPr>
              <a:t>27</a:t>
            </a:fld>
            <a:endParaRPr lang="ru-RU"/>
          </a:p>
        </p:txBody>
      </p:sp>
      <p:sp>
        <p:nvSpPr>
          <p:cNvPr id="4" name="Блок-схема: процесс 3"/>
          <p:cNvSpPr/>
          <p:nvPr/>
        </p:nvSpPr>
        <p:spPr>
          <a:xfrm>
            <a:off x="395536" y="2276872"/>
            <a:ext cx="3852428" cy="1152128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FFFF00"/>
                </a:solidFill>
              </a:rPr>
              <a:t>Доплаты к пенсиям муниципальных служащих  в 20</a:t>
            </a:r>
            <a:r>
              <a:rPr lang="en-US" sz="2000" b="1" dirty="0">
                <a:solidFill>
                  <a:srgbClr val="FFFF00"/>
                </a:solidFill>
              </a:rPr>
              <a:t>2</a:t>
            </a:r>
            <a:r>
              <a:rPr lang="ru-RU" sz="2000" b="1" dirty="0">
                <a:solidFill>
                  <a:srgbClr val="FFFF00"/>
                </a:solidFill>
              </a:rPr>
              <a:t>3 году –229,40 тыс. рублей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007604" y="1088740"/>
            <a:ext cx="6768752" cy="986408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FFFF00"/>
                </a:solidFill>
              </a:rPr>
              <a:t>Расходы </a:t>
            </a:r>
            <a:r>
              <a:rPr lang="ru-RU" b="1" dirty="0" err="1">
                <a:solidFill>
                  <a:srgbClr val="FFFF00"/>
                </a:solidFill>
              </a:rPr>
              <a:t>Неболчского</a:t>
            </a:r>
            <a:r>
              <a:rPr lang="ru-RU" b="1" dirty="0">
                <a:solidFill>
                  <a:srgbClr val="FFFF00"/>
                </a:solidFill>
              </a:rPr>
              <a:t> сельского поселения на пенсионное обеспечение в 20</a:t>
            </a:r>
            <a:r>
              <a:rPr lang="en-US" b="1" dirty="0">
                <a:solidFill>
                  <a:srgbClr val="FFFF00"/>
                </a:solidFill>
              </a:rPr>
              <a:t>2</a:t>
            </a:r>
            <a:r>
              <a:rPr lang="ru-RU" b="1" dirty="0">
                <a:solidFill>
                  <a:srgbClr val="FFFF00"/>
                </a:solidFill>
              </a:rPr>
              <a:t>2-2024 годах</a:t>
            </a:r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4608004" y="4509120"/>
            <a:ext cx="2808312" cy="612648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FFFF00"/>
                </a:solidFill>
              </a:rPr>
              <a:t>2024 год -  229,40тыс. рублей</a:t>
            </a:r>
          </a:p>
        </p:txBody>
      </p:sp>
      <p:sp>
        <p:nvSpPr>
          <p:cNvPr id="9" name="Блок-схема: альтернативный процесс 8"/>
          <p:cNvSpPr/>
          <p:nvPr/>
        </p:nvSpPr>
        <p:spPr>
          <a:xfrm>
            <a:off x="5868144" y="5589240"/>
            <a:ext cx="2844316" cy="612648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FFFF00"/>
                </a:solidFill>
              </a:rPr>
              <a:t>2025 год  -  229,40тыс. рублей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572000" y="3825044"/>
            <a:ext cx="4392488" cy="504056"/>
          </a:xfrm>
          <a:prstGeom prst="roundRect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Доплаты к пенсиям муниципальных служащих  составит:</a:t>
            </a:r>
          </a:p>
        </p:txBody>
      </p:sp>
    </p:spTree>
    <p:extLst>
      <p:ext uri="{BB962C8B-B14F-4D97-AF65-F5344CB8AC3E}">
        <p14:creationId xmlns:p14="http://schemas.microsoft.com/office/powerpoint/2010/main" val="420190991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object 11"/>
          <p:cNvSpPr txBox="1">
            <a:spLocks noChangeArrowheads="1"/>
          </p:cNvSpPr>
          <p:nvPr/>
        </p:nvSpPr>
        <p:spPr bwMode="auto">
          <a:xfrm>
            <a:off x="2880423" y="846409"/>
            <a:ext cx="6259512" cy="561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84138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400" dirty="0">
                <a:cs typeface="Times New Roman" panose="02020603050405020304" pitchFamily="18" charset="0"/>
              </a:rPr>
              <a:t>Правительство Новгородской области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ru-RU" sz="1400" u="sng" dirty="0">
                <a:solidFill>
                  <a:srgbClr val="0000FF"/>
                </a:solidFill>
                <a:cs typeface="Times New Roman" panose="02020603050405020304" pitchFamily="18" charset="0"/>
              </a:rPr>
              <a:t>region.adm.nov.ru</a:t>
            </a:r>
            <a:endParaRPr lang="ru-RU" altLang="ru-RU" sz="1000" dirty="0"/>
          </a:p>
          <a:p>
            <a:pPr>
              <a:lnSpc>
                <a:spcPts val="1300"/>
              </a:lnSpc>
              <a:spcBef>
                <a:spcPts val="13"/>
              </a:spcBef>
              <a:buFontTx/>
              <a:buNone/>
            </a:pPr>
            <a:endParaRPr lang="ru-RU" altLang="ru-RU" sz="1300" dirty="0"/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1400" dirty="0">
                <a:cs typeface="Times New Roman" panose="02020603050405020304" pitchFamily="18" charset="0"/>
              </a:rPr>
              <a:t>Министерство финансов Новгородской области 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1400" u="sng" dirty="0" err="1">
                <a:solidFill>
                  <a:srgbClr val="0000FF"/>
                </a:solidFill>
                <a:cs typeface="Times New Roman" panose="02020603050405020304" pitchFamily="18" charset="0"/>
                <a:hlinkClick r:id="rId2"/>
              </a:rPr>
              <a:t>www</a:t>
            </a:r>
            <a:r>
              <a:rPr lang="ru-RU" altLang="ru-RU" sz="1400" u="sng" dirty="0">
                <a:solidFill>
                  <a:srgbClr val="0000FF"/>
                </a:solidFill>
                <a:cs typeface="Times New Roman" panose="02020603050405020304" pitchFamily="18" charset="0"/>
                <a:hlinkClick r:id="rId2"/>
              </a:rPr>
              <a:t>.</a:t>
            </a:r>
            <a:r>
              <a:rPr lang="en-US" altLang="ru-RU" sz="1400" u="sng" dirty="0" err="1">
                <a:solidFill>
                  <a:srgbClr val="0000FF"/>
                </a:solidFill>
                <a:cs typeface="Times New Roman" panose="02020603050405020304" pitchFamily="18" charset="0"/>
                <a:hlinkClick r:id="rId2"/>
              </a:rPr>
              <a:t>novkfo</a:t>
            </a:r>
            <a:r>
              <a:rPr lang="en-US" altLang="ru-RU" sz="1400" u="sng" dirty="0">
                <a:solidFill>
                  <a:srgbClr val="0000FF"/>
                </a:solidFill>
                <a:cs typeface="Times New Roman" panose="02020603050405020304" pitchFamily="18" charset="0"/>
                <a:hlinkClick r:id="rId2"/>
              </a:rPr>
              <a:t>.</a:t>
            </a:r>
            <a:r>
              <a:rPr lang="ru-RU" altLang="ru-RU" sz="1400" u="sng" dirty="0" err="1">
                <a:solidFill>
                  <a:srgbClr val="0000FF"/>
                </a:solidFill>
                <a:cs typeface="Times New Roman" panose="02020603050405020304" pitchFamily="18" charset="0"/>
                <a:hlinkClick r:id="rId2"/>
              </a:rPr>
              <a:t>ru</a:t>
            </a:r>
            <a:endParaRPr lang="ru-RU" altLang="ru-RU" sz="1400" dirty="0">
              <a:cs typeface="Times New Roman" panose="02020603050405020304" pitchFamily="18" charset="0"/>
            </a:endParaRPr>
          </a:p>
          <a:p>
            <a:pPr>
              <a:lnSpc>
                <a:spcPts val="850"/>
              </a:lnSpc>
              <a:spcBef>
                <a:spcPts val="25"/>
              </a:spcBef>
              <a:buFontTx/>
              <a:buNone/>
            </a:pPr>
            <a:endParaRPr lang="ru-RU" altLang="ru-RU" sz="800" dirty="0"/>
          </a:p>
          <a:p>
            <a:pPr>
              <a:lnSpc>
                <a:spcPts val="1000"/>
              </a:lnSpc>
              <a:spcBef>
                <a:spcPct val="0"/>
              </a:spcBef>
              <a:buFontTx/>
              <a:buNone/>
            </a:pPr>
            <a:endParaRPr lang="ru-RU" altLang="ru-RU" sz="1000" dirty="0"/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1400" dirty="0"/>
              <a:t>Министерство социальной защиты населения Новгородской области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ru-RU" sz="1400" u="sng" dirty="0">
                <a:solidFill>
                  <a:srgbClr val="0000FF"/>
                </a:solidFill>
                <a:cs typeface="Times New Roman" panose="02020603050405020304" pitchFamily="18" charset="0"/>
              </a:rPr>
              <a:t>sockomitet-nov.ru</a:t>
            </a:r>
            <a:endParaRPr lang="ru-RU" altLang="ru-RU" sz="1000" dirty="0"/>
          </a:p>
          <a:p>
            <a:pPr>
              <a:lnSpc>
                <a:spcPts val="1300"/>
              </a:lnSpc>
              <a:spcBef>
                <a:spcPct val="0"/>
              </a:spcBef>
              <a:buFontTx/>
              <a:buNone/>
            </a:pPr>
            <a:endParaRPr lang="ru-RU" altLang="ru-RU" sz="1300" dirty="0"/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1400" dirty="0">
                <a:cs typeface="Times New Roman" panose="02020603050405020304" pitchFamily="18" charset="0"/>
              </a:rPr>
              <a:t>Электронный портал государственных услуг для физических и юридических лиц </a:t>
            </a:r>
            <a:r>
              <a:rPr lang="ru-RU" altLang="ru-RU" sz="1400" u="sng" dirty="0">
                <a:solidFill>
                  <a:srgbClr val="0000FF"/>
                </a:solidFill>
                <a:cs typeface="Times New Roman" panose="02020603050405020304" pitchFamily="18" charset="0"/>
                <a:hlinkClick r:id="rId3"/>
              </a:rPr>
              <a:t>www.gosuslugi.ru</a:t>
            </a:r>
            <a:endParaRPr lang="ru-RU" altLang="ru-RU" sz="1400" u="sng" dirty="0">
              <a:solidFill>
                <a:srgbClr val="0000FF"/>
              </a:solidFill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ru-RU" altLang="ru-RU" sz="1400" dirty="0"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1400" dirty="0">
                <a:cs typeface="Times New Roman" panose="02020603050405020304" pitchFamily="18" charset="0"/>
              </a:rPr>
              <a:t>Официальный сайт  Российской Федерации для размещения информации о проведении торгов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1400" u="sng" dirty="0">
                <a:solidFill>
                  <a:srgbClr val="0000FF"/>
                </a:solidFill>
                <a:cs typeface="Times New Roman" panose="02020603050405020304" pitchFamily="18" charset="0"/>
                <a:hlinkClick r:id="rId4"/>
              </a:rPr>
              <a:t>www.torgi.gov.ru</a:t>
            </a:r>
            <a:endParaRPr lang="ru-RU" altLang="ru-RU" sz="1400" dirty="0">
              <a:cs typeface="Times New Roman" panose="02020603050405020304" pitchFamily="18" charset="0"/>
            </a:endParaRPr>
          </a:p>
          <a:p>
            <a:pPr>
              <a:lnSpc>
                <a:spcPts val="1200"/>
              </a:lnSpc>
              <a:spcBef>
                <a:spcPct val="0"/>
              </a:spcBef>
              <a:buFontTx/>
              <a:buNone/>
            </a:pPr>
            <a:endParaRPr lang="ru-RU" altLang="ru-RU" sz="1200" dirty="0"/>
          </a:p>
          <a:p>
            <a:pPr>
              <a:spcBef>
                <a:spcPct val="0"/>
              </a:spcBef>
              <a:buFontTx/>
              <a:buNone/>
            </a:pPr>
            <a:endParaRPr lang="ru-RU" altLang="ru-RU" sz="1400" dirty="0"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1400" dirty="0">
                <a:cs typeface="Times New Roman" panose="02020603050405020304" pitchFamily="18" charset="0"/>
              </a:rPr>
              <a:t>Новгородская областная Дума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ru-RU" sz="1400" u="sng" dirty="0">
                <a:solidFill>
                  <a:srgbClr val="0000FF"/>
                </a:solidFill>
                <a:cs typeface="Times New Roman" panose="02020603050405020304" pitchFamily="18" charset="0"/>
              </a:rPr>
              <a:t>duma.niac.ru</a:t>
            </a:r>
            <a:endParaRPr lang="ru-RU" altLang="ru-RU" sz="700" dirty="0"/>
          </a:p>
          <a:p>
            <a:pPr>
              <a:lnSpc>
                <a:spcPts val="1000"/>
              </a:lnSpc>
              <a:spcBef>
                <a:spcPct val="0"/>
              </a:spcBef>
              <a:buFontTx/>
              <a:buNone/>
            </a:pPr>
            <a:endParaRPr lang="ru-RU" altLang="ru-RU" sz="1000" dirty="0"/>
          </a:p>
          <a:p>
            <a:pPr>
              <a:spcBef>
                <a:spcPct val="0"/>
              </a:spcBef>
              <a:buFontTx/>
              <a:buNone/>
            </a:pPr>
            <a:endParaRPr lang="ru-RU" altLang="ru-RU" sz="1400" dirty="0"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1400" dirty="0">
                <a:cs typeface="Times New Roman" panose="02020603050405020304" pitchFamily="18" charset="0"/>
              </a:rPr>
              <a:t>Единый портал бюджетной системы «Электронный бюджет»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1400" u="sng" dirty="0">
                <a:solidFill>
                  <a:srgbClr val="0000FF"/>
                </a:solidFill>
                <a:cs typeface="Times New Roman" panose="02020603050405020304" pitchFamily="18" charset="0"/>
                <a:hlinkClick r:id="rId5"/>
              </a:rPr>
              <a:t>www.bus.gov.ru</a:t>
            </a:r>
            <a:endParaRPr lang="ru-RU" altLang="ru-RU" sz="1400" u="sng" dirty="0">
              <a:solidFill>
                <a:srgbClr val="0000FF"/>
              </a:solidFill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ru-RU" altLang="ru-RU" sz="1400" u="sng" dirty="0">
              <a:solidFill>
                <a:srgbClr val="0000FF"/>
              </a:solidFill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1400" dirty="0">
                <a:cs typeface="Times New Roman" panose="02020603050405020304" pitchFamily="18" charset="0"/>
              </a:rPr>
              <a:t>Официальный сайт Администрации </a:t>
            </a:r>
            <a:r>
              <a:rPr lang="ru-RU" altLang="ru-RU" sz="1400" dirty="0" err="1">
                <a:cs typeface="Times New Roman" panose="02020603050405020304" pitchFamily="18" charset="0"/>
              </a:rPr>
              <a:t>Неболчского</a:t>
            </a:r>
            <a:r>
              <a:rPr lang="ru-RU" altLang="ru-RU" sz="1400" dirty="0">
                <a:cs typeface="Times New Roman" panose="02020603050405020304" pitchFamily="18" charset="0"/>
              </a:rPr>
              <a:t> сельского поселения</a:t>
            </a:r>
          </a:p>
          <a:p>
            <a:pPr>
              <a:spcBef>
                <a:spcPct val="0"/>
              </a:spcBef>
              <a:buFontTx/>
              <a:buNone/>
            </a:pPr>
            <a:endParaRPr lang="ru-RU" altLang="ru-RU" sz="1400" u="sng" dirty="0">
              <a:solidFill>
                <a:srgbClr val="6600FF"/>
              </a:solidFill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1400" u="sng" dirty="0">
                <a:solidFill>
                  <a:schemeClr val="bg2">
                    <a:lumMod val="50000"/>
                  </a:schemeClr>
                </a:solidFill>
                <a:cs typeface="Times New Roman" panose="02020603050405020304" pitchFamily="18" charset="0"/>
              </a:rPr>
              <a:t>nebolchi-adm.ru</a:t>
            </a:r>
          </a:p>
        </p:txBody>
      </p:sp>
      <p:pic>
        <p:nvPicPr>
          <p:cNvPr id="56325" name="Picture 5" descr="C:\Documents and Settings\sidav_470\Рабочий стол\screen\region.adm.nov.ru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96025" y="720012"/>
            <a:ext cx="1980000" cy="79200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isometricTopUp"/>
            <a:lightRig rig="threePt" dir="t"/>
          </a:scene3d>
        </p:spPr>
      </p:pic>
      <p:pic>
        <p:nvPicPr>
          <p:cNvPr id="56326" name="Picture 6" descr="C:\Documents and Settings\sidav_470\Рабочий стол\screen\www.novkfo.ru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45688" y="1438111"/>
            <a:ext cx="1980000" cy="79200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isometricTopUp"/>
            <a:lightRig rig="threePt" dir="t"/>
          </a:scene3d>
        </p:spPr>
      </p:pic>
      <p:pic>
        <p:nvPicPr>
          <p:cNvPr id="56327" name="Picture 7" descr="C:\Documents and Settings\sidav_470\Рабочий стол\screen\sockomitet-nov.ru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956434" y="2143394"/>
            <a:ext cx="1980000" cy="79200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isometricTopUp"/>
            <a:lightRig rig="threePt" dir="t"/>
          </a:scene3d>
        </p:spPr>
      </p:pic>
      <p:pic>
        <p:nvPicPr>
          <p:cNvPr id="56328" name="Picture 8" descr="C:\Documents and Settings\sidav_470\Рабочий стол\screen\www.gosuslugi.ru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965085" y="2862697"/>
            <a:ext cx="1980000" cy="79200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isometricTopUp"/>
            <a:lightRig rig="threePt" dir="t"/>
          </a:scene3d>
        </p:spPr>
      </p:pic>
      <p:pic>
        <p:nvPicPr>
          <p:cNvPr id="56329" name="Picture 9" descr="C:\Documents and Settings\sidav_470\Рабочий стол\screen\www.torgi.gov.ru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938042" y="3654697"/>
            <a:ext cx="1980000" cy="64824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isometricTopUp"/>
            <a:lightRig rig="threePt" dir="t"/>
          </a:scene3d>
        </p:spPr>
      </p:pic>
      <p:pic>
        <p:nvPicPr>
          <p:cNvPr id="56330" name="Picture 10" descr="C:\Documents and Settings\sidav_470\Рабочий стол\screen\duma.niac.ru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914720" y="4302945"/>
            <a:ext cx="1980000" cy="792000"/>
          </a:xfrm>
          <a:prstGeom prst="rect">
            <a:avLst/>
          </a:prstGeom>
          <a:noFill/>
          <a:ln w="3175" cap="rnd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isometricTopUp"/>
            <a:lightRig rig="threePt" dir="t"/>
          </a:scene3d>
        </p:spPr>
      </p:pic>
      <p:pic>
        <p:nvPicPr>
          <p:cNvPr id="56331" name="Picture 11" descr="C:\Documents and Settings\sidav_470\Рабочий стол\screen\www.bus.gov.ru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945688" y="5085272"/>
            <a:ext cx="1980000" cy="79200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isometricTopUp"/>
            <a:lightRig rig="threePt" dir="t"/>
          </a:scene3d>
        </p:spPr>
      </p:pic>
      <p:sp>
        <p:nvSpPr>
          <p:cNvPr id="12" name="Заголовок 1"/>
          <p:cNvSpPr txBox="1">
            <a:spLocks/>
          </p:cNvSpPr>
          <p:nvPr/>
        </p:nvSpPr>
        <p:spPr>
          <a:xfrm>
            <a:off x="107950" y="179388"/>
            <a:ext cx="9144000" cy="936625"/>
          </a:xfrm>
          <a:prstGeom prst="rect">
            <a:avLst/>
          </a:prstGeom>
          <a:effectLst>
            <a:outerShdw blurRad="25400" dist="254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 fontAlgn="auto">
              <a:lnSpc>
                <a:spcPts val="2400"/>
              </a:lnSpc>
              <a:spcAft>
                <a:spcPts val="0"/>
              </a:spcAft>
              <a:defRPr/>
            </a:pPr>
            <a:r>
              <a:rPr lang="ru-RU" sz="2800" b="1" dirty="0">
                <a:latin typeface="+mj-lt"/>
                <a:ea typeface="+mj-ea"/>
                <a:cs typeface="+mj-cs"/>
              </a:rPr>
              <a:t>Открытые государственные информационные ресурсы</a:t>
            </a:r>
            <a:endParaRPr lang="ru-RU" sz="2800" b="1" u="sng" dirty="0">
              <a:latin typeface="+mj-lt"/>
              <a:ea typeface="+mj-ea"/>
              <a:cs typeface="+mj-cs"/>
            </a:endParaRPr>
          </a:p>
        </p:txBody>
      </p:sp>
      <p:sp>
        <p:nvSpPr>
          <p:cNvPr id="76811" name="Номер слайда 13"/>
          <p:cNvSpPr>
            <a:spLocks noGrp="1"/>
          </p:cNvSpPr>
          <p:nvPr>
            <p:ph type="sldNum" sz="quarter" idx="12"/>
          </p:nvPr>
        </p:nvSpPr>
        <p:spPr bwMode="auto">
          <a:xfrm>
            <a:off x="6732588" y="6575425"/>
            <a:ext cx="2133600" cy="1889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48996824-57DE-4602-AE43-3E2D204FE3B8}" type="slidenum">
              <a:rPr lang="ru-RU" altLang="ru-RU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28</a:t>
            </a:fld>
            <a:endParaRPr lang="ru-RU" altLang="ru-RU" sz="1200">
              <a:solidFill>
                <a:srgbClr val="898989"/>
              </a:solidFill>
            </a:endParaRPr>
          </a:p>
        </p:txBody>
      </p:sp>
      <p:pic>
        <p:nvPicPr>
          <p:cNvPr id="58370" name="Picture 2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2799" y="5877272"/>
            <a:ext cx="1821921" cy="792088"/>
          </a:xfrm>
          <a:prstGeom prst="rect">
            <a:avLst/>
          </a:prstGeom>
          <a:noFill/>
          <a:ln>
            <a:noFill/>
          </a:ln>
          <a:effectLst/>
          <a:scene3d>
            <a:camera prst="isometricTopUp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88780596"/>
      </p:ext>
    </p:extLst>
  </p:cSld>
  <p:clrMapOvr>
    <a:masterClrMapping/>
  </p:clrMapOvr>
  <p:transition spd="slow">
    <p:push dir="u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1" name="Rectangle 11"/>
          <p:cNvSpPr>
            <a:spLocks noChangeArrowheads="1"/>
          </p:cNvSpPr>
          <p:nvPr/>
        </p:nvSpPr>
        <p:spPr bwMode="auto">
          <a:xfrm>
            <a:off x="395288" y="1052513"/>
            <a:ext cx="8497192" cy="267765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dirty="0">
                <a:latin typeface="Calibri" pitchFamily="34" charset="0"/>
              </a:rPr>
              <a:t>Адрес: </a:t>
            </a:r>
          </a:p>
          <a:p>
            <a:pPr algn="r"/>
            <a:r>
              <a:rPr lang="ru-RU" dirty="0">
                <a:latin typeface="Calibri" pitchFamily="34" charset="0"/>
              </a:rPr>
              <a:t>174755,  п. Неболчи, ул.</a:t>
            </a:r>
            <a:r>
              <a:rPr lang="en-US" dirty="0">
                <a:latin typeface="Calibri" pitchFamily="34" charset="0"/>
              </a:rPr>
              <a:t> </a:t>
            </a:r>
            <a:r>
              <a:rPr lang="ru-RU" dirty="0">
                <a:latin typeface="Calibri" pitchFamily="34" charset="0"/>
              </a:rPr>
              <a:t>Советская, д.3</a:t>
            </a:r>
            <a:endParaRPr lang="ru-RU" b="1" dirty="0">
              <a:latin typeface="Calibri" pitchFamily="34" charset="0"/>
            </a:endParaRPr>
          </a:p>
          <a:p>
            <a:r>
              <a:rPr lang="ru-RU" sz="2400" b="1" dirty="0">
                <a:latin typeface="Calibri" pitchFamily="34" charset="0"/>
              </a:rPr>
              <a:t>Телефон / факс:                                   </a:t>
            </a:r>
            <a:r>
              <a:rPr lang="ru-RU" dirty="0">
                <a:latin typeface="Calibri" pitchFamily="34" charset="0"/>
              </a:rPr>
              <a:t>(81668) 65-599,(81668) 65-659</a:t>
            </a:r>
          </a:p>
          <a:p>
            <a:r>
              <a:rPr lang="en-US" sz="2400" b="1" dirty="0">
                <a:latin typeface="Calibri" pitchFamily="34" charset="0"/>
              </a:rPr>
              <a:t>E-mail:</a:t>
            </a:r>
            <a:r>
              <a:rPr lang="ru-RU" sz="2400" b="1" dirty="0">
                <a:latin typeface="Calibri" pitchFamily="34" charset="0"/>
              </a:rPr>
              <a:t>                                                          </a:t>
            </a:r>
            <a:r>
              <a:rPr lang="en-US" sz="2400" u="sng" dirty="0" err="1">
                <a:hlinkClick r:id="rId3"/>
              </a:rPr>
              <a:t>neboloi</a:t>
            </a:r>
            <a:r>
              <a:rPr lang="ru-RU" sz="2400" u="sng" dirty="0">
                <a:hlinkClick r:id="rId3"/>
              </a:rPr>
              <a:t>@</a:t>
            </a:r>
            <a:r>
              <a:rPr lang="en-US" sz="2400" u="sng" dirty="0" err="1">
                <a:hlinkClick r:id="rId3"/>
              </a:rPr>
              <a:t>yandex</a:t>
            </a:r>
            <a:r>
              <a:rPr lang="ru-RU" sz="2400" u="sng" dirty="0">
                <a:hlinkClick r:id="rId3"/>
              </a:rPr>
              <a:t>.</a:t>
            </a:r>
            <a:r>
              <a:rPr lang="en-US" sz="2400" u="sng" dirty="0" err="1">
                <a:hlinkClick r:id="rId3"/>
              </a:rPr>
              <a:t>ru</a:t>
            </a:r>
            <a:endParaRPr lang="ru-RU" sz="2400" dirty="0"/>
          </a:p>
          <a:p>
            <a:endParaRPr lang="ru-RU" b="1" dirty="0">
              <a:latin typeface="Calibri" pitchFamily="34" charset="0"/>
            </a:endParaRPr>
          </a:p>
          <a:p>
            <a:r>
              <a:rPr lang="ru-RU" sz="2400" b="1" dirty="0">
                <a:latin typeface="Calibri" pitchFamily="34" charset="0"/>
              </a:rPr>
              <a:t>Режим работы:                                  </a:t>
            </a:r>
            <a:r>
              <a:rPr lang="ru-RU" dirty="0" err="1">
                <a:latin typeface="Calibri" pitchFamily="34" charset="0"/>
              </a:rPr>
              <a:t>пн-пт</a:t>
            </a:r>
            <a:r>
              <a:rPr lang="ru-RU" dirty="0">
                <a:latin typeface="Calibri" pitchFamily="34" charset="0"/>
              </a:rPr>
              <a:t> с 8:00 до 17:00, выходной </a:t>
            </a:r>
            <a:r>
              <a:rPr lang="ru-RU" dirty="0" err="1">
                <a:latin typeface="Calibri" pitchFamily="34" charset="0"/>
              </a:rPr>
              <a:t>сб</a:t>
            </a:r>
            <a:r>
              <a:rPr lang="ru-RU" dirty="0">
                <a:latin typeface="Calibri" pitchFamily="34" charset="0"/>
              </a:rPr>
              <a:t> и </a:t>
            </a:r>
            <a:r>
              <a:rPr lang="ru-RU" dirty="0" err="1">
                <a:latin typeface="Calibri" pitchFamily="34" charset="0"/>
              </a:rPr>
              <a:t>вс</a:t>
            </a:r>
            <a:r>
              <a:rPr lang="ru-RU" dirty="0">
                <a:latin typeface="Calibri" pitchFamily="34" charset="0"/>
              </a:rPr>
              <a:t> </a:t>
            </a:r>
          </a:p>
          <a:p>
            <a:endParaRPr lang="ru-RU" dirty="0">
              <a:latin typeface="Calibri" pitchFamily="34" charset="0"/>
            </a:endParaRPr>
          </a:p>
          <a:p>
            <a:endParaRPr lang="ru-RU" b="1" dirty="0">
              <a:latin typeface="Calibri" pitchFamily="34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0" y="106363"/>
            <a:ext cx="9144000" cy="549757"/>
          </a:xfrm>
          <a:prstGeom prst="rect">
            <a:avLst/>
          </a:prstGeom>
        </p:spPr>
        <p:txBody>
          <a:bodyPr tIns="7200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Администрация </a:t>
            </a:r>
            <a:r>
              <a:rPr lang="ru-RU" sz="28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Неболчского</a:t>
            </a:r>
            <a:r>
              <a:rPr lang="ru-RU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 сельского поселения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21B14C-8559-4F42-85F2-9664DAE74429}" type="slidenum">
              <a:rPr lang="ru-RU"/>
              <a:pPr>
                <a:defRPr/>
              </a:pPr>
              <a:t>29</a:t>
            </a:fld>
            <a:endParaRPr lang="ru-RU"/>
          </a:p>
        </p:txBody>
      </p:sp>
      <p:sp>
        <p:nvSpPr>
          <p:cNvPr id="163844" name="TextBox 5"/>
          <p:cNvSpPr txBox="1">
            <a:spLocks noChangeArrowheads="1"/>
          </p:cNvSpPr>
          <p:nvPr/>
        </p:nvSpPr>
        <p:spPr bwMode="auto">
          <a:xfrm>
            <a:off x="179388" y="6308725"/>
            <a:ext cx="8785225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1600" b="1" dirty="0">
                <a:latin typeface="Calibri" pitchFamily="34" charset="0"/>
              </a:rPr>
              <a:t>©</a:t>
            </a:r>
            <a:r>
              <a:rPr lang="en-US" sz="1600" b="1" dirty="0">
                <a:latin typeface="Calibri" pitchFamily="34" charset="0"/>
              </a:rPr>
              <a:t> </a:t>
            </a:r>
            <a:r>
              <a:rPr lang="ru-RU" sz="1600" b="1" dirty="0">
                <a:latin typeface="Calibri" pitchFamily="34" charset="0"/>
              </a:rPr>
              <a:t>Администрация </a:t>
            </a:r>
            <a:r>
              <a:rPr lang="ru-RU" sz="1600" b="1" dirty="0" err="1">
                <a:latin typeface="Calibri" pitchFamily="34" charset="0"/>
              </a:rPr>
              <a:t>Неболчского</a:t>
            </a:r>
            <a:r>
              <a:rPr lang="ru-RU" sz="1600" b="1" dirty="0">
                <a:latin typeface="Calibri" pitchFamily="34" charset="0"/>
              </a:rPr>
              <a:t> сельского поселения  2022г.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1"/>
          <p:cNvSpPr txBox="1">
            <a:spLocks/>
          </p:cNvSpPr>
          <p:nvPr/>
        </p:nvSpPr>
        <p:spPr>
          <a:xfrm>
            <a:off x="0" y="260648"/>
            <a:ext cx="9144000" cy="1080120"/>
          </a:xfrm>
          <a:prstGeom prst="rect">
            <a:avLst/>
          </a:prstGeom>
          <a:effectLst>
            <a:outerShdw blurRad="25400" dist="254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 fontAlgn="auto">
              <a:lnSpc>
                <a:spcPts val="2400"/>
              </a:lnSpc>
              <a:spcAft>
                <a:spcPts val="0"/>
              </a:spcAft>
              <a:defRPr/>
            </a:pPr>
            <a:r>
              <a:rPr lang="ru-RU" sz="2800" b="1" dirty="0">
                <a:latin typeface="+mj-lt"/>
                <a:ea typeface="+mj-ea"/>
                <a:cs typeface="+mj-cs"/>
              </a:rPr>
              <a:t>На чем основано составление проекта</a:t>
            </a:r>
          </a:p>
          <a:p>
            <a:pPr algn="ctr" fontAlgn="auto">
              <a:lnSpc>
                <a:spcPts val="2400"/>
              </a:lnSpc>
              <a:spcAft>
                <a:spcPts val="0"/>
              </a:spcAft>
              <a:defRPr/>
            </a:pPr>
            <a:r>
              <a:rPr lang="ru-RU" sz="2800" b="1" dirty="0">
                <a:latin typeface="+mj-lt"/>
                <a:ea typeface="+mj-ea"/>
                <a:cs typeface="+mj-cs"/>
              </a:rPr>
              <a:t> бюджета сельского поселения</a:t>
            </a:r>
          </a:p>
        </p:txBody>
      </p:sp>
      <p:sp>
        <p:nvSpPr>
          <p:cNvPr id="32" name="Номер слайда 3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29156D-D2A9-4B72-9E0D-12F44922BFAD}" type="slidenum">
              <a:rPr lang="ru-RU"/>
              <a:pPr>
                <a:defRPr/>
              </a:pPr>
              <a:t>3</a:t>
            </a:fld>
            <a:endParaRPr lang="ru-RU"/>
          </a:p>
        </p:txBody>
      </p:sp>
      <p:sp>
        <p:nvSpPr>
          <p:cNvPr id="29" name="Прямоугольник с двумя скругленными соседними углами 28"/>
          <p:cNvSpPr/>
          <p:nvPr/>
        </p:nvSpPr>
        <p:spPr>
          <a:xfrm>
            <a:off x="251520" y="1340768"/>
            <a:ext cx="8640960" cy="1080120"/>
          </a:xfrm>
          <a:prstGeom prst="round2SameRect">
            <a:avLst/>
          </a:prstGeom>
          <a:gradFill>
            <a:gsLst>
              <a:gs pos="19000">
                <a:schemeClr val="accent1">
                  <a:lumMod val="20000"/>
                  <a:lumOff val="80000"/>
                </a:schemeClr>
              </a:gs>
              <a:gs pos="50000">
                <a:schemeClr val="tx2">
                  <a:lumMod val="60000"/>
                  <a:lumOff val="40000"/>
                </a:schemeClr>
              </a:gs>
              <a:gs pos="100000">
                <a:schemeClr val="tx2">
                  <a:lumMod val="40000"/>
                  <a:lumOff val="60000"/>
                </a:schemeClr>
              </a:gs>
            </a:gsLst>
            <a:lin ang="5400000" scaled="0"/>
          </a:gradFill>
          <a:ln>
            <a:solidFill>
              <a:schemeClr val="tx2">
                <a:lumMod val="40000"/>
                <a:lumOff val="6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dkEdge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12700" algn="ctr"/>
            <a:r>
              <a:rPr lang="ru-RU" sz="3200" b="1" dirty="0">
                <a:solidFill>
                  <a:srgbClr val="0D0D0D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Составление проекта  бюджета сельского поселения основывается на:</a:t>
            </a:r>
            <a:endParaRPr lang="ru-RU" sz="3200" dirty="0">
              <a:solidFill>
                <a:srgbClr val="0D0D0D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1" name="Прямоугольник с двумя скругленными соседними углами 30"/>
          <p:cNvSpPr/>
          <p:nvPr/>
        </p:nvSpPr>
        <p:spPr>
          <a:xfrm>
            <a:off x="251520" y="2420888"/>
            <a:ext cx="2988332" cy="914400"/>
          </a:xfrm>
          <a:prstGeom prst="round2SameRect">
            <a:avLst/>
          </a:prstGeom>
          <a:gradFill>
            <a:gsLst>
              <a:gs pos="19000">
                <a:schemeClr val="accent2">
                  <a:lumMod val="40000"/>
                  <a:lumOff val="60000"/>
                </a:schemeClr>
              </a:gs>
              <a:gs pos="50000">
                <a:schemeClr val="accent2">
                  <a:lumMod val="7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5400000" scaled="0"/>
          </a:gradFill>
          <a:ln>
            <a:solidFill>
              <a:schemeClr val="accent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dkEdge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</a:p>
        </p:txBody>
      </p:sp>
      <p:sp>
        <p:nvSpPr>
          <p:cNvPr id="33" name="Прямоугольник с двумя скругленными соседними углами 32"/>
          <p:cNvSpPr/>
          <p:nvPr/>
        </p:nvSpPr>
        <p:spPr>
          <a:xfrm>
            <a:off x="3275856" y="2420888"/>
            <a:ext cx="2808312" cy="914400"/>
          </a:xfrm>
          <a:prstGeom prst="round2SameRect">
            <a:avLst/>
          </a:prstGeom>
          <a:gradFill>
            <a:gsLst>
              <a:gs pos="19000">
                <a:schemeClr val="accent2">
                  <a:lumMod val="40000"/>
                  <a:lumOff val="60000"/>
                </a:schemeClr>
              </a:gs>
              <a:gs pos="50000">
                <a:schemeClr val="accent2">
                  <a:lumMod val="7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5400000" scaled="0"/>
          </a:gradFill>
          <a:ln>
            <a:solidFill>
              <a:schemeClr val="accent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dkEdge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</a:p>
        </p:txBody>
      </p:sp>
      <p:sp>
        <p:nvSpPr>
          <p:cNvPr id="34" name="Прямоугольник с двумя скругленными соседними углами 33"/>
          <p:cNvSpPr/>
          <p:nvPr/>
        </p:nvSpPr>
        <p:spPr>
          <a:xfrm>
            <a:off x="6120172" y="2420888"/>
            <a:ext cx="2808312" cy="914400"/>
          </a:xfrm>
          <a:prstGeom prst="round2SameRect">
            <a:avLst/>
          </a:prstGeom>
          <a:gradFill>
            <a:gsLst>
              <a:gs pos="19000">
                <a:schemeClr val="accent2">
                  <a:lumMod val="40000"/>
                  <a:lumOff val="60000"/>
                </a:schemeClr>
              </a:gs>
              <a:gs pos="50000">
                <a:schemeClr val="accent2">
                  <a:lumMod val="7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5400000" scaled="0"/>
          </a:gradFill>
          <a:ln>
            <a:solidFill>
              <a:schemeClr val="accent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dkEdge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</a:p>
        </p:txBody>
      </p:sp>
      <p:sp>
        <p:nvSpPr>
          <p:cNvPr id="41" name="Прямоугольник с двумя скругленными соседними углами 40"/>
          <p:cNvSpPr/>
          <p:nvPr/>
        </p:nvSpPr>
        <p:spPr>
          <a:xfrm>
            <a:off x="251520" y="3356992"/>
            <a:ext cx="2988332" cy="2592288"/>
          </a:xfrm>
          <a:prstGeom prst="round2SameRect">
            <a:avLst>
              <a:gd name="adj1" fmla="val 0"/>
              <a:gd name="adj2" fmla="val 10366"/>
            </a:avLst>
          </a:prstGeom>
          <a:gradFill>
            <a:gsLst>
              <a:gs pos="19000">
                <a:schemeClr val="accent2">
                  <a:lumMod val="20000"/>
                  <a:lumOff val="80000"/>
                </a:schemeClr>
              </a:gs>
              <a:gs pos="50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5400000" scaled="0"/>
          </a:gradFill>
          <a:ln>
            <a:solidFill>
              <a:schemeClr val="accent2">
                <a:lumMod val="40000"/>
                <a:lumOff val="6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Прогнозе социально-экономического развития сельского поселения</a:t>
            </a:r>
          </a:p>
        </p:txBody>
      </p:sp>
      <p:sp>
        <p:nvSpPr>
          <p:cNvPr id="42" name="Прямоугольник с двумя скругленными соседними углами 41"/>
          <p:cNvSpPr/>
          <p:nvPr/>
        </p:nvSpPr>
        <p:spPr>
          <a:xfrm>
            <a:off x="3275856" y="3356992"/>
            <a:ext cx="2844316" cy="2592288"/>
          </a:xfrm>
          <a:prstGeom prst="round2SameRect">
            <a:avLst>
              <a:gd name="adj1" fmla="val 0"/>
              <a:gd name="adj2" fmla="val 10366"/>
            </a:avLst>
          </a:prstGeom>
          <a:gradFill>
            <a:gsLst>
              <a:gs pos="19000">
                <a:schemeClr val="accent2">
                  <a:lumMod val="20000"/>
                  <a:lumOff val="80000"/>
                </a:schemeClr>
              </a:gs>
              <a:gs pos="50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5400000" scaled="0"/>
          </a:gradFill>
          <a:ln>
            <a:solidFill>
              <a:schemeClr val="accent2">
                <a:lumMod val="40000"/>
                <a:lumOff val="6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Основных направлениях налоговой и бюджетной политики</a:t>
            </a:r>
          </a:p>
        </p:txBody>
      </p:sp>
      <p:sp>
        <p:nvSpPr>
          <p:cNvPr id="43" name="Прямоугольник с двумя скругленными соседними углами 42"/>
          <p:cNvSpPr/>
          <p:nvPr/>
        </p:nvSpPr>
        <p:spPr>
          <a:xfrm>
            <a:off x="6120172" y="3356992"/>
            <a:ext cx="2772308" cy="2592288"/>
          </a:xfrm>
          <a:prstGeom prst="round2SameRect">
            <a:avLst>
              <a:gd name="adj1" fmla="val 0"/>
              <a:gd name="adj2" fmla="val 10366"/>
            </a:avLst>
          </a:prstGeom>
          <a:gradFill>
            <a:gsLst>
              <a:gs pos="19000">
                <a:schemeClr val="accent2">
                  <a:lumMod val="20000"/>
                  <a:lumOff val="80000"/>
                </a:schemeClr>
              </a:gs>
              <a:gs pos="50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5400000" scaled="0"/>
          </a:gradFill>
          <a:ln>
            <a:solidFill>
              <a:schemeClr val="accent2">
                <a:lumMod val="40000"/>
                <a:lumOff val="6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муниципальных программах сельского поселения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95288" y="1452563"/>
            <a:ext cx="712787" cy="711200"/>
          </a:xfrm>
          <a:custGeom>
            <a:avLst/>
            <a:gdLst/>
            <a:ahLst/>
            <a:cxnLst/>
            <a:rect l="l" t="t" r="r" b="b"/>
            <a:pathLst>
              <a:path w="713232" h="711707">
                <a:moveTo>
                  <a:pt x="356616" y="0"/>
                </a:moveTo>
                <a:lnTo>
                  <a:pt x="298771" y="4655"/>
                </a:lnTo>
                <a:lnTo>
                  <a:pt x="243898" y="18135"/>
                </a:lnTo>
                <a:lnTo>
                  <a:pt x="192731" y="39707"/>
                </a:lnTo>
                <a:lnTo>
                  <a:pt x="146004" y="68640"/>
                </a:lnTo>
                <a:lnTo>
                  <a:pt x="104451" y="104203"/>
                </a:lnTo>
                <a:lnTo>
                  <a:pt x="68806" y="145663"/>
                </a:lnTo>
                <a:lnTo>
                  <a:pt x="39805" y="192290"/>
                </a:lnTo>
                <a:lnTo>
                  <a:pt x="18180" y="243352"/>
                </a:lnTo>
                <a:lnTo>
                  <a:pt x="4667" y="298117"/>
                </a:lnTo>
                <a:lnTo>
                  <a:pt x="0" y="355853"/>
                </a:lnTo>
                <a:lnTo>
                  <a:pt x="1182" y="385048"/>
                </a:lnTo>
                <a:lnTo>
                  <a:pt x="10364" y="441390"/>
                </a:lnTo>
                <a:lnTo>
                  <a:pt x="28024" y="494395"/>
                </a:lnTo>
                <a:lnTo>
                  <a:pt x="53429" y="543330"/>
                </a:lnTo>
                <a:lnTo>
                  <a:pt x="85844" y="587465"/>
                </a:lnTo>
                <a:lnTo>
                  <a:pt x="124534" y="626068"/>
                </a:lnTo>
                <a:lnTo>
                  <a:pt x="168766" y="658408"/>
                </a:lnTo>
                <a:lnTo>
                  <a:pt x="217805" y="683752"/>
                </a:lnTo>
                <a:lnTo>
                  <a:pt x="270917" y="701369"/>
                </a:lnTo>
                <a:lnTo>
                  <a:pt x="327368" y="710528"/>
                </a:lnTo>
                <a:lnTo>
                  <a:pt x="356616" y="711707"/>
                </a:lnTo>
                <a:lnTo>
                  <a:pt x="385863" y="710528"/>
                </a:lnTo>
                <a:lnTo>
                  <a:pt x="442314" y="701369"/>
                </a:lnTo>
                <a:lnTo>
                  <a:pt x="495426" y="683752"/>
                </a:lnTo>
                <a:lnTo>
                  <a:pt x="544465" y="658408"/>
                </a:lnTo>
                <a:lnTo>
                  <a:pt x="588697" y="626068"/>
                </a:lnTo>
                <a:lnTo>
                  <a:pt x="627387" y="587465"/>
                </a:lnTo>
                <a:lnTo>
                  <a:pt x="659802" y="543330"/>
                </a:lnTo>
                <a:lnTo>
                  <a:pt x="685207" y="494395"/>
                </a:lnTo>
                <a:lnTo>
                  <a:pt x="702867" y="441390"/>
                </a:lnTo>
                <a:lnTo>
                  <a:pt x="712049" y="385048"/>
                </a:lnTo>
                <a:lnTo>
                  <a:pt x="713232" y="355853"/>
                </a:lnTo>
                <a:lnTo>
                  <a:pt x="712049" y="326659"/>
                </a:lnTo>
                <a:lnTo>
                  <a:pt x="702867" y="270317"/>
                </a:lnTo>
                <a:lnTo>
                  <a:pt x="685207" y="217312"/>
                </a:lnTo>
                <a:lnTo>
                  <a:pt x="659802" y="168377"/>
                </a:lnTo>
                <a:lnTo>
                  <a:pt x="627387" y="124242"/>
                </a:lnTo>
                <a:lnTo>
                  <a:pt x="588697" y="85639"/>
                </a:lnTo>
                <a:lnTo>
                  <a:pt x="544465" y="53299"/>
                </a:lnTo>
                <a:lnTo>
                  <a:pt x="495426" y="27955"/>
                </a:lnTo>
                <a:lnTo>
                  <a:pt x="442314" y="10338"/>
                </a:lnTo>
                <a:lnTo>
                  <a:pt x="385863" y="1179"/>
                </a:lnTo>
                <a:lnTo>
                  <a:pt x="356616" y="0"/>
                </a:lnTo>
                <a:close/>
              </a:path>
            </a:pathLst>
          </a:custGeom>
          <a:solidFill>
            <a:srgbClr val="FFFFFF"/>
          </a:solidFill>
          <a:ln>
            <a:solidFill>
              <a:schemeClr val="bg1">
                <a:lumMod val="75000"/>
              </a:schemeClr>
            </a:solidFill>
          </a:ln>
        </p:spPr>
        <p:txBody>
          <a:bodyPr lIns="0" tIns="0" rIns="0" bIns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latin typeface="+mn-lt"/>
              <a:cs typeface="+mn-cs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573088" y="2244725"/>
            <a:ext cx="711200" cy="712788"/>
          </a:xfrm>
          <a:custGeom>
            <a:avLst/>
            <a:gdLst/>
            <a:ahLst/>
            <a:cxnLst/>
            <a:rect l="l" t="t" r="r" b="b"/>
            <a:pathLst>
              <a:path w="711707" h="713232">
                <a:moveTo>
                  <a:pt x="355854" y="0"/>
                </a:moveTo>
                <a:lnTo>
                  <a:pt x="298132" y="4666"/>
                </a:lnTo>
                <a:lnTo>
                  <a:pt x="243376" y="18178"/>
                </a:lnTo>
                <a:lnTo>
                  <a:pt x="192318" y="39800"/>
                </a:lnTo>
                <a:lnTo>
                  <a:pt x="145691" y="68799"/>
                </a:lnTo>
                <a:lnTo>
                  <a:pt x="104227" y="104441"/>
                </a:lnTo>
                <a:lnTo>
                  <a:pt x="68659" y="145993"/>
                </a:lnTo>
                <a:lnTo>
                  <a:pt x="39719" y="192720"/>
                </a:lnTo>
                <a:lnTo>
                  <a:pt x="18141" y="243888"/>
                </a:lnTo>
                <a:lnTo>
                  <a:pt x="4657" y="298765"/>
                </a:lnTo>
                <a:lnTo>
                  <a:pt x="0" y="356615"/>
                </a:lnTo>
                <a:lnTo>
                  <a:pt x="1179" y="385867"/>
                </a:lnTo>
                <a:lnTo>
                  <a:pt x="10342" y="442322"/>
                </a:lnTo>
                <a:lnTo>
                  <a:pt x="27964" y="495436"/>
                </a:lnTo>
                <a:lnTo>
                  <a:pt x="53315" y="544476"/>
                </a:lnTo>
                <a:lnTo>
                  <a:pt x="85660" y="588707"/>
                </a:lnTo>
                <a:lnTo>
                  <a:pt x="124268" y="627395"/>
                </a:lnTo>
                <a:lnTo>
                  <a:pt x="168405" y="659808"/>
                </a:lnTo>
                <a:lnTo>
                  <a:pt x="217339" y="685210"/>
                </a:lnTo>
                <a:lnTo>
                  <a:pt x="270338" y="702869"/>
                </a:lnTo>
                <a:lnTo>
                  <a:pt x="326668" y="712049"/>
                </a:lnTo>
                <a:lnTo>
                  <a:pt x="355854" y="713232"/>
                </a:lnTo>
                <a:lnTo>
                  <a:pt x="385039" y="712049"/>
                </a:lnTo>
                <a:lnTo>
                  <a:pt x="441369" y="702869"/>
                </a:lnTo>
                <a:lnTo>
                  <a:pt x="494368" y="685210"/>
                </a:lnTo>
                <a:lnTo>
                  <a:pt x="543302" y="659808"/>
                </a:lnTo>
                <a:lnTo>
                  <a:pt x="587439" y="627395"/>
                </a:lnTo>
                <a:lnTo>
                  <a:pt x="626047" y="588707"/>
                </a:lnTo>
                <a:lnTo>
                  <a:pt x="658392" y="544476"/>
                </a:lnTo>
                <a:lnTo>
                  <a:pt x="683743" y="495436"/>
                </a:lnTo>
                <a:lnTo>
                  <a:pt x="701365" y="442322"/>
                </a:lnTo>
                <a:lnTo>
                  <a:pt x="710528" y="385867"/>
                </a:lnTo>
                <a:lnTo>
                  <a:pt x="711708" y="356615"/>
                </a:lnTo>
                <a:lnTo>
                  <a:pt x="710528" y="327364"/>
                </a:lnTo>
                <a:lnTo>
                  <a:pt x="701365" y="270909"/>
                </a:lnTo>
                <a:lnTo>
                  <a:pt x="683743" y="217795"/>
                </a:lnTo>
                <a:lnTo>
                  <a:pt x="658392" y="168755"/>
                </a:lnTo>
                <a:lnTo>
                  <a:pt x="626047" y="124524"/>
                </a:lnTo>
                <a:lnTo>
                  <a:pt x="587439" y="85836"/>
                </a:lnTo>
                <a:lnTo>
                  <a:pt x="543302" y="53423"/>
                </a:lnTo>
                <a:lnTo>
                  <a:pt x="494368" y="28021"/>
                </a:lnTo>
                <a:lnTo>
                  <a:pt x="441369" y="10362"/>
                </a:lnTo>
                <a:lnTo>
                  <a:pt x="385039" y="1182"/>
                </a:lnTo>
                <a:lnTo>
                  <a:pt x="355854" y="0"/>
                </a:lnTo>
                <a:close/>
              </a:path>
            </a:pathLst>
          </a:custGeom>
          <a:solidFill>
            <a:srgbClr val="FFFFFF"/>
          </a:solidFill>
          <a:ln>
            <a:solidFill>
              <a:schemeClr val="bg1">
                <a:lumMod val="75000"/>
              </a:schemeClr>
            </a:solidFill>
          </a:ln>
        </p:spPr>
        <p:txBody>
          <a:bodyPr lIns="0" tIns="0" rIns="0" bIns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latin typeface="+mn-lt"/>
              <a:cs typeface="+mn-cs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715963" y="3017838"/>
            <a:ext cx="711200" cy="711200"/>
          </a:xfrm>
          <a:custGeom>
            <a:avLst/>
            <a:gdLst/>
            <a:ahLst/>
            <a:cxnLst/>
            <a:rect l="l" t="t" r="r" b="b"/>
            <a:pathLst>
              <a:path w="711707" h="711707">
                <a:moveTo>
                  <a:pt x="355854" y="0"/>
                </a:moveTo>
                <a:lnTo>
                  <a:pt x="298132" y="4655"/>
                </a:lnTo>
                <a:lnTo>
                  <a:pt x="243376" y="18135"/>
                </a:lnTo>
                <a:lnTo>
                  <a:pt x="192318" y="39707"/>
                </a:lnTo>
                <a:lnTo>
                  <a:pt x="145691" y="68640"/>
                </a:lnTo>
                <a:lnTo>
                  <a:pt x="104227" y="104203"/>
                </a:lnTo>
                <a:lnTo>
                  <a:pt x="68659" y="145663"/>
                </a:lnTo>
                <a:lnTo>
                  <a:pt x="39719" y="192290"/>
                </a:lnTo>
                <a:lnTo>
                  <a:pt x="18141" y="243352"/>
                </a:lnTo>
                <a:lnTo>
                  <a:pt x="4657" y="298117"/>
                </a:lnTo>
                <a:lnTo>
                  <a:pt x="0" y="355853"/>
                </a:lnTo>
                <a:lnTo>
                  <a:pt x="1179" y="385030"/>
                </a:lnTo>
                <a:lnTo>
                  <a:pt x="10342" y="441349"/>
                </a:lnTo>
                <a:lnTo>
                  <a:pt x="27964" y="494341"/>
                </a:lnTo>
                <a:lnTo>
                  <a:pt x="53315" y="543274"/>
                </a:lnTo>
                <a:lnTo>
                  <a:pt x="85660" y="587413"/>
                </a:lnTo>
                <a:lnTo>
                  <a:pt x="124268" y="626026"/>
                </a:lnTo>
                <a:lnTo>
                  <a:pt x="168405" y="658377"/>
                </a:lnTo>
                <a:lnTo>
                  <a:pt x="217339" y="683734"/>
                </a:lnTo>
                <a:lnTo>
                  <a:pt x="270338" y="701362"/>
                </a:lnTo>
                <a:lnTo>
                  <a:pt x="326668" y="710527"/>
                </a:lnTo>
                <a:lnTo>
                  <a:pt x="355854" y="711707"/>
                </a:lnTo>
                <a:lnTo>
                  <a:pt x="385039" y="710527"/>
                </a:lnTo>
                <a:lnTo>
                  <a:pt x="441369" y="701362"/>
                </a:lnTo>
                <a:lnTo>
                  <a:pt x="494368" y="683734"/>
                </a:lnTo>
                <a:lnTo>
                  <a:pt x="543302" y="658377"/>
                </a:lnTo>
                <a:lnTo>
                  <a:pt x="587439" y="626026"/>
                </a:lnTo>
                <a:lnTo>
                  <a:pt x="626047" y="587413"/>
                </a:lnTo>
                <a:lnTo>
                  <a:pt x="658392" y="543274"/>
                </a:lnTo>
                <a:lnTo>
                  <a:pt x="683743" y="494341"/>
                </a:lnTo>
                <a:lnTo>
                  <a:pt x="701365" y="441349"/>
                </a:lnTo>
                <a:lnTo>
                  <a:pt x="710528" y="385030"/>
                </a:lnTo>
                <a:lnTo>
                  <a:pt x="711708" y="355853"/>
                </a:lnTo>
                <a:lnTo>
                  <a:pt x="710528" y="326659"/>
                </a:lnTo>
                <a:lnTo>
                  <a:pt x="701365" y="270317"/>
                </a:lnTo>
                <a:lnTo>
                  <a:pt x="683743" y="217312"/>
                </a:lnTo>
                <a:lnTo>
                  <a:pt x="658392" y="168377"/>
                </a:lnTo>
                <a:lnTo>
                  <a:pt x="626047" y="124242"/>
                </a:lnTo>
                <a:lnTo>
                  <a:pt x="587439" y="85639"/>
                </a:lnTo>
                <a:lnTo>
                  <a:pt x="543302" y="53299"/>
                </a:lnTo>
                <a:lnTo>
                  <a:pt x="494368" y="27955"/>
                </a:lnTo>
                <a:lnTo>
                  <a:pt x="441369" y="10338"/>
                </a:lnTo>
                <a:lnTo>
                  <a:pt x="385039" y="1179"/>
                </a:lnTo>
                <a:lnTo>
                  <a:pt x="355854" y="0"/>
                </a:lnTo>
                <a:close/>
              </a:path>
            </a:pathLst>
          </a:custGeom>
          <a:solidFill>
            <a:srgbClr val="FFFFFF"/>
          </a:solidFill>
          <a:ln>
            <a:solidFill>
              <a:schemeClr val="bg1">
                <a:lumMod val="75000"/>
              </a:schemeClr>
            </a:solidFill>
          </a:ln>
        </p:spPr>
        <p:txBody>
          <a:bodyPr lIns="0" tIns="0" rIns="0" bIns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latin typeface="+mn-lt"/>
              <a:cs typeface="+mn-cs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860425" y="3848100"/>
            <a:ext cx="711200" cy="712788"/>
          </a:xfrm>
          <a:custGeom>
            <a:avLst/>
            <a:gdLst/>
            <a:ahLst/>
            <a:cxnLst/>
            <a:rect l="l" t="t" r="r" b="b"/>
            <a:pathLst>
              <a:path w="711708" h="713231">
                <a:moveTo>
                  <a:pt x="355853" y="0"/>
                </a:moveTo>
                <a:lnTo>
                  <a:pt x="298132" y="4666"/>
                </a:lnTo>
                <a:lnTo>
                  <a:pt x="243376" y="18178"/>
                </a:lnTo>
                <a:lnTo>
                  <a:pt x="192318" y="39800"/>
                </a:lnTo>
                <a:lnTo>
                  <a:pt x="145691" y="68799"/>
                </a:lnTo>
                <a:lnTo>
                  <a:pt x="104227" y="104441"/>
                </a:lnTo>
                <a:lnTo>
                  <a:pt x="68659" y="145993"/>
                </a:lnTo>
                <a:lnTo>
                  <a:pt x="39719" y="192720"/>
                </a:lnTo>
                <a:lnTo>
                  <a:pt x="18141" y="243888"/>
                </a:lnTo>
                <a:lnTo>
                  <a:pt x="4657" y="298765"/>
                </a:lnTo>
                <a:lnTo>
                  <a:pt x="0" y="356616"/>
                </a:lnTo>
                <a:lnTo>
                  <a:pt x="1179" y="385867"/>
                </a:lnTo>
                <a:lnTo>
                  <a:pt x="10342" y="442322"/>
                </a:lnTo>
                <a:lnTo>
                  <a:pt x="27964" y="495436"/>
                </a:lnTo>
                <a:lnTo>
                  <a:pt x="53315" y="544476"/>
                </a:lnTo>
                <a:lnTo>
                  <a:pt x="85660" y="588707"/>
                </a:lnTo>
                <a:lnTo>
                  <a:pt x="124268" y="627395"/>
                </a:lnTo>
                <a:lnTo>
                  <a:pt x="168405" y="659808"/>
                </a:lnTo>
                <a:lnTo>
                  <a:pt x="217339" y="685210"/>
                </a:lnTo>
                <a:lnTo>
                  <a:pt x="270338" y="702869"/>
                </a:lnTo>
                <a:lnTo>
                  <a:pt x="326668" y="712049"/>
                </a:lnTo>
                <a:lnTo>
                  <a:pt x="355853" y="713232"/>
                </a:lnTo>
                <a:lnTo>
                  <a:pt x="385048" y="712049"/>
                </a:lnTo>
                <a:lnTo>
                  <a:pt x="441390" y="702869"/>
                </a:lnTo>
                <a:lnTo>
                  <a:pt x="494395" y="685210"/>
                </a:lnTo>
                <a:lnTo>
                  <a:pt x="543330" y="659808"/>
                </a:lnTo>
                <a:lnTo>
                  <a:pt x="587465" y="627395"/>
                </a:lnTo>
                <a:lnTo>
                  <a:pt x="626068" y="588707"/>
                </a:lnTo>
                <a:lnTo>
                  <a:pt x="658408" y="544476"/>
                </a:lnTo>
                <a:lnTo>
                  <a:pt x="683752" y="495436"/>
                </a:lnTo>
                <a:lnTo>
                  <a:pt x="701369" y="442322"/>
                </a:lnTo>
                <a:lnTo>
                  <a:pt x="710528" y="385867"/>
                </a:lnTo>
                <a:lnTo>
                  <a:pt x="711708" y="356616"/>
                </a:lnTo>
                <a:lnTo>
                  <a:pt x="710528" y="327364"/>
                </a:lnTo>
                <a:lnTo>
                  <a:pt x="701369" y="270909"/>
                </a:lnTo>
                <a:lnTo>
                  <a:pt x="683752" y="217795"/>
                </a:lnTo>
                <a:lnTo>
                  <a:pt x="658408" y="168755"/>
                </a:lnTo>
                <a:lnTo>
                  <a:pt x="626068" y="124524"/>
                </a:lnTo>
                <a:lnTo>
                  <a:pt x="587465" y="85836"/>
                </a:lnTo>
                <a:lnTo>
                  <a:pt x="543330" y="53423"/>
                </a:lnTo>
                <a:lnTo>
                  <a:pt x="494395" y="28021"/>
                </a:lnTo>
                <a:lnTo>
                  <a:pt x="441390" y="10362"/>
                </a:lnTo>
                <a:lnTo>
                  <a:pt x="385048" y="1182"/>
                </a:lnTo>
                <a:lnTo>
                  <a:pt x="355853" y="0"/>
                </a:lnTo>
                <a:close/>
              </a:path>
            </a:pathLst>
          </a:custGeom>
          <a:solidFill>
            <a:srgbClr val="FFFFFF"/>
          </a:solidFill>
          <a:ln>
            <a:solidFill>
              <a:schemeClr val="bg1">
                <a:lumMod val="75000"/>
              </a:schemeClr>
            </a:solidFill>
          </a:ln>
        </p:spPr>
        <p:txBody>
          <a:bodyPr lIns="0" tIns="0" rIns="0" bIns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latin typeface="+mn-lt"/>
              <a:cs typeface="+mn-cs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1003300" y="4651375"/>
            <a:ext cx="712788" cy="711200"/>
          </a:xfrm>
          <a:custGeom>
            <a:avLst/>
            <a:gdLst/>
            <a:ahLst/>
            <a:cxnLst/>
            <a:rect l="l" t="t" r="r" b="b"/>
            <a:pathLst>
              <a:path w="711707" h="711707">
                <a:moveTo>
                  <a:pt x="355853" y="0"/>
                </a:moveTo>
                <a:lnTo>
                  <a:pt x="298132" y="4655"/>
                </a:lnTo>
                <a:lnTo>
                  <a:pt x="243376" y="18135"/>
                </a:lnTo>
                <a:lnTo>
                  <a:pt x="192318" y="39707"/>
                </a:lnTo>
                <a:lnTo>
                  <a:pt x="145691" y="68640"/>
                </a:lnTo>
                <a:lnTo>
                  <a:pt x="104227" y="104203"/>
                </a:lnTo>
                <a:lnTo>
                  <a:pt x="68659" y="145663"/>
                </a:lnTo>
                <a:lnTo>
                  <a:pt x="39719" y="192290"/>
                </a:lnTo>
                <a:lnTo>
                  <a:pt x="18141" y="243352"/>
                </a:lnTo>
                <a:lnTo>
                  <a:pt x="4657" y="298117"/>
                </a:lnTo>
                <a:lnTo>
                  <a:pt x="0" y="355853"/>
                </a:lnTo>
                <a:lnTo>
                  <a:pt x="1179" y="385048"/>
                </a:lnTo>
                <a:lnTo>
                  <a:pt x="10342" y="441390"/>
                </a:lnTo>
                <a:lnTo>
                  <a:pt x="27964" y="494395"/>
                </a:lnTo>
                <a:lnTo>
                  <a:pt x="53315" y="543330"/>
                </a:lnTo>
                <a:lnTo>
                  <a:pt x="85660" y="587465"/>
                </a:lnTo>
                <a:lnTo>
                  <a:pt x="124268" y="626068"/>
                </a:lnTo>
                <a:lnTo>
                  <a:pt x="168405" y="658408"/>
                </a:lnTo>
                <a:lnTo>
                  <a:pt x="217339" y="683752"/>
                </a:lnTo>
                <a:lnTo>
                  <a:pt x="270338" y="701369"/>
                </a:lnTo>
                <a:lnTo>
                  <a:pt x="326668" y="710528"/>
                </a:lnTo>
                <a:lnTo>
                  <a:pt x="355853" y="711707"/>
                </a:lnTo>
                <a:lnTo>
                  <a:pt x="385048" y="710528"/>
                </a:lnTo>
                <a:lnTo>
                  <a:pt x="441390" y="701369"/>
                </a:lnTo>
                <a:lnTo>
                  <a:pt x="494395" y="683752"/>
                </a:lnTo>
                <a:lnTo>
                  <a:pt x="543330" y="658408"/>
                </a:lnTo>
                <a:lnTo>
                  <a:pt x="587465" y="626068"/>
                </a:lnTo>
                <a:lnTo>
                  <a:pt x="626068" y="587465"/>
                </a:lnTo>
                <a:lnTo>
                  <a:pt x="658408" y="543330"/>
                </a:lnTo>
                <a:lnTo>
                  <a:pt x="683752" y="494395"/>
                </a:lnTo>
                <a:lnTo>
                  <a:pt x="701369" y="441390"/>
                </a:lnTo>
                <a:lnTo>
                  <a:pt x="710528" y="385048"/>
                </a:lnTo>
                <a:lnTo>
                  <a:pt x="711707" y="355853"/>
                </a:lnTo>
                <a:lnTo>
                  <a:pt x="710528" y="326659"/>
                </a:lnTo>
                <a:lnTo>
                  <a:pt x="701369" y="270317"/>
                </a:lnTo>
                <a:lnTo>
                  <a:pt x="683752" y="217312"/>
                </a:lnTo>
                <a:lnTo>
                  <a:pt x="658408" y="168377"/>
                </a:lnTo>
                <a:lnTo>
                  <a:pt x="626068" y="124242"/>
                </a:lnTo>
                <a:lnTo>
                  <a:pt x="587465" y="85639"/>
                </a:lnTo>
                <a:lnTo>
                  <a:pt x="543330" y="53299"/>
                </a:lnTo>
                <a:lnTo>
                  <a:pt x="494395" y="27955"/>
                </a:lnTo>
                <a:lnTo>
                  <a:pt x="441390" y="10338"/>
                </a:lnTo>
                <a:lnTo>
                  <a:pt x="385048" y="1179"/>
                </a:lnTo>
                <a:lnTo>
                  <a:pt x="355853" y="0"/>
                </a:lnTo>
                <a:close/>
              </a:path>
            </a:pathLst>
          </a:custGeom>
          <a:solidFill>
            <a:srgbClr val="FFFFFF"/>
          </a:solidFill>
          <a:ln>
            <a:solidFill>
              <a:schemeClr val="bg1">
                <a:lumMod val="75000"/>
              </a:schemeClr>
            </a:solidFill>
          </a:ln>
        </p:spPr>
        <p:txBody>
          <a:bodyPr lIns="0" tIns="0" rIns="0" bIns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latin typeface="+mn-lt"/>
              <a:cs typeface="+mn-cs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1147763" y="5505450"/>
            <a:ext cx="712787" cy="711200"/>
          </a:xfrm>
          <a:custGeom>
            <a:avLst/>
            <a:gdLst/>
            <a:ahLst/>
            <a:cxnLst/>
            <a:rect l="l" t="t" r="r" b="b"/>
            <a:pathLst>
              <a:path w="711707" h="711708">
                <a:moveTo>
                  <a:pt x="355853" y="0"/>
                </a:moveTo>
                <a:lnTo>
                  <a:pt x="298117" y="4657"/>
                </a:lnTo>
                <a:lnTo>
                  <a:pt x="243352" y="18141"/>
                </a:lnTo>
                <a:lnTo>
                  <a:pt x="192290" y="39719"/>
                </a:lnTo>
                <a:lnTo>
                  <a:pt x="145663" y="68659"/>
                </a:lnTo>
                <a:lnTo>
                  <a:pt x="104203" y="104227"/>
                </a:lnTo>
                <a:lnTo>
                  <a:pt x="68640" y="145691"/>
                </a:lnTo>
                <a:lnTo>
                  <a:pt x="39707" y="192318"/>
                </a:lnTo>
                <a:lnTo>
                  <a:pt x="18135" y="243376"/>
                </a:lnTo>
                <a:lnTo>
                  <a:pt x="4655" y="298132"/>
                </a:lnTo>
                <a:lnTo>
                  <a:pt x="0" y="355853"/>
                </a:lnTo>
                <a:lnTo>
                  <a:pt x="1179" y="385039"/>
                </a:lnTo>
                <a:lnTo>
                  <a:pt x="10338" y="441369"/>
                </a:lnTo>
                <a:lnTo>
                  <a:pt x="27955" y="494368"/>
                </a:lnTo>
                <a:lnTo>
                  <a:pt x="53299" y="543302"/>
                </a:lnTo>
                <a:lnTo>
                  <a:pt x="85639" y="587439"/>
                </a:lnTo>
                <a:lnTo>
                  <a:pt x="124242" y="626047"/>
                </a:lnTo>
                <a:lnTo>
                  <a:pt x="168377" y="658392"/>
                </a:lnTo>
                <a:lnTo>
                  <a:pt x="217312" y="683743"/>
                </a:lnTo>
                <a:lnTo>
                  <a:pt x="270317" y="701365"/>
                </a:lnTo>
                <a:lnTo>
                  <a:pt x="326659" y="710528"/>
                </a:lnTo>
                <a:lnTo>
                  <a:pt x="355853" y="711708"/>
                </a:lnTo>
                <a:lnTo>
                  <a:pt x="385048" y="710528"/>
                </a:lnTo>
                <a:lnTo>
                  <a:pt x="441390" y="701365"/>
                </a:lnTo>
                <a:lnTo>
                  <a:pt x="494395" y="683743"/>
                </a:lnTo>
                <a:lnTo>
                  <a:pt x="543330" y="658392"/>
                </a:lnTo>
                <a:lnTo>
                  <a:pt x="587465" y="626047"/>
                </a:lnTo>
                <a:lnTo>
                  <a:pt x="626068" y="587439"/>
                </a:lnTo>
                <a:lnTo>
                  <a:pt x="658408" y="543302"/>
                </a:lnTo>
                <a:lnTo>
                  <a:pt x="683752" y="494368"/>
                </a:lnTo>
                <a:lnTo>
                  <a:pt x="701369" y="441369"/>
                </a:lnTo>
                <a:lnTo>
                  <a:pt x="710528" y="385039"/>
                </a:lnTo>
                <a:lnTo>
                  <a:pt x="711707" y="355853"/>
                </a:lnTo>
                <a:lnTo>
                  <a:pt x="710528" y="326668"/>
                </a:lnTo>
                <a:lnTo>
                  <a:pt x="701369" y="270338"/>
                </a:lnTo>
                <a:lnTo>
                  <a:pt x="683752" y="217339"/>
                </a:lnTo>
                <a:lnTo>
                  <a:pt x="658408" y="168405"/>
                </a:lnTo>
                <a:lnTo>
                  <a:pt x="626068" y="124268"/>
                </a:lnTo>
                <a:lnTo>
                  <a:pt x="587465" y="85660"/>
                </a:lnTo>
                <a:lnTo>
                  <a:pt x="543330" y="53315"/>
                </a:lnTo>
                <a:lnTo>
                  <a:pt x="494395" y="27964"/>
                </a:lnTo>
                <a:lnTo>
                  <a:pt x="441390" y="10342"/>
                </a:lnTo>
                <a:lnTo>
                  <a:pt x="385048" y="1179"/>
                </a:lnTo>
                <a:lnTo>
                  <a:pt x="355853" y="0"/>
                </a:lnTo>
                <a:close/>
              </a:path>
            </a:pathLst>
          </a:custGeom>
          <a:solidFill>
            <a:srgbClr val="FFFFFF"/>
          </a:solidFill>
          <a:ln>
            <a:solidFill>
              <a:schemeClr val="bg1">
                <a:lumMod val="75000"/>
              </a:schemeClr>
            </a:solidFill>
          </a:ln>
        </p:spPr>
        <p:txBody>
          <a:bodyPr lIns="0" tIns="0" rIns="0" bIns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latin typeface="+mn-lt"/>
              <a:cs typeface="+mn-cs"/>
            </a:endParaRPr>
          </a:p>
        </p:txBody>
      </p:sp>
      <p:sp>
        <p:nvSpPr>
          <p:cNvPr id="12296" name="object 9"/>
          <p:cNvSpPr txBox="1">
            <a:spLocks noChangeArrowheads="1"/>
          </p:cNvSpPr>
          <p:nvPr/>
        </p:nvSpPr>
        <p:spPr bwMode="auto">
          <a:xfrm>
            <a:off x="755650" y="1435100"/>
            <a:ext cx="7777163" cy="4586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>
                <a:solidFill>
                  <a:srgbClr val="006FC0"/>
                </a:solidFill>
                <a:cs typeface="Times New Roman" panose="02020603050405020304" pitchFamily="18" charset="0"/>
              </a:rPr>
              <a:t>Утверждение бюджета очередного года</a:t>
            </a:r>
            <a:endParaRPr lang="ru-RU" altLang="ru-RU" sz="2000">
              <a:cs typeface="Times New Roman" panose="02020603050405020304" pitchFamily="18" charset="0"/>
            </a:endParaRPr>
          </a:p>
          <a:p>
            <a:pPr eaLnBrk="1" hangingPunct="1">
              <a:spcBef>
                <a:spcPts val="25"/>
              </a:spcBef>
              <a:buFontTx/>
              <a:buNone/>
            </a:pPr>
            <a:r>
              <a:rPr lang="ru-RU" altLang="ru-RU" sz="1400">
                <a:solidFill>
                  <a:srgbClr val="006FC0"/>
                </a:solidFill>
                <a:cs typeface="Times New Roman" panose="02020603050405020304" pitchFamily="18" charset="0"/>
              </a:rPr>
              <a:t>(законодательные, представительные органы власти)</a:t>
            </a:r>
            <a:endParaRPr lang="ru-RU" altLang="ru-RU" sz="1400">
              <a:cs typeface="Times New Roman" panose="02020603050405020304" pitchFamily="18" charset="0"/>
            </a:endParaRPr>
          </a:p>
          <a:p>
            <a:pPr eaLnBrk="1" hangingPunct="1">
              <a:lnSpc>
                <a:spcPts val="1000"/>
              </a:lnSpc>
              <a:spcBef>
                <a:spcPct val="0"/>
              </a:spcBef>
              <a:buFontTx/>
              <a:buNone/>
            </a:pPr>
            <a:endParaRPr lang="ru-RU" altLang="ru-RU" sz="1000"/>
          </a:p>
          <a:p>
            <a:pPr eaLnBrk="1" hangingPunct="1">
              <a:lnSpc>
                <a:spcPts val="1100"/>
              </a:lnSpc>
              <a:spcBef>
                <a:spcPts val="25"/>
              </a:spcBef>
              <a:buFontTx/>
              <a:buNone/>
            </a:pPr>
            <a:endParaRPr lang="ru-RU" altLang="ru-RU" sz="11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>
                <a:solidFill>
                  <a:srgbClr val="006FC0"/>
                </a:solidFill>
                <a:cs typeface="Times New Roman" panose="02020603050405020304" pitchFamily="18" charset="0"/>
              </a:rPr>
              <a:t>Исполнение бюджета в текущем году </a:t>
            </a:r>
            <a:r>
              <a:rPr lang="ru-RU" altLang="ru-RU" sz="1400">
                <a:solidFill>
                  <a:srgbClr val="006FC0"/>
                </a:solidFill>
                <a:cs typeface="Times New Roman" panose="02020603050405020304" pitchFamily="18" charset="0"/>
              </a:rPr>
              <a:t>(органы исполнительной власти; местная администрация, финансовые органы)</a:t>
            </a:r>
            <a:endParaRPr lang="ru-RU" altLang="ru-RU" sz="1400">
              <a:cs typeface="Times New Roman" panose="02020603050405020304" pitchFamily="18" charset="0"/>
            </a:endParaRPr>
          </a:p>
          <a:p>
            <a:pPr eaLnBrk="1" hangingPunct="1">
              <a:lnSpc>
                <a:spcPts val="650"/>
              </a:lnSpc>
              <a:spcBef>
                <a:spcPts val="25"/>
              </a:spcBef>
              <a:buFontTx/>
              <a:buNone/>
            </a:pPr>
            <a:endParaRPr lang="ru-RU" altLang="ru-RU" sz="60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000">
              <a:solidFill>
                <a:srgbClr val="006FC0"/>
              </a:solidFill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>
                <a:solidFill>
                  <a:srgbClr val="006FC0"/>
                </a:solidFill>
                <a:cs typeface="Times New Roman" panose="02020603050405020304" pitchFamily="18" charset="0"/>
              </a:rPr>
              <a:t>  Формирование отчета об исполнении бюджета предыдущего года</a:t>
            </a:r>
            <a:endParaRPr lang="ru-RU" altLang="ru-RU" sz="2000">
              <a:cs typeface="Times New Roman" panose="02020603050405020304" pitchFamily="18" charset="0"/>
            </a:endParaRPr>
          </a:p>
          <a:p>
            <a:pPr eaLnBrk="1" hangingPunct="1">
              <a:spcBef>
                <a:spcPts val="25"/>
              </a:spcBef>
              <a:buFontTx/>
              <a:buNone/>
            </a:pPr>
            <a:r>
              <a:rPr lang="ru-RU" altLang="ru-RU" sz="1400">
                <a:solidFill>
                  <a:srgbClr val="006FC0"/>
                </a:solidFill>
                <a:cs typeface="Times New Roman" panose="02020603050405020304" pitchFamily="18" charset="0"/>
              </a:rPr>
              <a:t>    (органы исполнительной власти)</a:t>
            </a:r>
            <a:endParaRPr lang="ru-RU" altLang="ru-RU" sz="1400">
              <a:cs typeface="Times New Roman" panose="02020603050405020304" pitchFamily="18" charset="0"/>
            </a:endParaRPr>
          </a:p>
          <a:p>
            <a:pPr eaLnBrk="1" hangingPunct="1">
              <a:lnSpc>
                <a:spcPts val="1000"/>
              </a:lnSpc>
              <a:spcBef>
                <a:spcPct val="0"/>
              </a:spcBef>
              <a:buFontTx/>
              <a:buNone/>
            </a:pPr>
            <a:endParaRPr lang="ru-RU" altLang="ru-RU" sz="1000"/>
          </a:p>
          <a:p>
            <a:pPr eaLnBrk="1" hangingPunct="1">
              <a:lnSpc>
                <a:spcPts val="1400"/>
              </a:lnSpc>
              <a:spcBef>
                <a:spcPts val="50"/>
              </a:spcBef>
              <a:buFontTx/>
              <a:buNone/>
            </a:pPr>
            <a:endParaRPr lang="ru-RU" altLang="ru-RU" sz="14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>
                <a:solidFill>
                  <a:srgbClr val="006FC0"/>
                </a:solidFill>
                <a:cs typeface="Times New Roman" panose="02020603050405020304" pitchFamily="18" charset="0"/>
              </a:rPr>
              <a:t>      Утверждение отчета об исполнении бюджета предыдущего года</a:t>
            </a:r>
            <a:endParaRPr lang="ru-RU" altLang="ru-RU" sz="2000">
              <a:cs typeface="Times New Roman" panose="02020603050405020304" pitchFamily="18" charset="0"/>
            </a:endParaRPr>
          </a:p>
          <a:p>
            <a:pPr eaLnBrk="1" hangingPunct="1">
              <a:spcBef>
                <a:spcPts val="25"/>
              </a:spcBef>
              <a:buFontTx/>
              <a:buNone/>
            </a:pPr>
            <a:r>
              <a:rPr lang="ru-RU" altLang="ru-RU" sz="1400">
                <a:solidFill>
                  <a:srgbClr val="006FC0"/>
                </a:solidFill>
                <a:cs typeface="Times New Roman" panose="02020603050405020304" pitchFamily="18" charset="0"/>
              </a:rPr>
              <a:t>         (законодательные, представительные органы власти)</a:t>
            </a:r>
            <a:endParaRPr lang="ru-RU" altLang="ru-RU" sz="1400">
              <a:cs typeface="Times New Roman" panose="02020603050405020304" pitchFamily="18" charset="0"/>
            </a:endParaRPr>
          </a:p>
          <a:p>
            <a:pPr eaLnBrk="1" hangingPunct="1">
              <a:lnSpc>
                <a:spcPts val="1000"/>
              </a:lnSpc>
              <a:spcBef>
                <a:spcPct val="0"/>
              </a:spcBef>
              <a:buFontTx/>
              <a:buNone/>
            </a:pPr>
            <a:endParaRPr lang="ru-RU" altLang="ru-RU" sz="1000"/>
          </a:p>
          <a:p>
            <a:pPr eaLnBrk="1" hangingPunct="1">
              <a:lnSpc>
                <a:spcPts val="1200"/>
              </a:lnSpc>
              <a:spcBef>
                <a:spcPts val="13"/>
              </a:spcBef>
              <a:buFontTx/>
              <a:buNone/>
            </a:pPr>
            <a:endParaRPr lang="ru-RU" altLang="ru-RU" sz="12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>
                <a:solidFill>
                  <a:srgbClr val="006FC0"/>
                </a:solidFill>
                <a:cs typeface="Times New Roman" panose="02020603050405020304" pitchFamily="18" charset="0"/>
              </a:rPr>
              <a:t>          Составление проекта бюджета очередного года</a:t>
            </a:r>
            <a:endParaRPr lang="ru-RU" altLang="ru-RU" sz="2000">
              <a:cs typeface="Times New Roman" panose="02020603050405020304" pitchFamily="18" charset="0"/>
            </a:endParaRPr>
          </a:p>
          <a:p>
            <a:pPr eaLnBrk="1" hangingPunct="1">
              <a:spcBef>
                <a:spcPts val="25"/>
              </a:spcBef>
              <a:buFontTx/>
              <a:buNone/>
            </a:pPr>
            <a:r>
              <a:rPr lang="ru-RU" altLang="ru-RU" sz="1400">
                <a:solidFill>
                  <a:srgbClr val="006FC0"/>
                </a:solidFill>
                <a:cs typeface="Times New Roman" panose="02020603050405020304" pitchFamily="18" charset="0"/>
              </a:rPr>
              <a:t>              (органы исполнительной власти)</a:t>
            </a:r>
            <a:endParaRPr lang="ru-RU" altLang="ru-RU" sz="1400">
              <a:cs typeface="Times New Roman" panose="02020603050405020304" pitchFamily="18" charset="0"/>
            </a:endParaRPr>
          </a:p>
          <a:p>
            <a:pPr eaLnBrk="1" hangingPunct="1">
              <a:lnSpc>
                <a:spcPts val="1000"/>
              </a:lnSpc>
              <a:spcBef>
                <a:spcPct val="0"/>
              </a:spcBef>
              <a:buFontTx/>
              <a:buNone/>
            </a:pPr>
            <a:endParaRPr lang="ru-RU" altLang="ru-RU" sz="1000"/>
          </a:p>
          <a:p>
            <a:pPr eaLnBrk="1" hangingPunct="1">
              <a:lnSpc>
                <a:spcPts val="1200"/>
              </a:lnSpc>
              <a:spcBef>
                <a:spcPts val="38"/>
              </a:spcBef>
              <a:buFontTx/>
              <a:buNone/>
            </a:pPr>
            <a:endParaRPr lang="ru-RU" altLang="ru-RU" sz="1200"/>
          </a:p>
          <a:p>
            <a:pPr eaLnBrk="1" hangingPunct="1">
              <a:lnSpc>
                <a:spcPts val="1200"/>
              </a:lnSpc>
              <a:spcBef>
                <a:spcPts val="38"/>
              </a:spcBef>
              <a:buFontTx/>
              <a:buNone/>
            </a:pPr>
            <a:endParaRPr lang="ru-RU" altLang="ru-RU" sz="12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>
                <a:solidFill>
                  <a:srgbClr val="006FC0"/>
                </a:solidFill>
                <a:cs typeface="Times New Roman" panose="02020603050405020304" pitchFamily="18" charset="0"/>
              </a:rPr>
              <a:t>             Рассмотрение проекта бюджета очередного года</a:t>
            </a:r>
            <a:endParaRPr lang="ru-RU" altLang="ru-RU" sz="2000">
              <a:cs typeface="Times New Roman" panose="02020603050405020304" pitchFamily="18" charset="0"/>
            </a:endParaRPr>
          </a:p>
          <a:p>
            <a:pPr eaLnBrk="1" hangingPunct="1">
              <a:spcBef>
                <a:spcPts val="25"/>
              </a:spcBef>
              <a:buFontTx/>
              <a:buNone/>
            </a:pPr>
            <a:r>
              <a:rPr lang="ru-RU" altLang="ru-RU" sz="1400">
                <a:solidFill>
                  <a:srgbClr val="006FC0"/>
                </a:solidFill>
                <a:cs typeface="Times New Roman" panose="02020603050405020304" pitchFamily="18" charset="0"/>
              </a:rPr>
              <a:t>                     (законодательные, представительные органы власти)</a:t>
            </a:r>
            <a:endParaRPr lang="ru-RU" altLang="ru-RU" sz="1400">
              <a:cs typeface="Times New Roman" panose="02020603050405020304" pitchFamily="18" charset="0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120650" y="1771650"/>
            <a:ext cx="280988" cy="2255838"/>
          </a:xfrm>
          <a:custGeom>
            <a:avLst/>
            <a:gdLst/>
            <a:ahLst/>
            <a:cxnLst/>
            <a:rect l="l" t="t" r="r" b="b"/>
            <a:pathLst>
              <a:path w="282139" h="2255519">
                <a:moveTo>
                  <a:pt x="139632" y="0"/>
                </a:moveTo>
                <a:lnTo>
                  <a:pt x="151405" y="65404"/>
                </a:lnTo>
                <a:lnTo>
                  <a:pt x="124418" y="110987"/>
                </a:lnTo>
                <a:lnTo>
                  <a:pt x="100058" y="164779"/>
                </a:lnTo>
                <a:lnTo>
                  <a:pt x="78330" y="226419"/>
                </a:lnTo>
                <a:lnTo>
                  <a:pt x="59241" y="295545"/>
                </a:lnTo>
                <a:lnTo>
                  <a:pt x="42797" y="371796"/>
                </a:lnTo>
                <a:lnTo>
                  <a:pt x="29003" y="454811"/>
                </a:lnTo>
                <a:lnTo>
                  <a:pt x="17866" y="544228"/>
                </a:lnTo>
                <a:lnTo>
                  <a:pt x="9391" y="639686"/>
                </a:lnTo>
                <a:lnTo>
                  <a:pt x="3584" y="740824"/>
                </a:lnTo>
                <a:lnTo>
                  <a:pt x="452" y="847280"/>
                </a:lnTo>
                <a:lnTo>
                  <a:pt x="0" y="958693"/>
                </a:lnTo>
                <a:lnTo>
                  <a:pt x="2234" y="1074701"/>
                </a:lnTo>
                <a:lnTo>
                  <a:pt x="7160" y="1194943"/>
                </a:lnTo>
                <a:lnTo>
                  <a:pt x="14784" y="1319058"/>
                </a:lnTo>
                <a:lnTo>
                  <a:pt x="25112" y="1446684"/>
                </a:lnTo>
                <a:lnTo>
                  <a:pt x="38150" y="1577460"/>
                </a:lnTo>
                <a:lnTo>
                  <a:pt x="53904" y="1711025"/>
                </a:lnTo>
                <a:lnTo>
                  <a:pt x="72380" y="1847017"/>
                </a:lnTo>
                <a:lnTo>
                  <a:pt x="93584" y="1985074"/>
                </a:lnTo>
                <a:lnTo>
                  <a:pt x="117521" y="2124836"/>
                </a:lnTo>
                <a:lnTo>
                  <a:pt x="141067" y="2255519"/>
                </a:lnTo>
                <a:lnTo>
                  <a:pt x="117129" y="2115757"/>
                </a:lnTo>
                <a:lnTo>
                  <a:pt x="95925" y="1977700"/>
                </a:lnTo>
                <a:lnTo>
                  <a:pt x="77449" y="1841708"/>
                </a:lnTo>
                <a:lnTo>
                  <a:pt x="61694" y="1708143"/>
                </a:lnTo>
                <a:lnTo>
                  <a:pt x="48656" y="1577367"/>
                </a:lnTo>
                <a:lnTo>
                  <a:pt x="38328" y="1449741"/>
                </a:lnTo>
                <a:lnTo>
                  <a:pt x="30703" y="1325626"/>
                </a:lnTo>
                <a:lnTo>
                  <a:pt x="25777" y="1205384"/>
                </a:lnTo>
                <a:lnTo>
                  <a:pt x="23543" y="1089376"/>
                </a:lnTo>
                <a:lnTo>
                  <a:pt x="23995" y="977963"/>
                </a:lnTo>
                <a:lnTo>
                  <a:pt x="27127" y="871507"/>
                </a:lnTo>
                <a:lnTo>
                  <a:pt x="32934" y="770369"/>
                </a:lnTo>
                <a:lnTo>
                  <a:pt x="41409" y="674911"/>
                </a:lnTo>
                <a:lnTo>
                  <a:pt x="52547" y="585494"/>
                </a:lnTo>
                <a:lnTo>
                  <a:pt x="66341" y="502479"/>
                </a:lnTo>
                <a:lnTo>
                  <a:pt x="82786" y="426228"/>
                </a:lnTo>
                <a:lnTo>
                  <a:pt x="101875" y="357102"/>
                </a:lnTo>
                <a:lnTo>
                  <a:pt x="123603" y="295462"/>
                </a:lnTo>
                <a:lnTo>
                  <a:pt x="147963" y="241670"/>
                </a:lnTo>
                <a:lnTo>
                  <a:pt x="174951" y="196087"/>
                </a:lnTo>
                <a:lnTo>
                  <a:pt x="215105" y="196087"/>
                </a:lnTo>
                <a:lnTo>
                  <a:pt x="282139" y="41909"/>
                </a:lnTo>
                <a:lnTo>
                  <a:pt x="139632" y="0"/>
                </a:lnTo>
                <a:close/>
              </a:path>
              <a:path w="282139" h="2255519">
                <a:moveTo>
                  <a:pt x="215105" y="196087"/>
                </a:moveTo>
                <a:lnTo>
                  <a:pt x="174951" y="196087"/>
                </a:lnTo>
                <a:lnTo>
                  <a:pt x="186724" y="261365"/>
                </a:lnTo>
                <a:lnTo>
                  <a:pt x="215105" y="196087"/>
                </a:lnTo>
                <a:close/>
              </a:path>
            </a:pathLst>
          </a:custGeom>
          <a:solidFill>
            <a:srgbClr val="F1F1F1"/>
          </a:solidFill>
          <a:ln>
            <a:solidFill>
              <a:schemeClr val="bg1">
                <a:lumMod val="75000"/>
              </a:schemeClr>
            </a:solidFill>
          </a:ln>
        </p:spPr>
        <p:txBody>
          <a:bodyPr lIns="0" tIns="0" rIns="0" bIns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latin typeface="+mn-lt"/>
              <a:cs typeface="+mn-cs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249238" y="3960813"/>
            <a:ext cx="904875" cy="2027237"/>
          </a:xfrm>
          <a:custGeom>
            <a:avLst/>
            <a:gdLst/>
            <a:ahLst/>
            <a:cxnLst/>
            <a:rect l="l" t="t" r="r" b="b"/>
            <a:pathLst>
              <a:path w="904303" h="2027148">
                <a:moveTo>
                  <a:pt x="0" y="0"/>
                </a:moveTo>
                <a:lnTo>
                  <a:pt x="30734" y="168529"/>
                </a:lnTo>
                <a:lnTo>
                  <a:pt x="64274" y="333117"/>
                </a:lnTo>
                <a:lnTo>
                  <a:pt x="100393" y="493243"/>
                </a:lnTo>
                <a:lnTo>
                  <a:pt x="138861" y="648384"/>
                </a:lnTo>
                <a:lnTo>
                  <a:pt x="179450" y="798019"/>
                </a:lnTo>
                <a:lnTo>
                  <a:pt x="221931" y="941627"/>
                </a:lnTo>
                <a:lnTo>
                  <a:pt x="266076" y="1078686"/>
                </a:lnTo>
                <a:lnTo>
                  <a:pt x="311658" y="1208674"/>
                </a:lnTo>
                <a:lnTo>
                  <a:pt x="358446" y="1331070"/>
                </a:lnTo>
                <a:lnTo>
                  <a:pt x="406214" y="1445352"/>
                </a:lnTo>
                <a:lnTo>
                  <a:pt x="454732" y="1550998"/>
                </a:lnTo>
                <a:lnTo>
                  <a:pt x="503855" y="1647633"/>
                </a:lnTo>
                <a:lnTo>
                  <a:pt x="553105" y="1734297"/>
                </a:lnTo>
                <a:lnTo>
                  <a:pt x="602504" y="1810907"/>
                </a:lnTo>
                <a:lnTo>
                  <a:pt x="651740" y="1876795"/>
                </a:lnTo>
                <a:lnTo>
                  <a:pt x="700584" y="1931439"/>
                </a:lnTo>
                <a:lnTo>
                  <a:pt x="748808" y="1974318"/>
                </a:lnTo>
                <a:lnTo>
                  <a:pt x="796183" y="2004910"/>
                </a:lnTo>
                <a:lnTo>
                  <a:pt x="842482" y="2022694"/>
                </a:lnTo>
                <a:lnTo>
                  <a:pt x="887476" y="2027148"/>
                </a:lnTo>
                <a:lnTo>
                  <a:pt x="893140" y="2026843"/>
                </a:lnTo>
                <a:lnTo>
                  <a:pt x="898753" y="2026196"/>
                </a:lnTo>
                <a:lnTo>
                  <a:pt x="904303" y="2025192"/>
                </a:lnTo>
                <a:lnTo>
                  <a:pt x="880943" y="1895529"/>
                </a:lnTo>
                <a:lnTo>
                  <a:pt x="837646" y="1895529"/>
                </a:lnTo>
                <a:lnTo>
                  <a:pt x="793137" y="1883685"/>
                </a:lnTo>
                <a:lnTo>
                  <a:pt x="747448" y="1859430"/>
                </a:lnTo>
                <a:lnTo>
                  <a:pt x="700794" y="1823232"/>
                </a:lnTo>
                <a:lnTo>
                  <a:pt x="653394" y="1775555"/>
                </a:lnTo>
                <a:lnTo>
                  <a:pt x="605462" y="1716867"/>
                </a:lnTo>
                <a:lnTo>
                  <a:pt x="557127" y="1647487"/>
                </a:lnTo>
                <a:lnTo>
                  <a:pt x="508873" y="1568319"/>
                </a:lnTo>
                <a:lnTo>
                  <a:pt x="460649" y="1479392"/>
                </a:lnTo>
                <a:lnTo>
                  <a:pt x="412761" y="1381317"/>
                </a:lnTo>
                <a:lnTo>
                  <a:pt x="365425" y="1274560"/>
                </a:lnTo>
                <a:lnTo>
                  <a:pt x="318857" y="1159589"/>
                </a:lnTo>
                <a:lnTo>
                  <a:pt x="273276" y="1036868"/>
                </a:lnTo>
                <a:lnTo>
                  <a:pt x="228897" y="906864"/>
                </a:lnTo>
                <a:lnTo>
                  <a:pt x="185936" y="770044"/>
                </a:lnTo>
                <a:lnTo>
                  <a:pt x="144612" y="626872"/>
                </a:lnTo>
                <a:lnTo>
                  <a:pt x="105139" y="477816"/>
                </a:lnTo>
                <a:lnTo>
                  <a:pt x="67735" y="323341"/>
                </a:lnTo>
                <a:lnTo>
                  <a:pt x="32616" y="163913"/>
                </a:lnTo>
                <a:lnTo>
                  <a:pt x="0" y="0"/>
                </a:lnTo>
                <a:close/>
              </a:path>
              <a:path w="904303" h="2027148">
                <a:moveTo>
                  <a:pt x="880757" y="1894497"/>
                </a:moveTo>
                <a:lnTo>
                  <a:pt x="837646" y="1895529"/>
                </a:lnTo>
                <a:lnTo>
                  <a:pt x="880943" y="1895529"/>
                </a:lnTo>
                <a:lnTo>
                  <a:pt x="880757" y="1894497"/>
                </a:lnTo>
                <a:close/>
              </a:path>
            </a:pathLst>
          </a:custGeom>
          <a:solidFill>
            <a:srgbClr val="C3C3C3"/>
          </a:solidFill>
          <a:ln>
            <a:solidFill>
              <a:schemeClr val="bg1">
                <a:lumMod val="75000"/>
              </a:schemeClr>
            </a:solidFill>
          </a:ln>
        </p:spPr>
        <p:txBody>
          <a:bodyPr lIns="0" tIns="0" rIns="0" bIns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latin typeface="+mn-lt"/>
              <a:cs typeface="+mn-cs"/>
            </a:endParaRPr>
          </a:p>
        </p:txBody>
      </p:sp>
      <p:sp>
        <p:nvSpPr>
          <p:cNvPr id="12299" name="object 11"/>
          <p:cNvSpPr txBox="1">
            <a:spLocks/>
          </p:cNvSpPr>
          <p:nvPr/>
        </p:nvSpPr>
        <p:spPr bwMode="auto">
          <a:xfrm>
            <a:off x="5341938" y="1392238"/>
            <a:ext cx="3675062" cy="60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solidFill>
                  <a:srgbClr val="404040"/>
                </a:solidFill>
                <a:cs typeface="Times New Roman" panose="02020603050405020304" pitchFamily="18" charset="0"/>
              </a:rPr>
              <a:t>принятие решения о бюджете на очередной финансовый год и плановый период</a:t>
            </a:r>
            <a:endParaRPr lang="ru-RU" altLang="ru-RU" sz="1400">
              <a:cs typeface="Times New Roman" panose="02020603050405020304" pitchFamily="18" charset="0"/>
            </a:endParaRPr>
          </a:p>
        </p:txBody>
      </p:sp>
      <p:sp>
        <p:nvSpPr>
          <p:cNvPr id="12300" name="object 11"/>
          <p:cNvSpPr txBox="1">
            <a:spLocks/>
          </p:cNvSpPr>
          <p:nvPr/>
        </p:nvSpPr>
        <p:spPr bwMode="auto">
          <a:xfrm>
            <a:off x="4976813" y="2424113"/>
            <a:ext cx="4067175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solidFill>
                  <a:srgbClr val="404040"/>
                </a:solidFill>
                <a:cs typeface="Times New Roman" panose="02020603050405020304" pitchFamily="18" charset="0"/>
              </a:rPr>
              <a:t>получение доходов бюджета и распределение бюджетных средств в соответствии с решением о бюджете</a:t>
            </a:r>
            <a:endParaRPr lang="ru-RU" altLang="ru-RU" sz="1400">
              <a:cs typeface="Times New Roman" panose="02020603050405020304" pitchFamily="18" charset="0"/>
            </a:endParaRPr>
          </a:p>
        </p:txBody>
      </p:sp>
      <p:sp>
        <p:nvSpPr>
          <p:cNvPr id="12301" name="object 11"/>
          <p:cNvSpPr txBox="1">
            <a:spLocks/>
          </p:cNvSpPr>
          <p:nvPr/>
        </p:nvSpPr>
        <p:spPr bwMode="auto">
          <a:xfrm>
            <a:off x="5184775" y="4238625"/>
            <a:ext cx="3530600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solidFill>
                  <a:srgbClr val="404040"/>
                </a:solidFill>
                <a:cs typeface="Times New Roman" panose="02020603050405020304" pitchFamily="18" charset="0"/>
              </a:rPr>
              <a:t>принятие решения об исполнении бюджета за отчетный финансовый год</a:t>
            </a:r>
            <a:endParaRPr lang="ru-RU" altLang="ru-RU" sz="1400">
              <a:cs typeface="Times New Roman" panose="02020603050405020304" pitchFamily="18" charset="0"/>
            </a:endParaRPr>
          </a:p>
        </p:txBody>
      </p:sp>
      <p:sp>
        <p:nvSpPr>
          <p:cNvPr id="12302" name="object 11"/>
          <p:cNvSpPr txBox="1">
            <a:spLocks/>
          </p:cNvSpPr>
          <p:nvPr/>
        </p:nvSpPr>
        <p:spPr bwMode="auto">
          <a:xfrm>
            <a:off x="4976813" y="5105400"/>
            <a:ext cx="3455987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solidFill>
                  <a:srgbClr val="404040"/>
                </a:solidFill>
                <a:cs typeface="Times New Roman" panose="02020603050405020304" pitchFamily="18" charset="0"/>
              </a:rPr>
              <a:t>подготовка экономического обоснования доходов и расходов бюджета</a:t>
            </a:r>
            <a:endParaRPr lang="ru-RU" altLang="ru-RU" sz="1400">
              <a:cs typeface="Times New Roman" panose="02020603050405020304" pitchFamily="18" charset="0"/>
            </a:endParaRPr>
          </a:p>
        </p:txBody>
      </p:sp>
      <p:sp>
        <p:nvSpPr>
          <p:cNvPr id="20" name="Заголовок 1"/>
          <p:cNvSpPr txBox="1">
            <a:spLocks/>
          </p:cNvSpPr>
          <p:nvPr/>
        </p:nvSpPr>
        <p:spPr>
          <a:xfrm>
            <a:off x="72231" y="489744"/>
            <a:ext cx="9144000" cy="936625"/>
          </a:xfrm>
          <a:prstGeom prst="rect">
            <a:avLst/>
          </a:prstGeom>
          <a:effectLst>
            <a:outerShdw blurRad="25400" dist="254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 eaLnBrk="1" fontAlgn="auto" hangingPunct="1">
              <a:lnSpc>
                <a:spcPts val="2400"/>
              </a:lnSpc>
              <a:spcAft>
                <a:spcPts val="0"/>
              </a:spcAft>
              <a:defRPr/>
            </a:pPr>
            <a:r>
              <a:rPr lang="ru-RU" sz="2800" b="1" dirty="0">
                <a:latin typeface="+mn-lt"/>
                <a:ea typeface="+mj-ea"/>
                <a:cs typeface="+mj-cs"/>
              </a:rPr>
              <a:t>Бюджетный процесс – ежегодное формирование и исполнение бюджета</a:t>
            </a:r>
          </a:p>
        </p:txBody>
      </p:sp>
      <p:sp>
        <p:nvSpPr>
          <p:cNvPr id="12304" name="Номер слайда 22"/>
          <p:cNvSpPr>
            <a:spLocks noGrp="1"/>
          </p:cNvSpPr>
          <p:nvPr>
            <p:ph type="sldNum" sz="quarter" idx="12"/>
          </p:nvPr>
        </p:nvSpPr>
        <p:spPr bwMode="auto">
          <a:xfrm>
            <a:off x="6767513" y="6519863"/>
            <a:ext cx="2133600" cy="1889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08B30F5-748A-45E3-85EE-3DA237264711}" type="slidenum">
              <a:rPr lang="ru-RU" altLang="ru-RU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4</a:t>
            </a:fld>
            <a:endParaRPr lang="ru-RU" altLang="ru-RU" sz="120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782119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object 2"/>
          <p:cNvSpPr>
            <a:spLocks/>
          </p:cNvSpPr>
          <p:nvPr/>
        </p:nvSpPr>
        <p:spPr bwMode="auto">
          <a:xfrm>
            <a:off x="7634288" y="3213100"/>
            <a:ext cx="0" cy="1412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26" y="142112"/>
              </a:cxn>
            </a:cxnLst>
            <a:rect l="0" t="0" r="r" b="b"/>
            <a:pathLst>
              <a:path w="126" h="142112">
                <a:moveTo>
                  <a:pt x="0" y="0"/>
                </a:moveTo>
                <a:lnTo>
                  <a:pt x="126" y="142112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0722" name="object 3"/>
          <p:cNvSpPr>
            <a:spLocks/>
          </p:cNvSpPr>
          <p:nvPr/>
        </p:nvSpPr>
        <p:spPr bwMode="auto">
          <a:xfrm>
            <a:off x="4519613" y="2303463"/>
            <a:ext cx="4762" cy="57943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080" y="579119"/>
              </a:cxn>
            </a:cxnLst>
            <a:rect l="0" t="0" r="r" b="b"/>
            <a:pathLst>
              <a:path w="5080" h="579119">
                <a:moveTo>
                  <a:pt x="0" y="0"/>
                </a:moveTo>
                <a:lnTo>
                  <a:pt x="5080" y="579119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0723" name="object 4"/>
          <p:cNvSpPr>
            <a:spLocks/>
          </p:cNvSpPr>
          <p:nvPr/>
        </p:nvSpPr>
        <p:spPr bwMode="auto">
          <a:xfrm>
            <a:off x="1684338" y="2216150"/>
            <a:ext cx="2840037" cy="579438"/>
          </a:xfrm>
          <a:custGeom>
            <a:avLst/>
            <a:gdLst/>
            <a:ahLst/>
            <a:cxnLst>
              <a:cxn ang="0">
                <a:pos x="0" y="579120"/>
              </a:cxn>
              <a:cxn ang="0">
                <a:pos x="0" y="289560"/>
              </a:cxn>
              <a:cxn ang="0">
                <a:pos x="2840482" y="289560"/>
              </a:cxn>
              <a:cxn ang="0">
                <a:pos x="2840482" y="0"/>
              </a:cxn>
            </a:cxnLst>
            <a:rect l="0" t="0" r="r" b="b"/>
            <a:pathLst>
              <a:path w="2840482" h="579120">
                <a:moveTo>
                  <a:pt x="0" y="579120"/>
                </a:moveTo>
                <a:lnTo>
                  <a:pt x="0" y="289560"/>
                </a:lnTo>
                <a:lnTo>
                  <a:pt x="2840482" y="289560"/>
                </a:lnTo>
                <a:lnTo>
                  <a:pt x="2840482" y="0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0724" name="object 5"/>
          <p:cNvSpPr>
            <a:spLocks/>
          </p:cNvSpPr>
          <p:nvPr/>
        </p:nvSpPr>
        <p:spPr bwMode="auto">
          <a:xfrm>
            <a:off x="4524375" y="3302000"/>
            <a:ext cx="0" cy="7461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73533"/>
              </a:cxn>
            </a:cxnLst>
            <a:rect l="0" t="0" r="r" b="b"/>
            <a:pathLst>
              <a:path h="73533">
                <a:moveTo>
                  <a:pt x="0" y="0"/>
                </a:moveTo>
                <a:lnTo>
                  <a:pt x="0" y="73533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0725" name="object 7"/>
          <p:cNvSpPr>
            <a:spLocks/>
          </p:cNvSpPr>
          <p:nvPr/>
        </p:nvSpPr>
        <p:spPr bwMode="auto">
          <a:xfrm>
            <a:off x="7832725" y="3284538"/>
            <a:ext cx="0" cy="261937"/>
          </a:xfrm>
          <a:custGeom>
            <a:avLst/>
            <a:gdLst/>
            <a:ahLst/>
            <a:cxnLst>
              <a:cxn ang="0">
                <a:pos x="0" y="260857"/>
              </a:cxn>
              <a:cxn ang="0">
                <a:pos x="0" y="0"/>
              </a:cxn>
            </a:cxnLst>
            <a:rect l="0" t="0" r="r" b="b"/>
            <a:pathLst>
              <a:path h="260857">
                <a:moveTo>
                  <a:pt x="0" y="260857"/>
                </a:moveTo>
                <a:lnTo>
                  <a:pt x="0" y="0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0726" name="object 8"/>
          <p:cNvSpPr>
            <a:spLocks/>
          </p:cNvSpPr>
          <p:nvPr/>
        </p:nvSpPr>
        <p:spPr bwMode="auto">
          <a:xfrm>
            <a:off x="1692275" y="3040063"/>
            <a:ext cx="0" cy="5334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533400"/>
              </a:cxn>
            </a:cxnLst>
            <a:rect l="0" t="0" r="r" b="b"/>
            <a:pathLst>
              <a:path h="533400">
                <a:moveTo>
                  <a:pt x="0" y="0"/>
                </a:moveTo>
                <a:lnTo>
                  <a:pt x="0" y="533400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0727" name="object 9"/>
          <p:cNvSpPr>
            <a:spLocks noChangeArrowheads="1"/>
          </p:cNvSpPr>
          <p:nvPr/>
        </p:nvSpPr>
        <p:spPr bwMode="auto">
          <a:xfrm>
            <a:off x="3295650" y="1681163"/>
            <a:ext cx="2495550" cy="738187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30728" name="object 10"/>
          <p:cNvSpPr>
            <a:spLocks noChangeArrowheads="1"/>
          </p:cNvSpPr>
          <p:nvPr/>
        </p:nvSpPr>
        <p:spPr bwMode="auto">
          <a:xfrm>
            <a:off x="3351213" y="1717675"/>
            <a:ext cx="2338387" cy="630238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30729" name="object 11"/>
          <p:cNvSpPr>
            <a:spLocks noChangeArrowheads="1"/>
          </p:cNvSpPr>
          <p:nvPr/>
        </p:nvSpPr>
        <p:spPr bwMode="auto">
          <a:xfrm>
            <a:off x="3371850" y="1724025"/>
            <a:ext cx="2295525" cy="587375"/>
          </a:xfrm>
          <a:prstGeom prst="rect">
            <a:avLst/>
          </a:prstGeom>
          <a:blipFill dpi="0" rotWithShape="1">
            <a:blip r:embed="rId4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3540125" y="1811338"/>
            <a:ext cx="1962150" cy="330200"/>
          </a:xfrm>
          <a:prstGeom prst="rect">
            <a:avLst/>
          </a:prstGeom>
        </p:spPr>
        <p:txBody>
          <a:bodyPr lIns="0" tIns="0" rIns="0" bIns="0"/>
          <a:lstStyle/>
          <a:p>
            <a:pPr marL="12700"/>
            <a:r>
              <a:rPr lang="ru-RU" sz="2000" b="1">
                <a:solidFill>
                  <a:srgbClr val="FFFFFF"/>
                </a:solidFill>
                <a:latin typeface="Calibri" pitchFamily="34" charset="0"/>
              </a:rPr>
              <a:t>Доходы бюджета</a:t>
            </a:r>
            <a:endParaRPr lang="ru-RU" sz="2000">
              <a:latin typeface="Calibri" pitchFamily="34" charset="0"/>
            </a:endParaRPr>
          </a:p>
        </p:txBody>
      </p:sp>
      <p:sp>
        <p:nvSpPr>
          <p:cNvPr id="30731" name="object 13"/>
          <p:cNvSpPr>
            <a:spLocks noChangeArrowheads="1"/>
          </p:cNvSpPr>
          <p:nvPr/>
        </p:nvSpPr>
        <p:spPr bwMode="auto">
          <a:xfrm>
            <a:off x="5286375" y="1717675"/>
            <a:ext cx="460375" cy="630238"/>
          </a:xfrm>
          <a:prstGeom prst="rect">
            <a:avLst/>
          </a:prstGeom>
          <a:blipFill dpi="0" rotWithShape="1">
            <a:blip r:embed="rId5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30732" name="object 14"/>
          <p:cNvSpPr>
            <a:spLocks noChangeArrowheads="1"/>
          </p:cNvSpPr>
          <p:nvPr/>
        </p:nvSpPr>
        <p:spPr bwMode="auto">
          <a:xfrm>
            <a:off x="5308600" y="1724025"/>
            <a:ext cx="417513" cy="587375"/>
          </a:xfrm>
          <a:prstGeom prst="rect">
            <a:avLst/>
          </a:prstGeom>
          <a:blipFill dpi="0" rotWithShape="1">
            <a:blip r:embed="rId6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30733" name="object 15"/>
          <p:cNvSpPr>
            <a:spLocks noChangeArrowheads="1"/>
          </p:cNvSpPr>
          <p:nvPr/>
        </p:nvSpPr>
        <p:spPr bwMode="auto">
          <a:xfrm>
            <a:off x="6223000" y="2552700"/>
            <a:ext cx="2801938" cy="1025525"/>
          </a:xfrm>
          <a:prstGeom prst="rect">
            <a:avLst/>
          </a:prstGeom>
          <a:blipFill dpi="0" rotWithShape="1">
            <a:blip r:embed="rId7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30734" name="object 16"/>
          <p:cNvSpPr>
            <a:spLocks noChangeArrowheads="1"/>
          </p:cNvSpPr>
          <p:nvPr/>
        </p:nvSpPr>
        <p:spPr bwMode="auto">
          <a:xfrm>
            <a:off x="6540500" y="2570163"/>
            <a:ext cx="2219325" cy="630237"/>
          </a:xfrm>
          <a:prstGeom prst="rect">
            <a:avLst/>
          </a:prstGeom>
          <a:blipFill dpi="0" rotWithShape="1">
            <a:blip r:embed="rId8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30735" name="object 17"/>
          <p:cNvSpPr>
            <a:spLocks noChangeArrowheads="1"/>
          </p:cNvSpPr>
          <p:nvPr/>
        </p:nvSpPr>
        <p:spPr bwMode="auto">
          <a:xfrm>
            <a:off x="6562725" y="2574925"/>
            <a:ext cx="2176463" cy="588963"/>
          </a:xfrm>
          <a:prstGeom prst="rect">
            <a:avLst/>
          </a:prstGeom>
          <a:blipFill dpi="0" rotWithShape="1">
            <a:blip r:embed="rId9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6731000" y="2663825"/>
            <a:ext cx="1789113" cy="331788"/>
          </a:xfrm>
          <a:prstGeom prst="rect">
            <a:avLst/>
          </a:prstGeom>
        </p:spPr>
        <p:txBody>
          <a:bodyPr lIns="0" tIns="0" rIns="0" bIns="0"/>
          <a:lstStyle/>
          <a:p>
            <a:pPr marL="12700"/>
            <a:r>
              <a:rPr lang="ru-RU" sz="2000" b="1">
                <a:solidFill>
                  <a:srgbClr val="FFFFFF"/>
                </a:solidFill>
                <a:latin typeface="Calibri" pitchFamily="34" charset="0"/>
              </a:rPr>
              <a:t>Безвозмездные</a:t>
            </a:r>
            <a:endParaRPr lang="ru-RU" sz="2000">
              <a:latin typeface="Calibri" pitchFamily="34" charset="0"/>
            </a:endParaRPr>
          </a:p>
        </p:txBody>
      </p:sp>
      <p:sp>
        <p:nvSpPr>
          <p:cNvPr id="30737" name="object 19"/>
          <p:cNvSpPr>
            <a:spLocks noChangeArrowheads="1"/>
          </p:cNvSpPr>
          <p:nvPr/>
        </p:nvSpPr>
        <p:spPr bwMode="auto">
          <a:xfrm>
            <a:off x="6721475" y="2874963"/>
            <a:ext cx="1804988" cy="630237"/>
          </a:xfrm>
          <a:prstGeom prst="rect">
            <a:avLst/>
          </a:prstGeom>
          <a:blipFill dpi="0" rotWithShape="1">
            <a:blip r:embed="rId10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30738" name="object 20"/>
          <p:cNvSpPr>
            <a:spLocks noChangeArrowheads="1"/>
          </p:cNvSpPr>
          <p:nvPr/>
        </p:nvSpPr>
        <p:spPr bwMode="auto">
          <a:xfrm>
            <a:off x="6742113" y="2879725"/>
            <a:ext cx="1763712" cy="588963"/>
          </a:xfrm>
          <a:prstGeom prst="rect">
            <a:avLst/>
          </a:prstGeom>
          <a:blipFill dpi="0" rotWithShape="1">
            <a:blip r:embed="rId11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30739" name="object 21"/>
          <p:cNvSpPr txBox="1">
            <a:spLocks noChangeArrowheads="1"/>
          </p:cNvSpPr>
          <p:nvPr/>
        </p:nvSpPr>
        <p:spPr bwMode="auto">
          <a:xfrm>
            <a:off x="6910388" y="2968625"/>
            <a:ext cx="1430337" cy="331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/>
            <a:r>
              <a:rPr lang="ru-RU" sz="2000" b="1">
                <a:solidFill>
                  <a:srgbClr val="FFFFFF"/>
                </a:solidFill>
                <a:latin typeface="Calibri" pitchFamily="34" charset="0"/>
              </a:rPr>
              <a:t>поступления</a:t>
            </a:r>
            <a:endParaRPr lang="ru-RU" sz="2000">
              <a:latin typeface="Calibri" pitchFamily="34" charset="0"/>
            </a:endParaRPr>
          </a:p>
        </p:txBody>
      </p:sp>
      <p:sp>
        <p:nvSpPr>
          <p:cNvPr id="30740" name="object 22"/>
          <p:cNvSpPr>
            <a:spLocks noChangeArrowheads="1"/>
          </p:cNvSpPr>
          <p:nvPr/>
        </p:nvSpPr>
        <p:spPr bwMode="auto">
          <a:xfrm>
            <a:off x="8124825" y="2874963"/>
            <a:ext cx="460375" cy="630237"/>
          </a:xfrm>
          <a:prstGeom prst="rect">
            <a:avLst/>
          </a:prstGeom>
          <a:blipFill dpi="0" rotWithShape="1">
            <a:blip r:embed="rId5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30741" name="object 23"/>
          <p:cNvSpPr>
            <a:spLocks noChangeArrowheads="1"/>
          </p:cNvSpPr>
          <p:nvPr/>
        </p:nvSpPr>
        <p:spPr bwMode="auto">
          <a:xfrm>
            <a:off x="8145463" y="2879725"/>
            <a:ext cx="417512" cy="588963"/>
          </a:xfrm>
          <a:prstGeom prst="rect">
            <a:avLst/>
          </a:prstGeom>
          <a:blipFill dpi="0" rotWithShape="1">
            <a:blip r:embed="rId6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30742" name="object 24"/>
          <p:cNvSpPr>
            <a:spLocks noChangeArrowheads="1"/>
          </p:cNvSpPr>
          <p:nvPr/>
        </p:nvSpPr>
        <p:spPr bwMode="auto">
          <a:xfrm>
            <a:off x="3217863" y="2682875"/>
            <a:ext cx="2938462" cy="742950"/>
          </a:xfrm>
          <a:prstGeom prst="rect">
            <a:avLst/>
          </a:prstGeom>
          <a:blipFill dpi="0" rotWithShape="1">
            <a:blip r:embed="rId12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30743" name="object 25"/>
          <p:cNvSpPr>
            <a:spLocks noChangeArrowheads="1"/>
          </p:cNvSpPr>
          <p:nvPr/>
        </p:nvSpPr>
        <p:spPr bwMode="auto">
          <a:xfrm>
            <a:off x="3260725" y="2722563"/>
            <a:ext cx="2792413" cy="630237"/>
          </a:xfrm>
          <a:prstGeom prst="rect">
            <a:avLst/>
          </a:prstGeom>
          <a:blipFill dpi="0" rotWithShape="1">
            <a:blip r:embed="rId13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30744" name="object 26"/>
          <p:cNvSpPr>
            <a:spLocks noChangeArrowheads="1"/>
          </p:cNvSpPr>
          <p:nvPr/>
        </p:nvSpPr>
        <p:spPr bwMode="auto">
          <a:xfrm>
            <a:off x="3282950" y="2727325"/>
            <a:ext cx="2749550" cy="588963"/>
          </a:xfrm>
          <a:prstGeom prst="rect">
            <a:avLst/>
          </a:prstGeom>
          <a:blipFill dpi="0" rotWithShape="1">
            <a:blip r:embed="rId14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3451225" y="2816225"/>
            <a:ext cx="2414588" cy="331788"/>
          </a:xfrm>
          <a:prstGeom prst="rect">
            <a:avLst/>
          </a:prstGeom>
        </p:spPr>
        <p:txBody>
          <a:bodyPr lIns="0" tIns="0" rIns="0" bIns="0"/>
          <a:lstStyle/>
          <a:p>
            <a:pPr marL="12700"/>
            <a:r>
              <a:rPr lang="ru-RU" sz="2000" b="1">
                <a:solidFill>
                  <a:srgbClr val="FFFFFF"/>
                </a:solidFill>
                <a:latin typeface="Calibri" pitchFamily="34" charset="0"/>
              </a:rPr>
              <a:t>Неналоговые доходы</a:t>
            </a:r>
            <a:endParaRPr lang="ru-RU" sz="2000">
              <a:latin typeface="Calibri" pitchFamily="34" charset="0"/>
            </a:endParaRPr>
          </a:p>
        </p:txBody>
      </p:sp>
      <p:sp>
        <p:nvSpPr>
          <p:cNvPr id="30746" name="object 28"/>
          <p:cNvSpPr>
            <a:spLocks noChangeArrowheads="1"/>
          </p:cNvSpPr>
          <p:nvPr/>
        </p:nvSpPr>
        <p:spPr bwMode="auto">
          <a:xfrm>
            <a:off x="5651500" y="2722563"/>
            <a:ext cx="460375" cy="630237"/>
          </a:xfrm>
          <a:prstGeom prst="rect">
            <a:avLst/>
          </a:prstGeom>
          <a:blipFill dpi="0" rotWithShape="1">
            <a:blip r:embed="rId5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30747" name="object 29"/>
          <p:cNvSpPr>
            <a:spLocks noChangeArrowheads="1"/>
          </p:cNvSpPr>
          <p:nvPr/>
        </p:nvSpPr>
        <p:spPr bwMode="auto">
          <a:xfrm>
            <a:off x="5672138" y="2727325"/>
            <a:ext cx="417512" cy="588963"/>
          </a:xfrm>
          <a:prstGeom prst="rect">
            <a:avLst/>
          </a:prstGeom>
          <a:blipFill dpi="0" rotWithShape="1">
            <a:blip r:embed="rId6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30748" name="object 30"/>
          <p:cNvSpPr>
            <a:spLocks noChangeArrowheads="1"/>
          </p:cNvSpPr>
          <p:nvPr/>
        </p:nvSpPr>
        <p:spPr bwMode="auto">
          <a:xfrm>
            <a:off x="276225" y="2687638"/>
            <a:ext cx="2806700" cy="738187"/>
          </a:xfrm>
          <a:prstGeom prst="rect">
            <a:avLst/>
          </a:prstGeom>
          <a:blipFill dpi="0" rotWithShape="1">
            <a:blip r:embed="rId15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30749" name="object 31"/>
          <p:cNvSpPr>
            <a:spLocks noChangeArrowheads="1"/>
          </p:cNvSpPr>
          <p:nvPr/>
        </p:nvSpPr>
        <p:spPr bwMode="auto">
          <a:xfrm>
            <a:off x="415925" y="2722563"/>
            <a:ext cx="2525713" cy="630237"/>
          </a:xfrm>
          <a:prstGeom prst="rect">
            <a:avLst/>
          </a:prstGeom>
          <a:blipFill dpi="0" rotWithShape="1">
            <a:blip r:embed="rId16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30750" name="object 32"/>
          <p:cNvSpPr>
            <a:spLocks noChangeArrowheads="1"/>
          </p:cNvSpPr>
          <p:nvPr/>
        </p:nvSpPr>
        <p:spPr bwMode="auto">
          <a:xfrm>
            <a:off x="438150" y="2727325"/>
            <a:ext cx="2481263" cy="588963"/>
          </a:xfrm>
          <a:prstGeom prst="rect">
            <a:avLst/>
          </a:prstGeom>
          <a:blipFill dpi="0" rotWithShape="1">
            <a:blip r:embed="rId17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604838" y="2816225"/>
            <a:ext cx="2149475" cy="331788"/>
          </a:xfrm>
          <a:prstGeom prst="rect">
            <a:avLst/>
          </a:prstGeom>
        </p:spPr>
        <p:txBody>
          <a:bodyPr lIns="0" tIns="0" rIns="0" bIns="0"/>
          <a:lstStyle/>
          <a:p>
            <a:pPr marL="12700"/>
            <a:r>
              <a:rPr lang="ru-RU" sz="2000" b="1">
                <a:solidFill>
                  <a:srgbClr val="FFFFFF"/>
                </a:solidFill>
                <a:latin typeface="Calibri" pitchFamily="34" charset="0"/>
              </a:rPr>
              <a:t>Налоговые доходы</a:t>
            </a:r>
            <a:endParaRPr lang="ru-RU" sz="2000">
              <a:latin typeface="Calibri" pitchFamily="34" charset="0"/>
            </a:endParaRPr>
          </a:p>
        </p:txBody>
      </p:sp>
      <p:sp>
        <p:nvSpPr>
          <p:cNvPr id="30752" name="object 34"/>
          <p:cNvSpPr>
            <a:spLocks noChangeArrowheads="1"/>
          </p:cNvSpPr>
          <p:nvPr/>
        </p:nvSpPr>
        <p:spPr bwMode="auto">
          <a:xfrm>
            <a:off x="2538413" y="2722563"/>
            <a:ext cx="460375" cy="630237"/>
          </a:xfrm>
          <a:prstGeom prst="rect">
            <a:avLst/>
          </a:prstGeom>
          <a:blipFill dpi="0" rotWithShape="1">
            <a:blip r:embed="rId5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30753" name="object 35"/>
          <p:cNvSpPr>
            <a:spLocks noChangeArrowheads="1"/>
          </p:cNvSpPr>
          <p:nvPr/>
        </p:nvSpPr>
        <p:spPr bwMode="auto">
          <a:xfrm>
            <a:off x="2560638" y="2727325"/>
            <a:ext cx="417512" cy="588963"/>
          </a:xfrm>
          <a:prstGeom prst="rect">
            <a:avLst/>
          </a:prstGeom>
          <a:blipFill dpi="0" rotWithShape="1">
            <a:blip r:embed="rId6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30754" name="object 36"/>
          <p:cNvSpPr>
            <a:spLocks noChangeArrowheads="1"/>
          </p:cNvSpPr>
          <p:nvPr/>
        </p:nvSpPr>
        <p:spPr bwMode="auto">
          <a:xfrm>
            <a:off x="290513" y="3328988"/>
            <a:ext cx="2762250" cy="3529012"/>
          </a:xfrm>
          <a:prstGeom prst="rect">
            <a:avLst/>
          </a:prstGeom>
          <a:blipFill dpi="0" rotWithShape="1">
            <a:blip r:embed="rId18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579438" y="3582988"/>
            <a:ext cx="2181225" cy="1241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/>
            <a:r>
              <a:rPr lang="ru-RU" sz="1600" b="1">
                <a:latin typeface="Calibri" pitchFamily="34" charset="0"/>
              </a:rPr>
              <a:t>Поступления от уплаты налогов, установленных Налоговым кодексом Российской Федерации</a:t>
            </a:r>
            <a:r>
              <a:rPr lang="ru-RU" sz="1600">
                <a:latin typeface="Calibri" pitchFamily="34" charset="0"/>
              </a:rPr>
              <a:t>, например:</a:t>
            </a:r>
          </a:p>
        </p:txBody>
      </p:sp>
      <p:sp>
        <p:nvSpPr>
          <p:cNvPr id="38" name="object 38"/>
          <p:cNvSpPr txBox="1"/>
          <p:nvPr/>
        </p:nvSpPr>
        <p:spPr>
          <a:xfrm>
            <a:off x="492125" y="5030788"/>
            <a:ext cx="1692275" cy="1395412"/>
          </a:xfrm>
          <a:prstGeom prst="rect">
            <a:avLst/>
          </a:prstGeom>
        </p:spPr>
        <p:txBody>
          <a:bodyPr lIns="0" tIns="0" rIns="0" bIns="0"/>
          <a:lstStyle/>
          <a:p>
            <a:pPr marL="12700"/>
            <a:r>
              <a:rPr lang="ru-RU" sz="1500">
                <a:latin typeface="Calibri" pitchFamily="34" charset="0"/>
              </a:rPr>
              <a:t>→ налог на прибыль</a:t>
            </a:r>
          </a:p>
          <a:p>
            <a:pPr marL="12700" algn="ctr"/>
            <a:r>
              <a:rPr lang="ru-RU" sz="1500">
                <a:latin typeface="Calibri" pitchFamily="34" charset="0"/>
              </a:rPr>
              <a:t>организаций;</a:t>
            </a:r>
          </a:p>
          <a:p>
            <a:pPr marL="12700"/>
            <a:r>
              <a:rPr lang="ru-RU" sz="1500">
                <a:latin typeface="Calibri" pitchFamily="34" charset="0"/>
              </a:rPr>
              <a:t>→ акцизы;</a:t>
            </a:r>
          </a:p>
          <a:p>
            <a:pPr marL="12700"/>
            <a:r>
              <a:rPr lang="ru-RU" sz="1500">
                <a:latin typeface="Calibri" pitchFamily="34" charset="0"/>
              </a:rPr>
              <a:t>→ налог на доходы физических лиц;</a:t>
            </a:r>
          </a:p>
          <a:p>
            <a:pPr marL="12700"/>
            <a:r>
              <a:rPr lang="ru-RU" sz="1500">
                <a:latin typeface="Calibri" pitchFamily="34" charset="0"/>
              </a:rPr>
              <a:t>→ другие налоги.</a:t>
            </a:r>
          </a:p>
        </p:txBody>
      </p:sp>
      <p:sp>
        <p:nvSpPr>
          <p:cNvPr id="30757" name="object 39"/>
          <p:cNvSpPr>
            <a:spLocks noChangeArrowheads="1"/>
          </p:cNvSpPr>
          <p:nvPr/>
        </p:nvSpPr>
        <p:spPr bwMode="auto">
          <a:xfrm>
            <a:off x="6261100" y="3333750"/>
            <a:ext cx="2730500" cy="3524250"/>
          </a:xfrm>
          <a:prstGeom prst="rect">
            <a:avLst/>
          </a:prstGeom>
          <a:blipFill dpi="0" rotWithShape="1">
            <a:blip r:embed="rId19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6451600" y="4140200"/>
            <a:ext cx="2349500" cy="173037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/>
            <a:r>
              <a:rPr lang="ru-RU" sz="1600" b="1">
                <a:latin typeface="Calibri" pitchFamily="34" charset="0"/>
              </a:rPr>
              <a:t>Поступления от других бюджетов бюджетной системы (межбюджетные трансферты), организаций, граждан (кроме налоговых и неналоговых доходов).</a:t>
            </a:r>
            <a:endParaRPr lang="ru-RU" sz="1600">
              <a:latin typeface="Calibri" pitchFamily="34" charset="0"/>
            </a:endParaRPr>
          </a:p>
        </p:txBody>
      </p:sp>
      <p:sp>
        <p:nvSpPr>
          <p:cNvPr id="30759" name="object 41"/>
          <p:cNvSpPr>
            <a:spLocks/>
          </p:cNvSpPr>
          <p:nvPr/>
        </p:nvSpPr>
        <p:spPr bwMode="auto">
          <a:xfrm>
            <a:off x="4519613" y="2303463"/>
            <a:ext cx="3103562" cy="404812"/>
          </a:xfrm>
          <a:custGeom>
            <a:avLst/>
            <a:gdLst/>
            <a:ahLst/>
            <a:cxnLst>
              <a:cxn ang="0">
                <a:pos x="3104006" y="405638"/>
              </a:cxn>
              <a:cxn ang="0">
                <a:pos x="3104006" y="202818"/>
              </a:cxn>
              <a:cxn ang="0">
                <a:pos x="0" y="202818"/>
              </a:cxn>
              <a:cxn ang="0">
                <a:pos x="0" y="0"/>
              </a:cxn>
            </a:cxnLst>
            <a:rect l="0" t="0" r="r" b="b"/>
            <a:pathLst>
              <a:path w="3104006" h="405638">
                <a:moveTo>
                  <a:pt x="3104006" y="405638"/>
                </a:moveTo>
                <a:lnTo>
                  <a:pt x="3104006" y="202818"/>
                </a:lnTo>
                <a:lnTo>
                  <a:pt x="0" y="202818"/>
                </a:lnTo>
                <a:lnTo>
                  <a:pt x="0" y="0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48" name="Номер слайда 4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2B6E0E-94F9-4612-8173-2EA3267D3BD6}" type="slidenum">
              <a:rPr lang="ru-RU"/>
              <a:pPr>
                <a:defRPr/>
              </a:pPr>
              <a:t>5</a:t>
            </a:fld>
            <a:endParaRPr lang="ru-RU"/>
          </a:p>
        </p:txBody>
      </p:sp>
      <p:sp>
        <p:nvSpPr>
          <p:cNvPr id="42" name="object 42"/>
          <p:cNvSpPr txBox="1">
            <a:spLocks noGrp="1"/>
          </p:cNvSpPr>
          <p:nvPr>
            <p:ph type="title"/>
          </p:nvPr>
        </p:nvSpPr>
        <p:spPr>
          <a:xfrm>
            <a:off x="457200" y="630238"/>
            <a:ext cx="8229600" cy="1143000"/>
          </a:xfrm>
        </p:spPr>
        <p:txBody>
          <a:bodyPr lIns="0" tIns="0" rIns="0" bIns="0">
            <a:noAutofit/>
          </a:bodyPr>
          <a:lstStyle/>
          <a:p>
            <a:pPr marL="53975"/>
            <a:r>
              <a:rPr lang="ru-RU" sz="2200" b="1">
                <a:solidFill>
                  <a:srgbClr val="0000FF"/>
                </a:solidFill>
              </a:rPr>
              <a:t>Доходы бюджета </a:t>
            </a:r>
            <a:r>
              <a:rPr lang="ru-RU" sz="2200"/>
              <a:t>– это безвозмездные и безвозвратные поступления денежных средств в бюджет.</a:t>
            </a:r>
          </a:p>
        </p:txBody>
      </p:sp>
      <p:sp>
        <p:nvSpPr>
          <p:cNvPr id="30761" name="object 43"/>
          <p:cNvSpPr>
            <a:spLocks noChangeArrowheads="1"/>
          </p:cNvSpPr>
          <p:nvPr/>
        </p:nvSpPr>
        <p:spPr bwMode="auto">
          <a:xfrm>
            <a:off x="3186113" y="3328988"/>
            <a:ext cx="2986087" cy="3529012"/>
          </a:xfrm>
          <a:prstGeom prst="rect">
            <a:avLst/>
          </a:prstGeom>
          <a:blipFill dpi="0" rotWithShape="1">
            <a:blip r:embed="rId20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3397250" y="3505200"/>
            <a:ext cx="2552700" cy="2995613"/>
          </a:xfrm>
          <a:prstGeom prst="rect">
            <a:avLst/>
          </a:prstGeom>
        </p:spPr>
        <p:txBody>
          <a:bodyPr lIns="0" tIns="0" rIns="0" bIns="0"/>
          <a:lstStyle/>
          <a:p>
            <a:pPr marL="20638" algn="ctr"/>
            <a:r>
              <a:rPr lang="ru-RU" sz="1600" b="1">
                <a:latin typeface="Calibri" pitchFamily="34" charset="0"/>
              </a:rPr>
              <a:t>Поступления от уплаты других пошлин и сборов, установленных законодательством, а также штрафов за нарушение законодательства</a:t>
            </a:r>
            <a:r>
              <a:rPr lang="ru-RU" sz="1600">
                <a:latin typeface="Calibri" pitchFamily="34" charset="0"/>
              </a:rPr>
              <a:t>, например:</a:t>
            </a:r>
          </a:p>
          <a:p>
            <a:pPr marL="20638">
              <a:lnSpc>
                <a:spcPts val="950"/>
              </a:lnSpc>
              <a:spcBef>
                <a:spcPts val="13"/>
              </a:spcBef>
            </a:pPr>
            <a:endParaRPr lang="ru-RU" sz="900">
              <a:latin typeface="Calibri" pitchFamily="34" charset="0"/>
            </a:endParaRPr>
          </a:p>
          <a:p>
            <a:pPr marL="20638"/>
            <a:r>
              <a:rPr lang="ru-RU" sz="1500">
                <a:latin typeface="Calibri" pitchFamily="34" charset="0"/>
              </a:rPr>
              <a:t>→ доходы от использования государственного имущества и земли;</a:t>
            </a:r>
          </a:p>
          <a:p>
            <a:pPr marL="20638"/>
            <a:r>
              <a:rPr lang="ru-RU" sz="1500">
                <a:latin typeface="Calibri" pitchFamily="34" charset="0"/>
              </a:rPr>
              <a:t>→ штрафные санкции;</a:t>
            </a:r>
          </a:p>
          <a:p>
            <a:pPr marL="20638"/>
            <a:r>
              <a:rPr lang="ru-RU" sz="1500">
                <a:latin typeface="Calibri" pitchFamily="34" charset="0"/>
              </a:rPr>
              <a:t>→ другие.</a:t>
            </a:r>
          </a:p>
        </p:txBody>
      </p:sp>
      <p:sp>
        <p:nvSpPr>
          <p:cNvPr id="46" name="Заголовок 1"/>
          <p:cNvSpPr txBox="1">
            <a:spLocks/>
          </p:cNvSpPr>
          <p:nvPr/>
        </p:nvSpPr>
        <p:spPr>
          <a:xfrm>
            <a:off x="0" y="224644"/>
            <a:ext cx="9144000" cy="711981"/>
          </a:xfrm>
          <a:prstGeom prst="rect">
            <a:avLst/>
          </a:prstGeom>
          <a:effectLst>
            <a:outerShdw blurRad="25400" dist="254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 fontAlgn="auto">
              <a:lnSpc>
                <a:spcPts val="2400"/>
              </a:lnSpc>
              <a:spcAft>
                <a:spcPts val="0"/>
              </a:spcAft>
              <a:defRPr/>
            </a:pPr>
            <a:r>
              <a:rPr lang="ru-RU" sz="2800" b="1" dirty="0">
                <a:latin typeface="+mn-lt"/>
                <a:ea typeface="+mj-ea"/>
                <a:cs typeface="+mj-cs"/>
              </a:rPr>
              <a:t>Доходы бюджета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object 3"/>
          <p:cNvSpPr>
            <a:spLocks noChangeArrowheads="1"/>
          </p:cNvSpPr>
          <p:nvPr/>
        </p:nvSpPr>
        <p:spPr bwMode="auto">
          <a:xfrm>
            <a:off x="107950" y="738188"/>
            <a:ext cx="8878888" cy="1246187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31746" name="object 4"/>
          <p:cNvSpPr>
            <a:spLocks noChangeArrowheads="1"/>
          </p:cNvSpPr>
          <p:nvPr/>
        </p:nvSpPr>
        <p:spPr bwMode="auto">
          <a:xfrm>
            <a:off x="101600" y="344488"/>
            <a:ext cx="8831263" cy="1471612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31747" name="object 5"/>
          <p:cNvSpPr>
            <a:spLocks noChangeArrowheads="1"/>
          </p:cNvSpPr>
          <p:nvPr/>
        </p:nvSpPr>
        <p:spPr bwMode="auto">
          <a:xfrm>
            <a:off x="153988" y="765175"/>
            <a:ext cx="8785225" cy="1150938"/>
          </a:xfrm>
          <a:prstGeom prst="rect">
            <a:avLst/>
          </a:prstGeom>
          <a:blipFill dpi="0" rotWithShape="1">
            <a:blip r:embed="rId4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31748" name="object 6"/>
          <p:cNvSpPr>
            <a:spLocks/>
          </p:cNvSpPr>
          <p:nvPr/>
        </p:nvSpPr>
        <p:spPr bwMode="auto">
          <a:xfrm>
            <a:off x="153988" y="765175"/>
            <a:ext cx="8785225" cy="1150938"/>
          </a:xfrm>
          <a:custGeom>
            <a:avLst/>
            <a:gdLst/>
            <a:ahLst/>
            <a:cxnLst>
              <a:cxn ang="0">
                <a:pos x="0" y="192024"/>
              </a:cxn>
              <a:cxn ang="0">
                <a:pos x="5580" y="145880"/>
              </a:cxn>
              <a:cxn ang="0">
                <a:pos x="21432" y="103780"/>
              </a:cxn>
              <a:cxn ang="0">
                <a:pos x="46221" y="67059"/>
              </a:cxn>
              <a:cxn ang="0">
                <a:pos x="78614" y="37051"/>
              </a:cxn>
              <a:cxn ang="0">
                <a:pos x="117277" y="15091"/>
              </a:cxn>
              <a:cxn ang="0">
                <a:pos x="160875" y="2513"/>
              </a:cxn>
              <a:cxn ang="0">
                <a:pos x="192024" y="0"/>
              </a:cxn>
              <a:cxn ang="0">
                <a:pos x="8593010" y="0"/>
              </a:cxn>
              <a:cxn ang="0">
                <a:pos x="8639153" y="5581"/>
              </a:cxn>
              <a:cxn ang="0">
                <a:pos x="8681253" y="21434"/>
              </a:cxn>
              <a:cxn ang="0">
                <a:pos x="8717974" y="46225"/>
              </a:cxn>
              <a:cxn ang="0">
                <a:pos x="8747983" y="78620"/>
              </a:cxn>
              <a:cxn ang="0">
                <a:pos x="8769943" y="117282"/>
              </a:cxn>
              <a:cxn ang="0">
                <a:pos x="8782521" y="160878"/>
              </a:cxn>
              <a:cxn ang="0">
                <a:pos x="8785034" y="192024"/>
              </a:cxn>
              <a:cxn ang="0">
                <a:pos x="8785034" y="960120"/>
              </a:cxn>
              <a:cxn ang="0">
                <a:pos x="8779453" y="1006263"/>
              </a:cxn>
              <a:cxn ang="0">
                <a:pos x="8763599" y="1048363"/>
              </a:cxn>
              <a:cxn ang="0">
                <a:pos x="8738808" y="1085084"/>
              </a:cxn>
              <a:cxn ang="0">
                <a:pos x="8706414" y="1115092"/>
              </a:cxn>
              <a:cxn ang="0">
                <a:pos x="8667751" y="1137052"/>
              </a:cxn>
              <a:cxn ang="0">
                <a:pos x="8624156" y="1149630"/>
              </a:cxn>
              <a:cxn ang="0">
                <a:pos x="8593010" y="1152144"/>
              </a:cxn>
              <a:cxn ang="0">
                <a:pos x="192024" y="1152144"/>
              </a:cxn>
              <a:cxn ang="0">
                <a:pos x="145876" y="1146562"/>
              </a:cxn>
              <a:cxn ang="0">
                <a:pos x="103775" y="1130709"/>
              </a:cxn>
              <a:cxn ang="0">
                <a:pos x="67054" y="1105918"/>
              </a:cxn>
              <a:cxn ang="0">
                <a:pos x="37047" y="1073523"/>
              </a:cxn>
              <a:cxn ang="0">
                <a:pos x="15089" y="1034861"/>
              </a:cxn>
              <a:cxn ang="0">
                <a:pos x="2513" y="991265"/>
              </a:cxn>
              <a:cxn ang="0">
                <a:pos x="0" y="960120"/>
              </a:cxn>
              <a:cxn ang="0">
                <a:pos x="0" y="192024"/>
              </a:cxn>
            </a:cxnLst>
            <a:rect l="0" t="0" r="r" b="b"/>
            <a:pathLst>
              <a:path w="8785034" h="1152144">
                <a:moveTo>
                  <a:pt x="0" y="192024"/>
                </a:moveTo>
                <a:lnTo>
                  <a:pt x="5580" y="145880"/>
                </a:lnTo>
                <a:lnTo>
                  <a:pt x="21432" y="103780"/>
                </a:lnTo>
                <a:lnTo>
                  <a:pt x="46221" y="67059"/>
                </a:lnTo>
                <a:lnTo>
                  <a:pt x="78614" y="37051"/>
                </a:lnTo>
                <a:lnTo>
                  <a:pt x="117277" y="15091"/>
                </a:lnTo>
                <a:lnTo>
                  <a:pt x="160875" y="2513"/>
                </a:lnTo>
                <a:lnTo>
                  <a:pt x="192024" y="0"/>
                </a:lnTo>
                <a:lnTo>
                  <a:pt x="8593010" y="0"/>
                </a:lnTo>
                <a:lnTo>
                  <a:pt x="8639153" y="5581"/>
                </a:lnTo>
                <a:lnTo>
                  <a:pt x="8681253" y="21434"/>
                </a:lnTo>
                <a:lnTo>
                  <a:pt x="8717974" y="46225"/>
                </a:lnTo>
                <a:lnTo>
                  <a:pt x="8747983" y="78620"/>
                </a:lnTo>
                <a:lnTo>
                  <a:pt x="8769943" y="117282"/>
                </a:lnTo>
                <a:lnTo>
                  <a:pt x="8782521" y="160878"/>
                </a:lnTo>
                <a:lnTo>
                  <a:pt x="8785034" y="192024"/>
                </a:lnTo>
                <a:lnTo>
                  <a:pt x="8785034" y="960120"/>
                </a:lnTo>
                <a:lnTo>
                  <a:pt x="8779453" y="1006263"/>
                </a:lnTo>
                <a:lnTo>
                  <a:pt x="8763599" y="1048363"/>
                </a:lnTo>
                <a:lnTo>
                  <a:pt x="8738808" y="1085084"/>
                </a:lnTo>
                <a:lnTo>
                  <a:pt x="8706414" y="1115092"/>
                </a:lnTo>
                <a:lnTo>
                  <a:pt x="8667751" y="1137052"/>
                </a:lnTo>
                <a:lnTo>
                  <a:pt x="8624156" y="1149630"/>
                </a:lnTo>
                <a:lnTo>
                  <a:pt x="8593010" y="1152144"/>
                </a:lnTo>
                <a:lnTo>
                  <a:pt x="192024" y="1152144"/>
                </a:lnTo>
                <a:lnTo>
                  <a:pt x="145876" y="1146562"/>
                </a:lnTo>
                <a:lnTo>
                  <a:pt x="103775" y="1130709"/>
                </a:lnTo>
                <a:lnTo>
                  <a:pt x="67054" y="1105918"/>
                </a:lnTo>
                <a:lnTo>
                  <a:pt x="37047" y="1073523"/>
                </a:lnTo>
                <a:lnTo>
                  <a:pt x="15089" y="1034861"/>
                </a:lnTo>
                <a:lnTo>
                  <a:pt x="2513" y="991265"/>
                </a:lnTo>
                <a:lnTo>
                  <a:pt x="0" y="960120"/>
                </a:lnTo>
                <a:lnTo>
                  <a:pt x="0" y="192024"/>
                </a:lnTo>
                <a:close/>
              </a:path>
            </a:pathLst>
          </a:custGeom>
          <a:noFill/>
          <a:ln w="9525">
            <a:solidFill>
              <a:srgbClr val="BD4A47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1749" name="object 7"/>
          <p:cNvSpPr>
            <a:spLocks noChangeArrowheads="1"/>
          </p:cNvSpPr>
          <p:nvPr/>
        </p:nvSpPr>
        <p:spPr bwMode="auto">
          <a:xfrm>
            <a:off x="4297363" y="2405063"/>
            <a:ext cx="231775" cy="211137"/>
          </a:xfrm>
          <a:prstGeom prst="rect">
            <a:avLst/>
          </a:prstGeom>
          <a:blipFill dpi="0" rotWithShape="1">
            <a:blip r:embed="rId5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31750" name="object 8"/>
          <p:cNvSpPr>
            <a:spLocks noChangeArrowheads="1"/>
          </p:cNvSpPr>
          <p:nvPr/>
        </p:nvSpPr>
        <p:spPr bwMode="auto">
          <a:xfrm>
            <a:off x="1403350" y="3197225"/>
            <a:ext cx="233363" cy="211138"/>
          </a:xfrm>
          <a:prstGeom prst="rect">
            <a:avLst/>
          </a:prstGeom>
          <a:blipFill dpi="0" rotWithShape="1">
            <a:blip r:embed="rId6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31751" name="object 9"/>
          <p:cNvSpPr>
            <a:spLocks noChangeArrowheads="1"/>
          </p:cNvSpPr>
          <p:nvPr/>
        </p:nvSpPr>
        <p:spPr bwMode="auto">
          <a:xfrm>
            <a:off x="179388" y="3402013"/>
            <a:ext cx="2794000" cy="3478212"/>
          </a:xfrm>
          <a:prstGeom prst="rect">
            <a:avLst/>
          </a:prstGeom>
          <a:blipFill dpi="0" rotWithShape="1">
            <a:blip r:embed="rId7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31752" name="object 10"/>
          <p:cNvSpPr>
            <a:spLocks noChangeArrowheads="1"/>
          </p:cNvSpPr>
          <p:nvPr/>
        </p:nvSpPr>
        <p:spPr bwMode="auto">
          <a:xfrm>
            <a:off x="269875" y="3438525"/>
            <a:ext cx="2565400" cy="3481388"/>
          </a:xfrm>
          <a:prstGeom prst="rect">
            <a:avLst/>
          </a:prstGeom>
          <a:blipFill dpi="0" rotWithShape="1">
            <a:blip r:embed="rId8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31753" name="object 11"/>
          <p:cNvSpPr>
            <a:spLocks noChangeArrowheads="1"/>
          </p:cNvSpPr>
          <p:nvPr/>
        </p:nvSpPr>
        <p:spPr bwMode="auto">
          <a:xfrm>
            <a:off x="227013" y="3429000"/>
            <a:ext cx="2700337" cy="3384550"/>
          </a:xfrm>
          <a:prstGeom prst="rect">
            <a:avLst/>
          </a:prstGeom>
          <a:blipFill dpi="0" rotWithShape="1">
            <a:blip r:embed="rId9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31754" name="object 12"/>
          <p:cNvSpPr>
            <a:spLocks/>
          </p:cNvSpPr>
          <p:nvPr/>
        </p:nvSpPr>
        <p:spPr bwMode="auto">
          <a:xfrm>
            <a:off x="227013" y="3429000"/>
            <a:ext cx="2700337" cy="3384550"/>
          </a:xfrm>
          <a:custGeom>
            <a:avLst/>
            <a:gdLst/>
            <a:ahLst/>
            <a:cxnLst>
              <a:cxn ang="0">
                <a:pos x="0" y="450088"/>
              </a:cxn>
              <a:cxn ang="0">
                <a:pos x="5891" y="377090"/>
              </a:cxn>
              <a:cxn ang="0">
                <a:pos x="22948" y="307839"/>
              </a:cxn>
              <a:cxn ang="0">
                <a:pos x="50244" y="243263"/>
              </a:cxn>
              <a:cxn ang="0">
                <a:pos x="86851" y="184288"/>
              </a:cxn>
              <a:cxn ang="0">
                <a:pos x="131843" y="131841"/>
              </a:cxn>
              <a:cxn ang="0">
                <a:pos x="184293" y="86851"/>
              </a:cxn>
              <a:cxn ang="0">
                <a:pos x="243275" y="50245"/>
              </a:cxn>
              <a:cxn ang="0">
                <a:pos x="307861" y="22949"/>
              </a:cxn>
              <a:cxn ang="0">
                <a:pos x="377124" y="5891"/>
              </a:cxn>
              <a:cxn ang="0">
                <a:pos x="450138" y="0"/>
              </a:cxn>
              <a:cxn ang="0">
                <a:pos x="2250630" y="0"/>
              </a:cxn>
              <a:cxn ang="0">
                <a:pos x="2323662" y="5891"/>
              </a:cxn>
              <a:cxn ang="0">
                <a:pos x="2392940" y="22949"/>
              </a:cxn>
              <a:cxn ang="0">
                <a:pos x="2457538" y="50245"/>
              </a:cxn>
              <a:cxn ang="0">
                <a:pos x="2516529" y="86851"/>
              </a:cxn>
              <a:cxn ang="0">
                <a:pos x="2568987" y="131841"/>
              </a:cxn>
              <a:cxn ang="0">
                <a:pos x="2613985" y="184288"/>
              </a:cxn>
              <a:cxn ang="0">
                <a:pos x="2650596" y="243263"/>
              </a:cxn>
              <a:cxn ang="0">
                <a:pos x="2677895" y="307839"/>
              </a:cxn>
              <a:cxn ang="0">
                <a:pos x="2694953" y="377090"/>
              </a:cxn>
              <a:cxn ang="0">
                <a:pos x="2700845" y="450088"/>
              </a:cxn>
              <a:cxn ang="0">
                <a:pos x="2700845" y="2934233"/>
              </a:cxn>
              <a:cxn ang="0">
                <a:pos x="2694953" y="3007251"/>
              </a:cxn>
              <a:cxn ang="0">
                <a:pos x="2677895" y="3076517"/>
              </a:cxn>
              <a:cxn ang="0">
                <a:pos x="2650596" y="3141105"/>
              </a:cxn>
              <a:cxn ang="0">
                <a:pos x="2613985" y="3200088"/>
              </a:cxn>
              <a:cxn ang="0">
                <a:pos x="2568987" y="3252539"/>
              </a:cxn>
              <a:cxn ang="0">
                <a:pos x="2516529" y="3297532"/>
              </a:cxn>
              <a:cxn ang="0">
                <a:pos x="2457538" y="3334140"/>
              </a:cxn>
              <a:cxn ang="0">
                <a:pos x="2392940" y="3361436"/>
              </a:cxn>
              <a:cxn ang="0">
                <a:pos x="2323662" y="3378493"/>
              </a:cxn>
              <a:cxn ang="0">
                <a:pos x="2250630" y="3384384"/>
              </a:cxn>
              <a:cxn ang="0">
                <a:pos x="450138" y="3384384"/>
              </a:cxn>
              <a:cxn ang="0">
                <a:pos x="377124" y="3378493"/>
              </a:cxn>
              <a:cxn ang="0">
                <a:pos x="307861" y="3361436"/>
              </a:cxn>
              <a:cxn ang="0">
                <a:pos x="243275" y="3334140"/>
              </a:cxn>
              <a:cxn ang="0">
                <a:pos x="184293" y="3297532"/>
              </a:cxn>
              <a:cxn ang="0">
                <a:pos x="131843" y="3252539"/>
              </a:cxn>
              <a:cxn ang="0">
                <a:pos x="86851" y="3200088"/>
              </a:cxn>
              <a:cxn ang="0">
                <a:pos x="50244" y="3141105"/>
              </a:cxn>
              <a:cxn ang="0">
                <a:pos x="22948" y="3076517"/>
              </a:cxn>
              <a:cxn ang="0">
                <a:pos x="5891" y="3007251"/>
              </a:cxn>
              <a:cxn ang="0">
                <a:pos x="0" y="2934233"/>
              </a:cxn>
              <a:cxn ang="0">
                <a:pos x="0" y="450088"/>
              </a:cxn>
            </a:cxnLst>
            <a:rect l="0" t="0" r="r" b="b"/>
            <a:pathLst>
              <a:path w="2700845" h="3384384">
                <a:moveTo>
                  <a:pt x="0" y="450088"/>
                </a:moveTo>
                <a:lnTo>
                  <a:pt x="5891" y="377090"/>
                </a:lnTo>
                <a:lnTo>
                  <a:pt x="22948" y="307839"/>
                </a:lnTo>
                <a:lnTo>
                  <a:pt x="50244" y="243263"/>
                </a:lnTo>
                <a:lnTo>
                  <a:pt x="86851" y="184288"/>
                </a:lnTo>
                <a:lnTo>
                  <a:pt x="131843" y="131841"/>
                </a:lnTo>
                <a:lnTo>
                  <a:pt x="184293" y="86851"/>
                </a:lnTo>
                <a:lnTo>
                  <a:pt x="243275" y="50245"/>
                </a:lnTo>
                <a:lnTo>
                  <a:pt x="307861" y="22949"/>
                </a:lnTo>
                <a:lnTo>
                  <a:pt x="377124" y="5891"/>
                </a:lnTo>
                <a:lnTo>
                  <a:pt x="450138" y="0"/>
                </a:lnTo>
                <a:lnTo>
                  <a:pt x="2250630" y="0"/>
                </a:lnTo>
                <a:lnTo>
                  <a:pt x="2323662" y="5891"/>
                </a:lnTo>
                <a:lnTo>
                  <a:pt x="2392940" y="22949"/>
                </a:lnTo>
                <a:lnTo>
                  <a:pt x="2457538" y="50245"/>
                </a:lnTo>
                <a:lnTo>
                  <a:pt x="2516529" y="86851"/>
                </a:lnTo>
                <a:lnTo>
                  <a:pt x="2568987" y="131841"/>
                </a:lnTo>
                <a:lnTo>
                  <a:pt x="2613985" y="184288"/>
                </a:lnTo>
                <a:lnTo>
                  <a:pt x="2650596" y="243263"/>
                </a:lnTo>
                <a:lnTo>
                  <a:pt x="2677895" y="307839"/>
                </a:lnTo>
                <a:lnTo>
                  <a:pt x="2694953" y="377090"/>
                </a:lnTo>
                <a:lnTo>
                  <a:pt x="2700845" y="450088"/>
                </a:lnTo>
                <a:lnTo>
                  <a:pt x="2700845" y="2934233"/>
                </a:lnTo>
                <a:lnTo>
                  <a:pt x="2694953" y="3007251"/>
                </a:lnTo>
                <a:lnTo>
                  <a:pt x="2677895" y="3076517"/>
                </a:lnTo>
                <a:lnTo>
                  <a:pt x="2650596" y="3141105"/>
                </a:lnTo>
                <a:lnTo>
                  <a:pt x="2613985" y="3200088"/>
                </a:lnTo>
                <a:lnTo>
                  <a:pt x="2568987" y="3252539"/>
                </a:lnTo>
                <a:lnTo>
                  <a:pt x="2516529" y="3297532"/>
                </a:lnTo>
                <a:lnTo>
                  <a:pt x="2457538" y="3334140"/>
                </a:lnTo>
                <a:lnTo>
                  <a:pt x="2392940" y="3361436"/>
                </a:lnTo>
                <a:lnTo>
                  <a:pt x="2323662" y="3378493"/>
                </a:lnTo>
                <a:lnTo>
                  <a:pt x="2250630" y="3384384"/>
                </a:lnTo>
                <a:lnTo>
                  <a:pt x="450138" y="3384384"/>
                </a:lnTo>
                <a:lnTo>
                  <a:pt x="377124" y="3378493"/>
                </a:lnTo>
                <a:lnTo>
                  <a:pt x="307861" y="3361436"/>
                </a:lnTo>
                <a:lnTo>
                  <a:pt x="243275" y="3334140"/>
                </a:lnTo>
                <a:lnTo>
                  <a:pt x="184293" y="3297532"/>
                </a:lnTo>
                <a:lnTo>
                  <a:pt x="131843" y="3252539"/>
                </a:lnTo>
                <a:lnTo>
                  <a:pt x="86851" y="3200088"/>
                </a:lnTo>
                <a:lnTo>
                  <a:pt x="50244" y="3141105"/>
                </a:lnTo>
                <a:lnTo>
                  <a:pt x="22948" y="3076517"/>
                </a:lnTo>
                <a:lnTo>
                  <a:pt x="5891" y="3007251"/>
                </a:lnTo>
                <a:lnTo>
                  <a:pt x="0" y="2934233"/>
                </a:lnTo>
                <a:lnTo>
                  <a:pt x="0" y="450088"/>
                </a:lnTo>
                <a:close/>
              </a:path>
            </a:pathLst>
          </a:custGeom>
          <a:noFill/>
          <a:ln w="9525">
            <a:solidFill>
              <a:srgbClr val="97B853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3" name="object 13"/>
          <p:cNvSpPr txBox="1"/>
          <p:nvPr/>
        </p:nvSpPr>
        <p:spPr>
          <a:xfrm>
            <a:off x="436563" y="3509963"/>
            <a:ext cx="2152650" cy="2398712"/>
          </a:xfrm>
          <a:prstGeom prst="rect">
            <a:avLst/>
          </a:prstGeom>
        </p:spPr>
        <p:txBody>
          <a:bodyPr lIns="0" tIns="0" rIns="0" bIns="0"/>
          <a:lstStyle/>
          <a:p>
            <a:pPr marL="12700"/>
            <a:r>
              <a:rPr lang="ru-RU" sz="1600" b="1">
                <a:latin typeface="Calibri" pitchFamily="34" charset="0"/>
              </a:rPr>
              <a:t>и обязательны к уплате на всей территории Российской Федерации, </a:t>
            </a:r>
            <a:r>
              <a:rPr lang="ru-RU" b="1">
                <a:solidFill>
                  <a:srgbClr val="0000FF"/>
                </a:solidFill>
                <a:latin typeface="Calibri" pitchFamily="34" charset="0"/>
              </a:rPr>
              <a:t>например:</a:t>
            </a:r>
            <a:endParaRPr lang="ru-RU">
              <a:latin typeface="Calibri" pitchFamily="34" charset="0"/>
            </a:endParaRPr>
          </a:p>
          <a:p>
            <a:pPr marL="12700"/>
            <a:r>
              <a:rPr lang="ru-RU">
                <a:latin typeface="Wingdings" pitchFamily="2" charset="2"/>
              </a:rPr>
              <a:t></a:t>
            </a:r>
            <a:r>
              <a:rPr lang="ru-RU" b="1">
                <a:latin typeface="Calibri" pitchFamily="34" charset="0"/>
              </a:rPr>
              <a:t>Налог на прибыль</a:t>
            </a:r>
            <a:endParaRPr lang="ru-RU">
              <a:latin typeface="Calibri" pitchFamily="34" charset="0"/>
            </a:endParaRPr>
          </a:p>
          <a:p>
            <a:pPr marL="12700"/>
            <a:r>
              <a:rPr lang="ru-RU" b="1">
                <a:latin typeface="Calibri" pitchFamily="34" charset="0"/>
              </a:rPr>
              <a:t>организаций;</a:t>
            </a:r>
            <a:endParaRPr lang="ru-RU">
              <a:latin typeface="Calibri" pitchFamily="34" charset="0"/>
            </a:endParaRPr>
          </a:p>
          <a:p>
            <a:pPr marL="12700"/>
            <a:r>
              <a:rPr lang="ru-RU">
                <a:latin typeface="Wingdings" pitchFamily="2" charset="2"/>
              </a:rPr>
              <a:t></a:t>
            </a:r>
            <a:r>
              <a:rPr lang="ru-RU" b="1">
                <a:latin typeface="Calibri" pitchFamily="34" charset="0"/>
              </a:rPr>
              <a:t>Налог на доходы физических лиц;</a:t>
            </a:r>
            <a:endParaRPr lang="ru-RU">
              <a:latin typeface="Calibri" pitchFamily="34" charset="0"/>
            </a:endParaRPr>
          </a:p>
          <a:p>
            <a:pPr marL="12700"/>
            <a:r>
              <a:rPr lang="ru-RU">
                <a:latin typeface="Wingdings" pitchFamily="2" charset="2"/>
              </a:rPr>
              <a:t></a:t>
            </a:r>
            <a:r>
              <a:rPr lang="ru-RU" b="1">
                <a:latin typeface="Calibri" pitchFamily="34" charset="0"/>
              </a:rPr>
              <a:t>Акцизы.</a:t>
            </a:r>
            <a:endParaRPr lang="ru-RU">
              <a:latin typeface="Calibri" pitchFamily="34" charset="0"/>
            </a:endParaRPr>
          </a:p>
        </p:txBody>
      </p:sp>
      <p:sp>
        <p:nvSpPr>
          <p:cNvPr id="31756" name="object 14"/>
          <p:cNvSpPr>
            <a:spLocks noChangeArrowheads="1"/>
          </p:cNvSpPr>
          <p:nvPr/>
        </p:nvSpPr>
        <p:spPr bwMode="auto">
          <a:xfrm>
            <a:off x="3059113" y="3402013"/>
            <a:ext cx="2974975" cy="3478212"/>
          </a:xfrm>
          <a:prstGeom prst="rect">
            <a:avLst/>
          </a:prstGeom>
          <a:blipFill dpi="0" rotWithShape="1">
            <a:blip r:embed="rId10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31757" name="object 15"/>
          <p:cNvSpPr>
            <a:spLocks noChangeArrowheads="1"/>
          </p:cNvSpPr>
          <p:nvPr/>
        </p:nvSpPr>
        <p:spPr bwMode="auto">
          <a:xfrm>
            <a:off x="3159125" y="3468688"/>
            <a:ext cx="2784475" cy="3421062"/>
          </a:xfrm>
          <a:prstGeom prst="rect">
            <a:avLst/>
          </a:prstGeom>
          <a:blipFill dpi="0" rotWithShape="1">
            <a:blip r:embed="rId11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31758" name="object 16"/>
          <p:cNvSpPr>
            <a:spLocks noChangeArrowheads="1"/>
          </p:cNvSpPr>
          <p:nvPr/>
        </p:nvSpPr>
        <p:spPr bwMode="auto">
          <a:xfrm>
            <a:off x="3106738" y="3429000"/>
            <a:ext cx="2879725" cy="3384550"/>
          </a:xfrm>
          <a:prstGeom prst="rect">
            <a:avLst/>
          </a:prstGeom>
          <a:blipFill dpi="0" rotWithShape="1">
            <a:blip r:embed="rId12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31759" name="object 17"/>
          <p:cNvSpPr>
            <a:spLocks/>
          </p:cNvSpPr>
          <p:nvPr/>
        </p:nvSpPr>
        <p:spPr bwMode="auto">
          <a:xfrm>
            <a:off x="3106738" y="3429000"/>
            <a:ext cx="2879725" cy="3384550"/>
          </a:xfrm>
          <a:custGeom>
            <a:avLst/>
            <a:gdLst/>
            <a:ahLst/>
            <a:cxnLst>
              <a:cxn ang="0">
                <a:pos x="0" y="480059"/>
              </a:cxn>
              <a:cxn ang="0">
                <a:pos x="1591" y="440681"/>
              </a:cxn>
              <a:cxn ang="0">
                <a:pos x="6285" y="402180"/>
              </a:cxn>
              <a:cxn ang="0">
                <a:pos x="13956" y="364681"/>
              </a:cxn>
              <a:cxn ang="0">
                <a:pos x="37736" y="293179"/>
              </a:cxn>
              <a:cxn ang="0">
                <a:pos x="71943" y="227164"/>
              </a:cxn>
              <a:cxn ang="0">
                <a:pos x="115586" y="167623"/>
              </a:cxn>
              <a:cxn ang="0">
                <a:pos x="167675" y="115543"/>
              </a:cxn>
              <a:cxn ang="0">
                <a:pos x="227220" y="71912"/>
              </a:cxn>
              <a:cxn ang="0">
                <a:pos x="293233" y="37719"/>
              </a:cxn>
              <a:cxn ang="0">
                <a:pos x="364722" y="13949"/>
              </a:cxn>
              <a:cxn ang="0">
                <a:pos x="402211" y="6281"/>
              </a:cxn>
              <a:cxn ang="0">
                <a:pos x="440698" y="1591"/>
              </a:cxn>
              <a:cxn ang="0">
                <a:pos x="480059" y="0"/>
              </a:cxn>
              <a:cxn ang="0">
                <a:pos x="2400300" y="0"/>
              </a:cxn>
              <a:cxn ang="0">
                <a:pos x="2439661" y="1591"/>
              </a:cxn>
              <a:cxn ang="0">
                <a:pos x="2478148" y="6281"/>
              </a:cxn>
              <a:cxn ang="0">
                <a:pos x="2515637" y="13949"/>
              </a:cxn>
              <a:cxn ang="0">
                <a:pos x="2587126" y="37719"/>
              </a:cxn>
              <a:cxn ang="0">
                <a:pos x="2653139" y="71912"/>
              </a:cxn>
              <a:cxn ang="0">
                <a:pos x="2712684" y="115543"/>
              </a:cxn>
              <a:cxn ang="0">
                <a:pos x="2764773" y="167623"/>
              </a:cxn>
              <a:cxn ang="0">
                <a:pos x="2808416" y="227164"/>
              </a:cxn>
              <a:cxn ang="0">
                <a:pos x="2842623" y="293179"/>
              </a:cxn>
              <a:cxn ang="0">
                <a:pos x="2866403" y="364681"/>
              </a:cxn>
              <a:cxn ang="0">
                <a:pos x="2874074" y="402180"/>
              </a:cxn>
              <a:cxn ang="0">
                <a:pos x="2878768" y="440681"/>
              </a:cxn>
              <a:cxn ang="0">
                <a:pos x="2880360" y="480059"/>
              </a:cxn>
              <a:cxn ang="0">
                <a:pos x="2880360" y="2904312"/>
              </a:cxn>
              <a:cxn ang="0">
                <a:pos x="2878768" y="2943685"/>
              </a:cxn>
              <a:cxn ang="0">
                <a:pos x="2874074" y="2982182"/>
              </a:cxn>
              <a:cxn ang="0">
                <a:pos x="2866403" y="3019679"/>
              </a:cxn>
              <a:cxn ang="0">
                <a:pos x="2842623" y="3091178"/>
              </a:cxn>
              <a:cxn ang="0">
                <a:pos x="2808416" y="3157194"/>
              </a:cxn>
              <a:cxn ang="0">
                <a:pos x="2764773" y="3216738"/>
              </a:cxn>
              <a:cxn ang="0">
                <a:pos x="2712684" y="3268823"/>
              </a:cxn>
              <a:cxn ang="0">
                <a:pos x="2653139" y="3312459"/>
              </a:cxn>
              <a:cxn ang="0">
                <a:pos x="2587126" y="3346658"/>
              </a:cxn>
              <a:cxn ang="0">
                <a:pos x="2515637" y="3370432"/>
              </a:cxn>
              <a:cxn ang="0">
                <a:pos x="2478148" y="3378101"/>
              </a:cxn>
              <a:cxn ang="0">
                <a:pos x="2439661" y="3382793"/>
              </a:cxn>
              <a:cxn ang="0">
                <a:pos x="2400300" y="3384384"/>
              </a:cxn>
              <a:cxn ang="0">
                <a:pos x="480059" y="3384384"/>
              </a:cxn>
              <a:cxn ang="0">
                <a:pos x="440698" y="3382793"/>
              </a:cxn>
              <a:cxn ang="0">
                <a:pos x="402211" y="3378101"/>
              </a:cxn>
              <a:cxn ang="0">
                <a:pos x="364722" y="3370432"/>
              </a:cxn>
              <a:cxn ang="0">
                <a:pos x="293233" y="3346658"/>
              </a:cxn>
              <a:cxn ang="0">
                <a:pos x="227220" y="3312459"/>
              </a:cxn>
              <a:cxn ang="0">
                <a:pos x="167675" y="3268823"/>
              </a:cxn>
              <a:cxn ang="0">
                <a:pos x="115586" y="3216738"/>
              </a:cxn>
              <a:cxn ang="0">
                <a:pos x="71943" y="3157194"/>
              </a:cxn>
              <a:cxn ang="0">
                <a:pos x="37736" y="3091178"/>
              </a:cxn>
              <a:cxn ang="0">
                <a:pos x="13956" y="3019679"/>
              </a:cxn>
              <a:cxn ang="0">
                <a:pos x="6285" y="2982182"/>
              </a:cxn>
              <a:cxn ang="0">
                <a:pos x="1591" y="2943685"/>
              </a:cxn>
              <a:cxn ang="0">
                <a:pos x="0" y="2904312"/>
              </a:cxn>
              <a:cxn ang="0">
                <a:pos x="0" y="480059"/>
              </a:cxn>
            </a:cxnLst>
            <a:rect l="0" t="0" r="r" b="b"/>
            <a:pathLst>
              <a:path w="2880359" h="3384384">
                <a:moveTo>
                  <a:pt x="0" y="480059"/>
                </a:moveTo>
                <a:lnTo>
                  <a:pt x="1591" y="440681"/>
                </a:lnTo>
                <a:lnTo>
                  <a:pt x="6285" y="402180"/>
                </a:lnTo>
                <a:lnTo>
                  <a:pt x="13956" y="364681"/>
                </a:lnTo>
                <a:lnTo>
                  <a:pt x="37736" y="293179"/>
                </a:lnTo>
                <a:lnTo>
                  <a:pt x="71943" y="227164"/>
                </a:lnTo>
                <a:lnTo>
                  <a:pt x="115586" y="167623"/>
                </a:lnTo>
                <a:lnTo>
                  <a:pt x="167675" y="115543"/>
                </a:lnTo>
                <a:lnTo>
                  <a:pt x="227220" y="71912"/>
                </a:lnTo>
                <a:lnTo>
                  <a:pt x="293233" y="37719"/>
                </a:lnTo>
                <a:lnTo>
                  <a:pt x="364722" y="13949"/>
                </a:lnTo>
                <a:lnTo>
                  <a:pt x="402211" y="6281"/>
                </a:lnTo>
                <a:lnTo>
                  <a:pt x="440698" y="1591"/>
                </a:lnTo>
                <a:lnTo>
                  <a:pt x="480059" y="0"/>
                </a:lnTo>
                <a:lnTo>
                  <a:pt x="2400300" y="0"/>
                </a:lnTo>
                <a:lnTo>
                  <a:pt x="2439661" y="1591"/>
                </a:lnTo>
                <a:lnTo>
                  <a:pt x="2478148" y="6281"/>
                </a:lnTo>
                <a:lnTo>
                  <a:pt x="2515637" y="13949"/>
                </a:lnTo>
                <a:lnTo>
                  <a:pt x="2587126" y="37719"/>
                </a:lnTo>
                <a:lnTo>
                  <a:pt x="2653139" y="71912"/>
                </a:lnTo>
                <a:lnTo>
                  <a:pt x="2712684" y="115543"/>
                </a:lnTo>
                <a:lnTo>
                  <a:pt x="2764773" y="167623"/>
                </a:lnTo>
                <a:lnTo>
                  <a:pt x="2808416" y="227164"/>
                </a:lnTo>
                <a:lnTo>
                  <a:pt x="2842623" y="293179"/>
                </a:lnTo>
                <a:lnTo>
                  <a:pt x="2866403" y="364681"/>
                </a:lnTo>
                <a:lnTo>
                  <a:pt x="2874074" y="402180"/>
                </a:lnTo>
                <a:lnTo>
                  <a:pt x="2878768" y="440681"/>
                </a:lnTo>
                <a:lnTo>
                  <a:pt x="2880360" y="480059"/>
                </a:lnTo>
                <a:lnTo>
                  <a:pt x="2880360" y="2904312"/>
                </a:lnTo>
                <a:lnTo>
                  <a:pt x="2878768" y="2943685"/>
                </a:lnTo>
                <a:lnTo>
                  <a:pt x="2874074" y="2982182"/>
                </a:lnTo>
                <a:lnTo>
                  <a:pt x="2866403" y="3019679"/>
                </a:lnTo>
                <a:lnTo>
                  <a:pt x="2842623" y="3091178"/>
                </a:lnTo>
                <a:lnTo>
                  <a:pt x="2808416" y="3157194"/>
                </a:lnTo>
                <a:lnTo>
                  <a:pt x="2764773" y="3216738"/>
                </a:lnTo>
                <a:lnTo>
                  <a:pt x="2712684" y="3268823"/>
                </a:lnTo>
                <a:lnTo>
                  <a:pt x="2653139" y="3312459"/>
                </a:lnTo>
                <a:lnTo>
                  <a:pt x="2587126" y="3346658"/>
                </a:lnTo>
                <a:lnTo>
                  <a:pt x="2515637" y="3370432"/>
                </a:lnTo>
                <a:lnTo>
                  <a:pt x="2478148" y="3378101"/>
                </a:lnTo>
                <a:lnTo>
                  <a:pt x="2439661" y="3382793"/>
                </a:lnTo>
                <a:lnTo>
                  <a:pt x="2400300" y="3384384"/>
                </a:lnTo>
                <a:lnTo>
                  <a:pt x="480059" y="3384384"/>
                </a:lnTo>
                <a:lnTo>
                  <a:pt x="440698" y="3382793"/>
                </a:lnTo>
                <a:lnTo>
                  <a:pt x="402211" y="3378101"/>
                </a:lnTo>
                <a:lnTo>
                  <a:pt x="364722" y="3370432"/>
                </a:lnTo>
                <a:lnTo>
                  <a:pt x="293233" y="3346658"/>
                </a:lnTo>
                <a:lnTo>
                  <a:pt x="227220" y="3312459"/>
                </a:lnTo>
                <a:lnTo>
                  <a:pt x="167675" y="3268823"/>
                </a:lnTo>
                <a:lnTo>
                  <a:pt x="115586" y="3216738"/>
                </a:lnTo>
                <a:lnTo>
                  <a:pt x="71943" y="3157194"/>
                </a:lnTo>
                <a:lnTo>
                  <a:pt x="37736" y="3091178"/>
                </a:lnTo>
                <a:lnTo>
                  <a:pt x="13956" y="3019679"/>
                </a:lnTo>
                <a:lnTo>
                  <a:pt x="6285" y="2982182"/>
                </a:lnTo>
                <a:lnTo>
                  <a:pt x="1591" y="2943685"/>
                </a:lnTo>
                <a:lnTo>
                  <a:pt x="0" y="2904312"/>
                </a:lnTo>
                <a:lnTo>
                  <a:pt x="0" y="480059"/>
                </a:lnTo>
                <a:close/>
              </a:path>
            </a:pathLst>
          </a:custGeom>
          <a:noFill/>
          <a:ln w="9525">
            <a:solidFill>
              <a:srgbClr val="7C5F9F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8" name="object 18"/>
          <p:cNvSpPr txBox="1"/>
          <p:nvPr/>
        </p:nvSpPr>
        <p:spPr>
          <a:xfrm>
            <a:off x="3325813" y="3540125"/>
            <a:ext cx="2417762" cy="2887663"/>
          </a:xfrm>
          <a:prstGeom prst="rect">
            <a:avLst/>
          </a:prstGeom>
        </p:spPr>
        <p:txBody>
          <a:bodyPr lIns="0" tIns="0" rIns="0" bIns="0"/>
          <a:lstStyle/>
          <a:p>
            <a:pPr marL="12700"/>
            <a:r>
              <a:rPr lang="ru-RU" sz="1600" b="1">
                <a:latin typeface="Calibri" pitchFamily="34" charset="0"/>
              </a:rPr>
              <a:t>и законами субъектов Российской Федерации и обязательны к уплате на соответствующих территориях субъектов РФ, </a:t>
            </a:r>
            <a:r>
              <a:rPr lang="ru-RU" b="1">
                <a:solidFill>
                  <a:srgbClr val="0000FF"/>
                </a:solidFill>
                <a:latin typeface="Calibri" pitchFamily="34" charset="0"/>
              </a:rPr>
              <a:t>например:</a:t>
            </a:r>
            <a:endParaRPr lang="ru-RU">
              <a:latin typeface="Calibri" pitchFamily="34" charset="0"/>
            </a:endParaRPr>
          </a:p>
          <a:p>
            <a:pPr marL="12700"/>
            <a:r>
              <a:rPr lang="ru-RU">
                <a:latin typeface="Wingdings" pitchFamily="2" charset="2"/>
              </a:rPr>
              <a:t></a:t>
            </a:r>
            <a:r>
              <a:rPr lang="ru-RU" b="1">
                <a:latin typeface="Calibri" pitchFamily="34" charset="0"/>
              </a:rPr>
              <a:t>Налог на имущество организаций;</a:t>
            </a:r>
            <a:endParaRPr lang="ru-RU">
              <a:latin typeface="Calibri" pitchFamily="34" charset="0"/>
            </a:endParaRPr>
          </a:p>
          <a:p>
            <a:pPr marL="12700"/>
            <a:r>
              <a:rPr lang="ru-RU">
                <a:latin typeface="Wingdings" pitchFamily="2" charset="2"/>
              </a:rPr>
              <a:t></a:t>
            </a:r>
            <a:r>
              <a:rPr lang="ru-RU" b="1">
                <a:latin typeface="Calibri" pitchFamily="34" charset="0"/>
              </a:rPr>
              <a:t>Транспортный налог</a:t>
            </a:r>
            <a:r>
              <a:rPr lang="en-US" b="1">
                <a:latin typeface="Calibri" pitchFamily="34" charset="0"/>
              </a:rPr>
              <a:t>.</a:t>
            </a:r>
            <a:endParaRPr lang="ru-RU">
              <a:latin typeface="Calibri" pitchFamily="34" charset="0"/>
            </a:endParaRPr>
          </a:p>
        </p:txBody>
      </p:sp>
      <p:sp>
        <p:nvSpPr>
          <p:cNvPr id="31761" name="object 19"/>
          <p:cNvSpPr>
            <a:spLocks noChangeArrowheads="1"/>
          </p:cNvSpPr>
          <p:nvPr/>
        </p:nvSpPr>
        <p:spPr bwMode="auto">
          <a:xfrm>
            <a:off x="6156325" y="3402013"/>
            <a:ext cx="2830513" cy="3455987"/>
          </a:xfrm>
          <a:prstGeom prst="rect">
            <a:avLst/>
          </a:prstGeom>
          <a:blipFill dpi="0" rotWithShape="1">
            <a:blip r:embed="rId13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31762" name="object 21"/>
          <p:cNvSpPr>
            <a:spLocks noChangeArrowheads="1"/>
          </p:cNvSpPr>
          <p:nvPr/>
        </p:nvSpPr>
        <p:spPr bwMode="auto">
          <a:xfrm>
            <a:off x="6202363" y="3429000"/>
            <a:ext cx="2736850" cy="3384550"/>
          </a:xfrm>
          <a:prstGeom prst="rect">
            <a:avLst/>
          </a:prstGeom>
          <a:blipFill dpi="0" rotWithShape="1">
            <a:blip r:embed="rId14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31763" name="object 22"/>
          <p:cNvSpPr>
            <a:spLocks/>
          </p:cNvSpPr>
          <p:nvPr/>
        </p:nvSpPr>
        <p:spPr bwMode="auto">
          <a:xfrm>
            <a:off x="6202363" y="3429000"/>
            <a:ext cx="2736850" cy="3384550"/>
          </a:xfrm>
          <a:custGeom>
            <a:avLst/>
            <a:gdLst/>
            <a:ahLst/>
            <a:cxnLst>
              <a:cxn ang="0">
                <a:pos x="0" y="456056"/>
              </a:cxn>
              <a:cxn ang="0">
                <a:pos x="5969" y="382090"/>
              </a:cxn>
              <a:cxn ang="0">
                <a:pos x="23253" y="311920"/>
              </a:cxn>
              <a:cxn ang="0">
                <a:pos x="50910" y="246486"/>
              </a:cxn>
              <a:cxn ang="0">
                <a:pos x="88001" y="186729"/>
              </a:cxn>
              <a:cxn ang="0">
                <a:pos x="133588" y="133588"/>
              </a:cxn>
              <a:cxn ang="0">
                <a:pos x="186729" y="88001"/>
              </a:cxn>
              <a:cxn ang="0">
                <a:pos x="246486" y="50910"/>
              </a:cxn>
              <a:cxn ang="0">
                <a:pos x="311920" y="23253"/>
              </a:cxn>
              <a:cxn ang="0">
                <a:pos x="382090" y="5969"/>
              </a:cxn>
              <a:cxn ang="0">
                <a:pos x="456057" y="0"/>
              </a:cxn>
              <a:cxn ang="0">
                <a:pos x="2280158" y="0"/>
              </a:cxn>
              <a:cxn ang="0">
                <a:pos x="2354159" y="5969"/>
              </a:cxn>
              <a:cxn ang="0">
                <a:pos x="2424356" y="23253"/>
              </a:cxn>
              <a:cxn ang="0">
                <a:pos x="2489811" y="50910"/>
              </a:cxn>
              <a:cxn ang="0">
                <a:pos x="2549584" y="88001"/>
              </a:cxn>
              <a:cxn ang="0">
                <a:pos x="2602738" y="133588"/>
              </a:cxn>
              <a:cxn ang="0">
                <a:pos x="2648332" y="186729"/>
              </a:cxn>
              <a:cxn ang="0">
                <a:pos x="2685428" y="246486"/>
              </a:cxn>
              <a:cxn ang="0">
                <a:pos x="2713087" y="311920"/>
              </a:cxn>
              <a:cxn ang="0">
                <a:pos x="2730371" y="382090"/>
              </a:cxn>
              <a:cxn ang="0">
                <a:pos x="2736341" y="456056"/>
              </a:cxn>
              <a:cxn ang="0">
                <a:pos x="2736341" y="2928315"/>
              </a:cxn>
              <a:cxn ang="0">
                <a:pos x="2730371" y="3002291"/>
              </a:cxn>
              <a:cxn ang="0">
                <a:pos x="2713087" y="3072468"/>
              </a:cxn>
              <a:cxn ang="0">
                <a:pos x="2685428" y="3137904"/>
              </a:cxn>
              <a:cxn ang="0">
                <a:pos x="2648332" y="3197663"/>
              </a:cxn>
              <a:cxn ang="0">
                <a:pos x="2602738" y="3250804"/>
              </a:cxn>
              <a:cxn ang="0">
                <a:pos x="2549584" y="3296389"/>
              </a:cxn>
              <a:cxn ang="0">
                <a:pos x="2489811" y="3333478"/>
              </a:cxn>
              <a:cxn ang="0">
                <a:pos x="2424356" y="3361134"/>
              </a:cxn>
              <a:cxn ang="0">
                <a:pos x="2354159" y="3378415"/>
              </a:cxn>
              <a:cxn ang="0">
                <a:pos x="2280158" y="3384384"/>
              </a:cxn>
              <a:cxn ang="0">
                <a:pos x="456057" y="3384384"/>
              </a:cxn>
              <a:cxn ang="0">
                <a:pos x="382090" y="3378415"/>
              </a:cxn>
              <a:cxn ang="0">
                <a:pos x="311920" y="3361134"/>
              </a:cxn>
              <a:cxn ang="0">
                <a:pos x="246486" y="3333478"/>
              </a:cxn>
              <a:cxn ang="0">
                <a:pos x="186729" y="3296389"/>
              </a:cxn>
              <a:cxn ang="0">
                <a:pos x="133588" y="3250804"/>
              </a:cxn>
              <a:cxn ang="0">
                <a:pos x="88001" y="3197663"/>
              </a:cxn>
              <a:cxn ang="0">
                <a:pos x="50910" y="3137904"/>
              </a:cxn>
              <a:cxn ang="0">
                <a:pos x="23253" y="3072468"/>
              </a:cxn>
              <a:cxn ang="0">
                <a:pos x="5969" y="3002291"/>
              </a:cxn>
              <a:cxn ang="0">
                <a:pos x="0" y="2928315"/>
              </a:cxn>
              <a:cxn ang="0">
                <a:pos x="0" y="456056"/>
              </a:cxn>
            </a:cxnLst>
            <a:rect l="0" t="0" r="r" b="b"/>
            <a:pathLst>
              <a:path w="2736342" h="3384384">
                <a:moveTo>
                  <a:pt x="0" y="456056"/>
                </a:moveTo>
                <a:lnTo>
                  <a:pt x="5969" y="382090"/>
                </a:lnTo>
                <a:lnTo>
                  <a:pt x="23253" y="311920"/>
                </a:lnTo>
                <a:lnTo>
                  <a:pt x="50910" y="246486"/>
                </a:lnTo>
                <a:lnTo>
                  <a:pt x="88001" y="186729"/>
                </a:lnTo>
                <a:lnTo>
                  <a:pt x="133588" y="133588"/>
                </a:lnTo>
                <a:lnTo>
                  <a:pt x="186729" y="88001"/>
                </a:lnTo>
                <a:lnTo>
                  <a:pt x="246486" y="50910"/>
                </a:lnTo>
                <a:lnTo>
                  <a:pt x="311920" y="23253"/>
                </a:lnTo>
                <a:lnTo>
                  <a:pt x="382090" y="5969"/>
                </a:lnTo>
                <a:lnTo>
                  <a:pt x="456057" y="0"/>
                </a:lnTo>
                <a:lnTo>
                  <a:pt x="2280158" y="0"/>
                </a:lnTo>
                <a:lnTo>
                  <a:pt x="2354159" y="5969"/>
                </a:lnTo>
                <a:lnTo>
                  <a:pt x="2424356" y="23253"/>
                </a:lnTo>
                <a:lnTo>
                  <a:pt x="2489811" y="50910"/>
                </a:lnTo>
                <a:lnTo>
                  <a:pt x="2549584" y="88001"/>
                </a:lnTo>
                <a:lnTo>
                  <a:pt x="2602738" y="133588"/>
                </a:lnTo>
                <a:lnTo>
                  <a:pt x="2648332" y="186729"/>
                </a:lnTo>
                <a:lnTo>
                  <a:pt x="2685428" y="246486"/>
                </a:lnTo>
                <a:lnTo>
                  <a:pt x="2713087" y="311920"/>
                </a:lnTo>
                <a:lnTo>
                  <a:pt x="2730371" y="382090"/>
                </a:lnTo>
                <a:lnTo>
                  <a:pt x="2736341" y="456056"/>
                </a:lnTo>
                <a:lnTo>
                  <a:pt x="2736341" y="2928315"/>
                </a:lnTo>
                <a:lnTo>
                  <a:pt x="2730371" y="3002291"/>
                </a:lnTo>
                <a:lnTo>
                  <a:pt x="2713087" y="3072468"/>
                </a:lnTo>
                <a:lnTo>
                  <a:pt x="2685428" y="3137904"/>
                </a:lnTo>
                <a:lnTo>
                  <a:pt x="2648332" y="3197663"/>
                </a:lnTo>
                <a:lnTo>
                  <a:pt x="2602738" y="3250804"/>
                </a:lnTo>
                <a:lnTo>
                  <a:pt x="2549584" y="3296389"/>
                </a:lnTo>
                <a:lnTo>
                  <a:pt x="2489811" y="3333478"/>
                </a:lnTo>
                <a:lnTo>
                  <a:pt x="2424356" y="3361134"/>
                </a:lnTo>
                <a:lnTo>
                  <a:pt x="2354159" y="3378415"/>
                </a:lnTo>
                <a:lnTo>
                  <a:pt x="2280158" y="3384384"/>
                </a:lnTo>
                <a:lnTo>
                  <a:pt x="456057" y="3384384"/>
                </a:lnTo>
                <a:lnTo>
                  <a:pt x="382090" y="3378415"/>
                </a:lnTo>
                <a:lnTo>
                  <a:pt x="311920" y="3361134"/>
                </a:lnTo>
                <a:lnTo>
                  <a:pt x="246486" y="3333478"/>
                </a:lnTo>
                <a:lnTo>
                  <a:pt x="186729" y="3296389"/>
                </a:lnTo>
                <a:lnTo>
                  <a:pt x="133588" y="3250804"/>
                </a:lnTo>
                <a:lnTo>
                  <a:pt x="88001" y="3197663"/>
                </a:lnTo>
                <a:lnTo>
                  <a:pt x="50910" y="3137904"/>
                </a:lnTo>
                <a:lnTo>
                  <a:pt x="23253" y="3072468"/>
                </a:lnTo>
                <a:lnTo>
                  <a:pt x="5969" y="3002291"/>
                </a:lnTo>
                <a:lnTo>
                  <a:pt x="0" y="2928315"/>
                </a:lnTo>
                <a:lnTo>
                  <a:pt x="0" y="456056"/>
                </a:lnTo>
                <a:close/>
              </a:path>
            </a:pathLst>
          </a:custGeom>
          <a:noFill/>
          <a:ln w="9525">
            <a:solidFill>
              <a:srgbClr val="F69240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23" name="object 23"/>
          <p:cNvSpPr txBox="1"/>
          <p:nvPr/>
        </p:nvSpPr>
        <p:spPr>
          <a:xfrm>
            <a:off x="288925" y="782638"/>
            <a:ext cx="8416925" cy="1533525"/>
          </a:xfrm>
          <a:prstGeom prst="rect">
            <a:avLst/>
          </a:prstGeom>
        </p:spPr>
        <p:txBody>
          <a:bodyPr lIns="0" tIns="0" rIns="0" bIns="0"/>
          <a:lstStyle/>
          <a:p>
            <a:pPr marL="12700">
              <a:lnSpc>
                <a:spcPct val="102000"/>
              </a:lnSpc>
            </a:pPr>
            <a:r>
              <a:rPr lang="ru-RU" sz="2400" b="1">
                <a:solidFill>
                  <a:srgbClr val="0000FF"/>
                </a:solidFill>
                <a:latin typeface="Calibri" pitchFamily="34" charset="0"/>
              </a:rPr>
              <a:t>Налог </a:t>
            </a:r>
            <a:r>
              <a:rPr lang="ru-RU" b="1">
                <a:latin typeface="Calibri" pitchFamily="34" charset="0"/>
              </a:rPr>
              <a:t>– </a:t>
            </a:r>
            <a:r>
              <a:rPr lang="ru-RU" sz="1600" b="1">
                <a:latin typeface="Calibri" pitchFamily="34" charset="0"/>
              </a:rPr>
              <a:t>обязательный, индивидуально безвозмездный платеж, взимаемый с организаций и физических лиц в форме отчуждения принадлежащих им на праве собственности, хозяйственного ведения или оперативного управления денежных средств в целях финансового обеспечения деятельности государства и (или) муниципальных образований</a:t>
            </a:r>
            <a:endParaRPr lang="ru-RU" sz="1600">
              <a:latin typeface="Calibri" pitchFamily="34" charset="0"/>
            </a:endParaRPr>
          </a:p>
          <a:p>
            <a:pPr marL="12700">
              <a:lnSpc>
                <a:spcPts val="850"/>
              </a:lnSpc>
              <a:spcBef>
                <a:spcPts val="13"/>
              </a:spcBef>
            </a:pPr>
            <a:endParaRPr lang="ru-RU" sz="800">
              <a:latin typeface="Calibri" pitchFamily="34" charset="0"/>
            </a:endParaRPr>
          </a:p>
          <a:p>
            <a:pPr marL="12700" algn="ctr"/>
            <a:r>
              <a:rPr lang="ru-RU" b="1">
                <a:solidFill>
                  <a:srgbClr val="0000FF"/>
                </a:solidFill>
                <a:latin typeface="Calibri" pitchFamily="34" charset="0"/>
              </a:rPr>
              <a:t>ВИДЫ НАЛОГОВ</a:t>
            </a:r>
            <a:endParaRPr lang="ru-RU">
              <a:latin typeface="Calibri" pitchFamily="34" charset="0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458788" y="2398713"/>
            <a:ext cx="7342187" cy="330200"/>
          </a:xfrm>
          <a:prstGeom prst="rect">
            <a:avLst/>
          </a:prstGeom>
        </p:spPr>
        <p:txBody>
          <a:bodyPr lIns="0" tIns="0" rIns="0" bIns="0"/>
          <a:lstStyle/>
          <a:p>
            <a:pPr marL="12700">
              <a:tabLst>
                <a:tab pos="6242050" algn="l"/>
              </a:tabLst>
            </a:pPr>
            <a:r>
              <a:rPr lang="ru-RU" sz="2000" b="1">
                <a:solidFill>
                  <a:srgbClr val="0000FF"/>
                </a:solidFill>
                <a:latin typeface="Calibri" pitchFamily="34" charset="0"/>
              </a:rPr>
              <a:t>ФЕДЕРАЛЬНЫЕ	МЕСТНЫЕ</a:t>
            </a:r>
            <a:endParaRPr lang="ru-RU" sz="2000">
              <a:latin typeface="Calibri" pitchFamily="34" charset="0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3517900" y="2543175"/>
            <a:ext cx="1833563" cy="330200"/>
          </a:xfrm>
          <a:prstGeom prst="rect">
            <a:avLst/>
          </a:prstGeom>
        </p:spPr>
        <p:txBody>
          <a:bodyPr lIns="0" tIns="0" rIns="0" bIns="0"/>
          <a:lstStyle/>
          <a:p>
            <a:pPr marL="12700"/>
            <a:r>
              <a:rPr lang="ru-RU" sz="2000" b="1">
                <a:solidFill>
                  <a:srgbClr val="0000FF"/>
                </a:solidFill>
                <a:latin typeface="Calibri" pitchFamily="34" charset="0"/>
              </a:rPr>
              <a:t>РЕГИОНАЛЬНЫЕ</a:t>
            </a:r>
            <a:endParaRPr lang="ru-RU" sz="2000">
              <a:latin typeface="Calibri" pitchFamily="34" charset="0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755650" y="2903538"/>
            <a:ext cx="7543800" cy="330200"/>
          </a:xfrm>
          <a:prstGeom prst="rect">
            <a:avLst/>
          </a:prstGeom>
        </p:spPr>
        <p:txBody>
          <a:bodyPr lIns="0" tIns="0" rIns="0" bIns="0"/>
          <a:lstStyle/>
          <a:p>
            <a:pPr marL="12700"/>
            <a:r>
              <a:rPr lang="ru-RU" sz="2000" b="1">
                <a:solidFill>
                  <a:srgbClr val="FF0000"/>
                </a:solidFill>
                <a:latin typeface="Calibri" pitchFamily="34" charset="0"/>
              </a:rPr>
              <a:t>УСТАНОВЛЕНЫ НАЛОГОВЫМ КОДЕКСОМ РОССИЙСКОЙ ФЕДЕРАЦИИ</a:t>
            </a:r>
            <a:endParaRPr lang="ru-RU" sz="2000">
              <a:latin typeface="Calibri" pitchFamily="34" charset="0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6416675" y="3448050"/>
            <a:ext cx="2246313" cy="3344863"/>
          </a:xfrm>
          <a:prstGeom prst="rect">
            <a:avLst/>
          </a:prstGeom>
        </p:spPr>
        <p:txBody>
          <a:bodyPr lIns="0" tIns="0" rIns="0" bIns="0"/>
          <a:lstStyle/>
          <a:p>
            <a:pPr marL="12700"/>
            <a:r>
              <a:rPr lang="ru-RU" sz="1600" b="1">
                <a:latin typeface="Calibri" pitchFamily="34" charset="0"/>
              </a:rPr>
              <a:t>и нормативными актами представительных органов муниципальных образований и обязательны к уплате на территориях соответствующих муниципальных образований, </a:t>
            </a:r>
            <a:r>
              <a:rPr lang="ru-RU" sz="2000" b="1">
                <a:solidFill>
                  <a:srgbClr val="0000FF"/>
                </a:solidFill>
                <a:latin typeface="Calibri" pitchFamily="34" charset="0"/>
              </a:rPr>
              <a:t>например:</a:t>
            </a:r>
            <a:endParaRPr lang="ru-RU" sz="2000">
              <a:latin typeface="Calibri" pitchFamily="34" charset="0"/>
            </a:endParaRPr>
          </a:p>
          <a:p>
            <a:pPr marL="12700"/>
            <a:r>
              <a:rPr lang="ru-RU">
                <a:latin typeface="Wingdings" pitchFamily="2" charset="2"/>
              </a:rPr>
              <a:t></a:t>
            </a:r>
            <a:r>
              <a:rPr lang="ru-RU" b="1">
                <a:latin typeface="Calibri" pitchFamily="34" charset="0"/>
              </a:rPr>
              <a:t>Земельный налог;</a:t>
            </a:r>
            <a:endParaRPr lang="ru-RU">
              <a:latin typeface="Calibri" pitchFamily="34" charset="0"/>
            </a:endParaRPr>
          </a:p>
          <a:p>
            <a:pPr marL="12700"/>
            <a:r>
              <a:rPr lang="ru-RU">
                <a:latin typeface="Wingdings" pitchFamily="2" charset="2"/>
              </a:rPr>
              <a:t></a:t>
            </a:r>
            <a:r>
              <a:rPr lang="ru-RU" b="1">
                <a:latin typeface="Calibri" pitchFamily="34" charset="0"/>
              </a:rPr>
              <a:t>Налог на имущество физических лиц.</a:t>
            </a:r>
            <a:endParaRPr lang="ru-RU">
              <a:latin typeface="Calibri" pitchFamily="34" charset="0"/>
            </a:endParaRPr>
          </a:p>
        </p:txBody>
      </p:sp>
      <p:sp>
        <p:nvSpPr>
          <p:cNvPr id="31769" name="object 28"/>
          <p:cNvSpPr>
            <a:spLocks/>
          </p:cNvSpPr>
          <p:nvPr/>
        </p:nvSpPr>
        <p:spPr bwMode="auto">
          <a:xfrm>
            <a:off x="2962275" y="1989138"/>
            <a:ext cx="2808288" cy="360362"/>
          </a:xfrm>
          <a:custGeom>
            <a:avLst/>
            <a:gdLst/>
            <a:ahLst/>
            <a:cxnLst>
              <a:cxn ang="0">
                <a:pos x="40808" y="136815"/>
              </a:cxn>
              <a:cxn ang="0">
                <a:pos x="156729" y="97333"/>
              </a:cxn>
              <a:cxn ang="0">
                <a:pos x="270922" y="73737"/>
              </a:cxn>
              <a:cxn ang="0">
                <a:pos x="411273" y="52752"/>
              </a:cxn>
              <a:cxn ang="0">
                <a:pos x="574892" y="34751"/>
              </a:cxn>
              <a:cxn ang="0">
                <a:pos x="758888" y="20104"/>
              </a:cxn>
              <a:cxn ang="0">
                <a:pos x="960371" y="9182"/>
              </a:cxn>
              <a:cxn ang="0">
                <a:pos x="1176452" y="2357"/>
              </a:cxn>
              <a:cxn ang="0">
                <a:pos x="1404239" y="0"/>
              </a:cxn>
              <a:cxn ang="0">
                <a:pos x="1631991" y="2357"/>
              </a:cxn>
              <a:cxn ang="0">
                <a:pos x="1848044" y="9182"/>
              </a:cxn>
              <a:cxn ang="0">
                <a:pos x="2049505" y="20104"/>
              </a:cxn>
              <a:cxn ang="0">
                <a:pos x="2233486" y="34751"/>
              </a:cxn>
              <a:cxn ang="0">
                <a:pos x="2397093" y="52752"/>
              </a:cxn>
              <a:cxn ang="0">
                <a:pos x="2537436" y="73737"/>
              </a:cxn>
              <a:cxn ang="0">
                <a:pos x="2651625" y="97333"/>
              </a:cxn>
              <a:cxn ang="0">
                <a:pos x="2736767" y="123171"/>
              </a:cxn>
              <a:cxn ang="0">
                <a:pos x="2808351" y="180086"/>
              </a:cxn>
              <a:cxn ang="0">
                <a:pos x="2767543" y="223349"/>
              </a:cxn>
              <a:cxn ang="0">
                <a:pos x="2651625" y="262810"/>
              </a:cxn>
              <a:cxn ang="0">
                <a:pos x="2537436" y="286390"/>
              </a:cxn>
              <a:cxn ang="0">
                <a:pos x="2397093" y="307355"/>
              </a:cxn>
              <a:cxn ang="0">
                <a:pos x="2233486" y="325338"/>
              </a:cxn>
              <a:cxn ang="0">
                <a:pos x="2049505" y="339968"/>
              </a:cxn>
              <a:cxn ang="0">
                <a:pos x="1848044" y="350875"/>
              </a:cxn>
              <a:cxn ang="0">
                <a:pos x="1631991" y="357691"/>
              </a:cxn>
              <a:cxn ang="0">
                <a:pos x="1404239" y="360044"/>
              </a:cxn>
              <a:cxn ang="0">
                <a:pos x="1176452" y="357691"/>
              </a:cxn>
              <a:cxn ang="0">
                <a:pos x="960371" y="350875"/>
              </a:cxn>
              <a:cxn ang="0">
                <a:pos x="758888" y="339968"/>
              </a:cxn>
              <a:cxn ang="0">
                <a:pos x="574892" y="325338"/>
              </a:cxn>
              <a:cxn ang="0">
                <a:pos x="411273" y="307355"/>
              </a:cxn>
              <a:cxn ang="0">
                <a:pos x="270922" y="286390"/>
              </a:cxn>
              <a:cxn ang="0">
                <a:pos x="156729" y="262810"/>
              </a:cxn>
              <a:cxn ang="0">
                <a:pos x="71584" y="236987"/>
              </a:cxn>
              <a:cxn ang="0">
                <a:pos x="0" y="180086"/>
              </a:cxn>
            </a:cxnLst>
            <a:rect l="0" t="0" r="r" b="b"/>
            <a:pathLst>
              <a:path w="2808351" h="360044">
                <a:moveTo>
                  <a:pt x="0" y="180086"/>
                </a:moveTo>
                <a:lnTo>
                  <a:pt x="40808" y="136815"/>
                </a:lnTo>
                <a:lnTo>
                  <a:pt x="110345" y="109995"/>
                </a:lnTo>
                <a:lnTo>
                  <a:pt x="156729" y="97333"/>
                </a:lnTo>
                <a:lnTo>
                  <a:pt x="210375" y="85232"/>
                </a:lnTo>
                <a:lnTo>
                  <a:pt x="270922" y="73737"/>
                </a:lnTo>
                <a:lnTo>
                  <a:pt x="338008" y="62895"/>
                </a:lnTo>
                <a:lnTo>
                  <a:pt x="411273" y="52752"/>
                </a:lnTo>
                <a:lnTo>
                  <a:pt x="490355" y="43355"/>
                </a:lnTo>
                <a:lnTo>
                  <a:pt x="574892" y="34751"/>
                </a:lnTo>
                <a:lnTo>
                  <a:pt x="664523" y="26985"/>
                </a:lnTo>
                <a:lnTo>
                  <a:pt x="758888" y="20104"/>
                </a:lnTo>
                <a:lnTo>
                  <a:pt x="857625" y="14154"/>
                </a:lnTo>
                <a:lnTo>
                  <a:pt x="960371" y="9182"/>
                </a:lnTo>
                <a:lnTo>
                  <a:pt x="1066768" y="5234"/>
                </a:lnTo>
                <a:lnTo>
                  <a:pt x="1176452" y="2357"/>
                </a:lnTo>
                <a:lnTo>
                  <a:pt x="1289062" y="597"/>
                </a:lnTo>
                <a:lnTo>
                  <a:pt x="1404239" y="0"/>
                </a:lnTo>
                <a:lnTo>
                  <a:pt x="1519396" y="597"/>
                </a:lnTo>
                <a:lnTo>
                  <a:pt x="1631991" y="2357"/>
                </a:lnTo>
                <a:lnTo>
                  <a:pt x="1741660" y="5234"/>
                </a:lnTo>
                <a:lnTo>
                  <a:pt x="1848044" y="9182"/>
                </a:lnTo>
                <a:lnTo>
                  <a:pt x="1950779" y="14154"/>
                </a:lnTo>
                <a:lnTo>
                  <a:pt x="2049505" y="20104"/>
                </a:lnTo>
                <a:lnTo>
                  <a:pt x="2143861" y="26985"/>
                </a:lnTo>
                <a:lnTo>
                  <a:pt x="2233486" y="34751"/>
                </a:lnTo>
                <a:lnTo>
                  <a:pt x="2318016" y="43355"/>
                </a:lnTo>
                <a:lnTo>
                  <a:pt x="2397093" y="52752"/>
                </a:lnTo>
                <a:lnTo>
                  <a:pt x="2470353" y="62895"/>
                </a:lnTo>
                <a:lnTo>
                  <a:pt x="2537436" y="73737"/>
                </a:lnTo>
                <a:lnTo>
                  <a:pt x="2597980" y="85232"/>
                </a:lnTo>
                <a:lnTo>
                  <a:pt x="2651625" y="97333"/>
                </a:lnTo>
                <a:lnTo>
                  <a:pt x="2698007" y="109995"/>
                </a:lnTo>
                <a:lnTo>
                  <a:pt x="2736767" y="123171"/>
                </a:lnTo>
                <a:lnTo>
                  <a:pt x="2789973" y="150879"/>
                </a:lnTo>
                <a:lnTo>
                  <a:pt x="2808351" y="180086"/>
                </a:lnTo>
                <a:lnTo>
                  <a:pt x="2803696" y="194852"/>
                </a:lnTo>
                <a:lnTo>
                  <a:pt x="2767543" y="223349"/>
                </a:lnTo>
                <a:lnTo>
                  <a:pt x="2698007" y="250156"/>
                </a:lnTo>
                <a:lnTo>
                  <a:pt x="2651625" y="262810"/>
                </a:lnTo>
                <a:lnTo>
                  <a:pt x="2597980" y="274903"/>
                </a:lnTo>
                <a:lnTo>
                  <a:pt x="2537436" y="286390"/>
                </a:lnTo>
                <a:lnTo>
                  <a:pt x="2470353" y="297222"/>
                </a:lnTo>
                <a:lnTo>
                  <a:pt x="2397093" y="307355"/>
                </a:lnTo>
                <a:lnTo>
                  <a:pt x="2318016" y="316743"/>
                </a:lnTo>
                <a:lnTo>
                  <a:pt x="2233486" y="325338"/>
                </a:lnTo>
                <a:lnTo>
                  <a:pt x="2143861" y="333095"/>
                </a:lnTo>
                <a:lnTo>
                  <a:pt x="2049505" y="339968"/>
                </a:lnTo>
                <a:lnTo>
                  <a:pt x="1950779" y="345910"/>
                </a:lnTo>
                <a:lnTo>
                  <a:pt x="1848044" y="350875"/>
                </a:lnTo>
                <a:lnTo>
                  <a:pt x="1741660" y="354817"/>
                </a:lnTo>
                <a:lnTo>
                  <a:pt x="1631991" y="357691"/>
                </a:lnTo>
                <a:lnTo>
                  <a:pt x="1519396" y="359448"/>
                </a:lnTo>
                <a:lnTo>
                  <a:pt x="1404239" y="360044"/>
                </a:lnTo>
                <a:lnTo>
                  <a:pt x="1289062" y="359448"/>
                </a:lnTo>
                <a:lnTo>
                  <a:pt x="1176452" y="357691"/>
                </a:lnTo>
                <a:lnTo>
                  <a:pt x="1066768" y="354817"/>
                </a:lnTo>
                <a:lnTo>
                  <a:pt x="960371" y="350875"/>
                </a:lnTo>
                <a:lnTo>
                  <a:pt x="857625" y="345910"/>
                </a:lnTo>
                <a:lnTo>
                  <a:pt x="758888" y="339968"/>
                </a:lnTo>
                <a:lnTo>
                  <a:pt x="664523" y="333095"/>
                </a:lnTo>
                <a:lnTo>
                  <a:pt x="574892" y="325338"/>
                </a:lnTo>
                <a:lnTo>
                  <a:pt x="490355" y="316743"/>
                </a:lnTo>
                <a:lnTo>
                  <a:pt x="411273" y="307355"/>
                </a:lnTo>
                <a:lnTo>
                  <a:pt x="338008" y="297222"/>
                </a:lnTo>
                <a:lnTo>
                  <a:pt x="270922" y="286390"/>
                </a:lnTo>
                <a:lnTo>
                  <a:pt x="210375" y="274903"/>
                </a:lnTo>
                <a:lnTo>
                  <a:pt x="156729" y="262810"/>
                </a:lnTo>
                <a:lnTo>
                  <a:pt x="110345" y="250156"/>
                </a:lnTo>
                <a:lnTo>
                  <a:pt x="71584" y="236987"/>
                </a:lnTo>
                <a:lnTo>
                  <a:pt x="18377" y="209289"/>
                </a:lnTo>
                <a:lnTo>
                  <a:pt x="0" y="180086"/>
                </a:lnTo>
                <a:close/>
              </a:path>
            </a:pathLst>
          </a:custGeom>
          <a:noFill/>
          <a:ln w="50800">
            <a:solidFill>
              <a:srgbClr val="C0504D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1770" name="object 29"/>
          <p:cNvSpPr>
            <a:spLocks noChangeArrowheads="1"/>
          </p:cNvSpPr>
          <p:nvPr/>
        </p:nvSpPr>
        <p:spPr bwMode="auto">
          <a:xfrm>
            <a:off x="1525588" y="2230438"/>
            <a:ext cx="1625600" cy="425450"/>
          </a:xfrm>
          <a:prstGeom prst="rect">
            <a:avLst/>
          </a:prstGeom>
          <a:blipFill dpi="0" rotWithShape="1">
            <a:blip r:embed="rId15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31771" name="object 30"/>
          <p:cNvSpPr>
            <a:spLocks/>
          </p:cNvSpPr>
          <p:nvPr/>
        </p:nvSpPr>
        <p:spPr bwMode="auto">
          <a:xfrm>
            <a:off x="1738313" y="2257425"/>
            <a:ext cx="1370012" cy="231775"/>
          </a:xfrm>
          <a:custGeom>
            <a:avLst/>
            <a:gdLst/>
            <a:ahLst/>
            <a:cxnLst>
              <a:cxn ang="0">
                <a:pos x="141518" y="62056"/>
              </a:cxn>
              <a:cxn ang="0">
                <a:pos x="132969" y="65404"/>
              </a:cxn>
              <a:cxn ang="0">
                <a:pos x="0" y="162940"/>
              </a:cxn>
              <a:cxn ang="0">
                <a:pos x="150368" y="230758"/>
              </a:cxn>
              <a:cxn ang="0">
                <a:pos x="162414" y="231955"/>
              </a:cxn>
              <a:cxn ang="0">
                <a:pos x="172542" y="225876"/>
              </a:cxn>
              <a:cxn ang="0">
                <a:pos x="176235" y="212252"/>
              </a:cxn>
              <a:cxn ang="0">
                <a:pos x="173152" y="201785"/>
              </a:cxn>
              <a:cxn ang="0">
                <a:pos x="122480" y="177926"/>
              </a:cxn>
              <a:cxn ang="0">
                <a:pos x="39496" y="177926"/>
              </a:cxn>
              <a:cxn ang="0">
                <a:pos x="35559" y="140080"/>
              </a:cxn>
              <a:cxn ang="0">
                <a:pos x="105579" y="132709"/>
              </a:cxn>
              <a:cxn ang="0">
                <a:pos x="155448" y="96138"/>
              </a:cxn>
              <a:cxn ang="0">
                <a:pos x="162426" y="86400"/>
              </a:cxn>
              <a:cxn ang="0">
                <a:pos x="162334" y="74683"/>
              </a:cxn>
              <a:cxn ang="0">
                <a:pos x="152208" y="64535"/>
              </a:cxn>
              <a:cxn ang="0">
                <a:pos x="141518" y="62056"/>
              </a:cxn>
              <a:cxn ang="0">
                <a:pos x="105579" y="132709"/>
              </a:cxn>
              <a:cxn ang="0">
                <a:pos x="35559" y="140080"/>
              </a:cxn>
              <a:cxn ang="0">
                <a:pos x="39496" y="177926"/>
              </a:cxn>
              <a:cxn ang="0">
                <a:pos x="73277" y="174370"/>
              </a:cxn>
              <a:cxn ang="0">
                <a:pos x="48768" y="174370"/>
              </a:cxn>
              <a:cxn ang="0">
                <a:pos x="45338" y="141604"/>
              </a:cxn>
              <a:cxn ang="0">
                <a:pos x="93448" y="141604"/>
              </a:cxn>
              <a:cxn ang="0">
                <a:pos x="105579" y="132709"/>
              </a:cxn>
              <a:cxn ang="0">
                <a:pos x="107317" y="170787"/>
              </a:cxn>
              <a:cxn ang="0">
                <a:pos x="39496" y="177926"/>
              </a:cxn>
              <a:cxn ang="0">
                <a:pos x="122480" y="177926"/>
              </a:cxn>
              <a:cxn ang="0">
                <a:pos x="107317" y="170787"/>
              </a:cxn>
              <a:cxn ang="0">
                <a:pos x="45338" y="141604"/>
              </a:cxn>
              <a:cxn ang="0">
                <a:pos x="48768" y="174370"/>
              </a:cxn>
              <a:cxn ang="0">
                <a:pos x="74637" y="155400"/>
              </a:cxn>
              <a:cxn ang="0">
                <a:pos x="45338" y="141604"/>
              </a:cxn>
              <a:cxn ang="0">
                <a:pos x="74637" y="155400"/>
              </a:cxn>
              <a:cxn ang="0">
                <a:pos x="48768" y="174370"/>
              </a:cxn>
              <a:cxn ang="0">
                <a:pos x="73277" y="174370"/>
              </a:cxn>
              <a:cxn ang="0">
                <a:pos x="107317" y="170787"/>
              </a:cxn>
              <a:cxn ang="0">
                <a:pos x="74637" y="155400"/>
              </a:cxn>
              <a:cxn ang="0">
                <a:pos x="1366139" y="0"/>
              </a:cxn>
              <a:cxn ang="0">
                <a:pos x="105579" y="132709"/>
              </a:cxn>
              <a:cxn ang="0">
                <a:pos x="74637" y="155400"/>
              </a:cxn>
              <a:cxn ang="0">
                <a:pos x="107317" y="170787"/>
              </a:cxn>
              <a:cxn ang="0">
                <a:pos x="1370202" y="37845"/>
              </a:cxn>
              <a:cxn ang="0">
                <a:pos x="1366139" y="0"/>
              </a:cxn>
              <a:cxn ang="0">
                <a:pos x="93448" y="141604"/>
              </a:cxn>
              <a:cxn ang="0">
                <a:pos x="45338" y="141604"/>
              </a:cxn>
              <a:cxn ang="0">
                <a:pos x="74637" y="155400"/>
              </a:cxn>
              <a:cxn ang="0">
                <a:pos x="93448" y="141604"/>
              </a:cxn>
            </a:cxnLst>
            <a:rect l="0" t="0" r="r" b="b"/>
            <a:pathLst>
              <a:path w="1370202" h="231955">
                <a:moveTo>
                  <a:pt x="141518" y="62056"/>
                </a:moveTo>
                <a:lnTo>
                  <a:pt x="132969" y="65404"/>
                </a:lnTo>
                <a:lnTo>
                  <a:pt x="0" y="162940"/>
                </a:lnTo>
                <a:lnTo>
                  <a:pt x="150368" y="230758"/>
                </a:lnTo>
                <a:lnTo>
                  <a:pt x="162414" y="231955"/>
                </a:lnTo>
                <a:lnTo>
                  <a:pt x="172542" y="225876"/>
                </a:lnTo>
                <a:lnTo>
                  <a:pt x="176235" y="212252"/>
                </a:lnTo>
                <a:lnTo>
                  <a:pt x="173152" y="201785"/>
                </a:lnTo>
                <a:lnTo>
                  <a:pt x="122480" y="177926"/>
                </a:lnTo>
                <a:lnTo>
                  <a:pt x="39496" y="177926"/>
                </a:lnTo>
                <a:lnTo>
                  <a:pt x="35559" y="140080"/>
                </a:lnTo>
                <a:lnTo>
                  <a:pt x="105579" y="132709"/>
                </a:lnTo>
                <a:lnTo>
                  <a:pt x="155448" y="96138"/>
                </a:lnTo>
                <a:lnTo>
                  <a:pt x="162426" y="86400"/>
                </a:lnTo>
                <a:lnTo>
                  <a:pt x="162334" y="74683"/>
                </a:lnTo>
                <a:lnTo>
                  <a:pt x="152208" y="64535"/>
                </a:lnTo>
                <a:lnTo>
                  <a:pt x="141518" y="62056"/>
                </a:lnTo>
                <a:close/>
              </a:path>
              <a:path w="1370202" h="231955">
                <a:moveTo>
                  <a:pt x="105579" y="132709"/>
                </a:moveTo>
                <a:lnTo>
                  <a:pt x="35559" y="140080"/>
                </a:lnTo>
                <a:lnTo>
                  <a:pt x="39496" y="177926"/>
                </a:lnTo>
                <a:lnTo>
                  <a:pt x="73277" y="174370"/>
                </a:lnTo>
                <a:lnTo>
                  <a:pt x="48768" y="174370"/>
                </a:lnTo>
                <a:lnTo>
                  <a:pt x="45338" y="141604"/>
                </a:lnTo>
                <a:lnTo>
                  <a:pt x="93448" y="141604"/>
                </a:lnTo>
                <a:lnTo>
                  <a:pt x="105579" y="132709"/>
                </a:lnTo>
                <a:close/>
              </a:path>
              <a:path w="1370202" h="231955">
                <a:moveTo>
                  <a:pt x="107317" y="170787"/>
                </a:moveTo>
                <a:lnTo>
                  <a:pt x="39496" y="177926"/>
                </a:lnTo>
                <a:lnTo>
                  <a:pt x="122480" y="177926"/>
                </a:lnTo>
                <a:lnTo>
                  <a:pt x="107317" y="170787"/>
                </a:lnTo>
                <a:close/>
              </a:path>
              <a:path w="1370202" h="231955">
                <a:moveTo>
                  <a:pt x="45338" y="141604"/>
                </a:moveTo>
                <a:lnTo>
                  <a:pt x="48768" y="174370"/>
                </a:lnTo>
                <a:lnTo>
                  <a:pt x="74637" y="155400"/>
                </a:lnTo>
                <a:lnTo>
                  <a:pt x="45338" y="141604"/>
                </a:lnTo>
                <a:close/>
              </a:path>
              <a:path w="1370202" h="231955">
                <a:moveTo>
                  <a:pt x="74637" y="155400"/>
                </a:moveTo>
                <a:lnTo>
                  <a:pt x="48768" y="174370"/>
                </a:lnTo>
                <a:lnTo>
                  <a:pt x="73277" y="174370"/>
                </a:lnTo>
                <a:lnTo>
                  <a:pt x="107317" y="170787"/>
                </a:lnTo>
                <a:lnTo>
                  <a:pt x="74637" y="155400"/>
                </a:lnTo>
                <a:close/>
              </a:path>
              <a:path w="1370202" h="231955">
                <a:moveTo>
                  <a:pt x="1366139" y="0"/>
                </a:moveTo>
                <a:lnTo>
                  <a:pt x="105579" y="132709"/>
                </a:lnTo>
                <a:lnTo>
                  <a:pt x="74637" y="155400"/>
                </a:lnTo>
                <a:lnTo>
                  <a:pt x="107317" y="170787"/>
                </a:lnTo>
                <a:lnTo>
                  <a:pt x="1370202" y="37845"/>
                </a:lnTo>
                <a:lnTo>
                  <a:pt x="1366139" y="0"/>
                </a:lnTo>
                <a:close/>
              </a:path>
              <a:path w="1370202" h="231955">
                <a:moveTo>
                  <a:pt x="93448" y="141604"/>
                </a:moveTo>
                <a:lnTo>
                  <a:pt x="45338" y="141604"/>
                </a:lnTo>
                <a:lnTo>
                  <a:pt x="74637" y="155400"/>
                </a:lnTo>
                <a:lnTo>
                  <a:pt x="93448" y="141604"/>
                </a:lnTo>
                <a:close/>
              </a:path>
            </a:pathLst>
          </a:custGeom>
          <a:solidFill>
            <a:srgbClr val="C0504D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1772" name="object 31"/>
          <p:cNvSpPr>
            <a:spLocks noChangeArrowheads="1"/>
          </p:cNvSpPr>
          <p:nvPr/>
        </p:nvSpPr>
        <p:spPr bwMode="auto">
          <a:xfrm>
            <a:off x="5654675" y="2230438"/>
            <a:ext cx="1697038" cy="425450"/>
          </a:xfrm>
          <a:prstGeom prst="rect">
            <a:avLst/>
          </a:prstGeom>
          <a:blipFill dpi="0" rotWithShape="1">
            <a:blip r:embed="rId16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31773" name="object 32"/>
          <p:cNvSpPr>
            <a:spLocks/>
          </p:cNvSpPr>
          <p:nvPr/>
        </p:nvSpPr>
        <p:spPr bwMode="auto">
          <a:xfrm>
            <a:off x="5697538" y="2257425"/>
            <a:ext cx="1441450" cy="233363"/>
          </a:xfrm>
          <a:custGeom>
            <a:avLst/>
            <a:gdLst/>
            <a:ahLst/>
            <a:cxnLst>
              <a:cxn ang="0">
                <a:pos x="1334705" y="171389"/>
              </a:cxn>
              <a:cxn ang="0">
                <a:pos x="1269162" y="202650"/>
              </a:cxn>
              <a:cxn ang="0">
                <a:pos x="1266105" y="213125"/>
              </a:cxn>
              <a:cxn ang="0">
                <a:pos x="1269822" y="226772"/>
              </a:cxn>
              <a:cxn ang="0">
                <a:pos x="1280015" y="232765"/>
              </a:cxn>
              <a:cxn ang="0">
                <a:pos x="1292097" y="231520"/>
              </a:cxn>
              <a:cxn ang="0">
                <a:pos x="1408754" y="178180"/>
              </a:cxn>
              <a:cxn ang="0">
                <a:pos x="1402588" y="178180"/>
              </a:cxn>
              <a:cxn ang="0">
                <a:pos x="1334705" y="171389"/>
              </a:cxn>
              <a:cxn ang="0">
                <a:pos x="1367387" y="155800"/>
              </a:cxn>
              <a:cxn ang="0">
                <a:pos x="1334705" y="171389"/>
              </a:cxn>
              <a:cxn ang="0">
                <a:pos x="1402588" y="178180"/>
              </a:cxn>
              <a:cxn ang="0">
                <a:pos x="1402944" y="174625"/>
              </a:cxn>
              <a:cxn ang="0">
                <a:pos x="1393316" y="174625"/>
              </a:cxn>
              <a:cxn ang="0">
                <a:pos x="1367387" y="155800"/>
              </a:cxn>
              <a:cxn ang="0">
                <a:pos x="1300156" y="62784"/>
              </a:cxn>
              <a:cxn ang="0">
                <a:pos x="1289445" y="65260"/>
              </a:cxn>
              <a:cxn ang="0">
                <a:pos x="1279344" y="75431"/>
              </a:cxn>
              <a:cxn ang="0">
                <a:pos x="1279248" y="87145"/>
              </a:cxn>
              <a:cxn ang="0">
                <a:pos x="1286256" y="96900"/>
              </a:cxn>
              <a:cxn ang="0">
                <a:pos x="1336250" y="133195"/>
              </a:cxn>
              <a:cxn ang="0">
                <a:pos x="1406397" y="140207"/>
              </a:cxn>
              <a:cxn ang="0">
                <a:pos x="1402588" y="178180"/>
              </a:cxn>
              <a:cxn ang="0">
                <a:pos x="1408754" y="178180"/>
              </a:cxn>
              <a:cxn ang="0">
                <a:pos x="1442085" y="162940"/>
              </a:cxn>
              <a:cxn ang="0">
                <a:pos x="1308608" y="66039"/>
              </a:cxn>
              <a:cxn ang="0">
                <a:pos x="1300156" y="62784"/>
              </a:cxn>
              <a:cxn ang="0">
                <a:pos x="1396618" y="141858"/>
              </a:cxn>
              <a:cxn ang="0">
                <a:pos x="1367387" y="155800"/>
              </a:cxn>
              <a:cxn ang="0">
                <a:pos x="1393316" y="174625"/>
              </a:cxn>
              <a:cxn ang="0">
                <a:pos x="1396618" y="141858"/>
              </a:cxn>
              <a:cxn ang="0">
                <a:pos x="1406232" y="141858"/>
              </a:cxn>
              <a:cxn ang="0">
                <a:pos x="1396618" y="141858"/>
              </a:cxn>
              <a:cxn ang="0">
                <a:pos x="1393316" y="174625"/>
              </a:cxn>
              <a:cxn ang="0">
                <a:pos x="1402944" y="174625"/>
              </a:cxn>
              <a:cxn ang="0">
                <a:pos x="1406232" y="141858"/>
              </a:cxn>
              <a:cxn ang="0">
                <a:pos x="3810" y="0"/>
              </a:cxn>
              <a:cxn ang="0">
                <a:pos x="0" y="37845"/>
              </a:cxn>
              <a:cxn ang="0">
                <a:pos x="1334705" y="171389"/>
              </a:cxn>
              <a:cxn ang="0">
                <a:pos x="1367387" y="155800"/>
              </a:cxn>
              <a:cxn ang="0">
                <a:pos x="1336250" y="133195"/>
              </a:cxn>
              <a:cxn ang="0">
                <a:pos x="3810" y="0"/>
              </a:cxn>
              <a:cxn ang="0">
                <a:pos x="1336250" y="133195"/>
              </a:cxn>
              <a:cxn ang="0">
                <a:pos x="1367387" y="155800"/>
              </a:cxn>
              <a:cxn ang="0">
                <a:pos x="1396618" y="141858"/>
              </a:cxn>
              <a:cxn ang="0">
                <a:pos x="1406232" y="141858"/>
              </a:cxn>
              <a:cxn ang="0">
                <a:pos x="1406397" y="140207"/>
              </a:cxn>
              <a:cxn ang="0">
                <a:pos x="1336250" y="133195"/>
              </a:cxn>
            </a:cxnLst>
            <a:rect l="0" t="0" r="r" b="b"/>
            <a:pathLst>
              <a:path w="1442084" h="232765">
                <a:moveTo>
                  <a:pt x="1334705" y="171389"/>
                </a:moveTo>
                <a:lnTo>
                  <a:pt x="1269162" y="202650"/>
                </a:lnTo>
                <a:lnTo>
                  <a:pt x="1266105" y="213125"/>
                </a:lnTo>
                <a:lnTo>
                  <a:pt x="1269822" y="226772"/>
                </a:lnTo>
                <a:lnTo>
                  <a:pt x="1280015" y="232765"/>
                </a:lnTo>
                <a:lnTo>
                  <a:pt x="1292097" y="231520"/>
                </a:lnTo>
                <a:lnTo>
                  <a:pt x="1408754" y="178180"/>
                </a:lnTo>
                <a:lnTo>
                  <a:pt x="1402588" y="178180"/>
                </a:lnTo>
                <a:lnTo>
                  <a:pt x="1334705" y="171389"/>
                </a:lnTo>
                <a:close/>
              </a:path>
              <a:path w="1442084" h="232765">
                <a:moveTo>
                  <a:pt x="1367387" y="155800"/>
                </a:moveTo>
                <a:lnTo>
                  <a:pt x="1334705" y="171389"/>
                </a:lnTo>
                <a:lnTo>
                  <a:pt x="1402588" y="178180"/>
                </a:lnTo>
                <a:lnTo>
                  <a:pt x="1402944" y="174625"/>
                </a:lnTo>
                <a:lnTo>
                  <a:pt x="1393316" y="174625"/>
                </a:lnTo>
                <a:lnTo>
                  <a:pt x="1367387" y="155800"/>
                </a:lnTo>
                <a:close/>
              </a:path>
              <a:path w="1442084" h="232765">
                <a:moveTo>
                  <a:pt x="1300156" y="62784"/>
                </a:moveTo>
                <a:lnTo>
                  <a:pt x="1289445" y="65260"/>
                </a:lnTo>
                <a:lnTo>
                  <a:pt x="1279344" y="75431"/>
                </a:lnTo>
                <a:lnTo>
                  <a:pt x="1279248" y="87145"/>
                </a:lnTo>
                <a:lnTo>
                  <a:pt x="1286256" y="96900"/>
                </a:lnTo>
                <a:lnTo>
                  <a:pt x="1336250" y="133195"/>
                </a:lnTo>
                <a:lnTo>
                  <a:pt x="1406397" y="140207"/>
                </a:lnTo>
                <a:lnTo>
                  <a:pt x="1402588" y="178180"/>
                </a:lnTo>
                <a:lnTo>
                  <a:pt x="1408754" y="178180"/>
                </a:lnTo>
                <a:lnTo>
                  <a:pt x="1442085" y="162940"/>
                </a:lnTo>
                <a:lnTo>
                  <a:pt x="1308608" y="66039"/>
                </a:lnTo>
                <a:lnTo>
                  <a:pt x="1300156" y="62784"/>
                </a:lnTo>
                <a:close/>
              </a:path>
              <a:path w="1442084" h="232765">
                <a:moveTo>
                  <a:pt x="1396618" y="141858"/>
                </a:moveTo>
                <a:lnTo>
                  <a:pt x="1367387" y="155800"/>
                </a:lnTo>
                <a:lnTo>
                  <a:pt x="1393316" y="174625"/>
                </a:lnTo>
                <a:lnTo>
                  <a:pt x="1396618" y="141858"/>
                </a:lnTo>
                <a:close/>
              </a:path>
              <a:path w="1442084" h="232765">
                <a:moveTo>
                  <a:pt x="1406232" y="141858"/>
                </a:moveTo>
                <a:lnTo>
                  <a:pt x="1396618" y="141858"/>
                </a:lnTo>
                <a:lnTo>
                  <a:pt x="1393316" y="174625"/>
                </a:lnTo>
                <a:lnTo>
                  <a:pt x="1402944" y="174625"/>
                </a:lnTo>
                <a:lnTo>
                  <a:pt x="1406232" y="141858"/>
                </a:lnTo>
                <a:close/>
              </a:path>
              <a:path w="1442084" h="232765">
                <a:moveTo>
                  <a:pt x="3810" y="0"/>
                </a:moveTo>
                <a:lnTo>
                  <a:pt x="0" y="37845"/>
                </a:lnTo>
                <a:lnTo>
                  <a:pt x="1334705" y="171389"/>
                </a:lnTo>
                <a:lnTo>
                  <a:pt x="1367387" y="155800"/>
                </a:lnTo>
                <a:lnTo>
                  <a:pt x="1336250" y="133195"/>
                </a:lnTo>
                <a:lnTo>
                  <a:pt x="3810" y="0"/>
                </a:lnTo>
                <a:close/>
              </a:path>
              <a:path w="1442084" h="232765">
                <a:moveTo>
                  <a:pt x="1336250" y="133195"/>
                </a:moveTo>
                <a:lnTo>
                  <a:pt x="1367387" y="155800"/>
                </a:lnTo>
                <a:lnTo>
                  <a:pt x="1396618" y="141858"/>
                </a:lnTo>
                <a:lnTo>
                  <a:pt x="1406232" y="141858"/>
                </a:lnTo>
                <a:lnTo>
                  <a:pt x="1406397" y="140207"/>
                </a:lnTo>
                <a:lnTo>
                  <a:pt x="1336250" y="133195"/>
                </a:lnTo>
                <a:close/>
              </a:path>
            </a:pathLst>
          </a:custGeom>
          <a:solidFill>
            <a:srgbClr val="C0504D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1774" name="object 33"/>
          <p:cNvSpPr>
            <a:spLocks noChangeArrowheads="1"/>
          </p:cNvSpPr>
          <p:nvPr/>
        </p:nvSpPr>
        <p:spPr bwMode="auto">
          <a:xfrm>
            <a:off x="4356100" y="3197225"/>
            <a:ext cx="233363" cy="211138"/>
          </a:xfrm>
          <a:prstGeom prst="rect">
            <a:avLst/>
          </a:prstGeom>
          <a:blipFill dpi="0" rotWithShape="1">
            <a:blip r:embed="rId5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31775" name="object 34"/>
          <p:cNvSpPr>
            <a:spLocks noChangeArrowheads="1"/>
          </p:cNvSpPr>
          <p:nvPr/>
        </p:nvSpPr>
        <p:spPr bwMode="auto">
          <a:xfrm>
            <a:off x="7380288" y="3197225"/>
            <a:ext cx="233362" cy="211138"/>
          </a:xfrm>
          <a:prstGeom prst="rect">
            <a:avLst/>
          </a:prstGeom>
          <a:blipFill dpi="0" rotWithShape="1">
            <a:blip r:embed="rId6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36" name="Заголовок 1"/>
          <p:cNvSpPr txBox="1">
            <a:spLocks/>
          </p:cNvSpPr>
          <p:nvPr/>
        </p:nvSpPr>
        <p:spPr>
          <a:xfrm>
            <a:off x="0" y="224644"/>
            <a:ext cx="9144000" cy="711981"/>
          </a:xfrm>
          <a:prstGeom prst="rect">
            <a:avLst/>
          </a:prstGeom>
          <a:effectLst>
            <a:outerShdw blurRad="25400" dist="254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 fontAlgn="auto">
              <a:lnSpc>
                <a:spcPts val="2400"/>
              </a:lnSpc>
              <a:spcAft>
                <a:spcPts val="0"/>
              </a:spcAft>
              <a:defRPr/>
            </a:pPr>
            <a:r>
              <a:rPr lang="ru-RU" sz="2800" b="1" dirty="0">
                <a:latin typeface="+mj-lt"/>
                <a:ea typeface="+mj-ea"/>
                <a:cs typeface="+mj-cs"/>
              </a:rPr>
              <a:t>Федеральные, региональные и местные налоги</a:t>
            </a:r>
          </a:p>
        </p:txBody>
      </p:sp>
      <p:sp>
        <p:nvSpPr>
          <p:cNvPr id="38" name="Номер слайда 3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4AA512-8248-4C2B-84BD-0EB57370E635}" type="slidenum">
              <a:rPr lang="ru-RU"/>
              <a:pPr>
                <a:defRPr/>
              </a:pPr>
              <a:t>6</a:t>
            </a:fld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114300" y="1320800"/>
            <a:ext cx="8788400" cy="696913"/>
          </a:xfrm>
          <a:prstGeom prst="rect">
            <a:avLst/>
          </a:prstGeom>
        </p:spPr>
        <p:txBody>
          <a:bodyPr lIns="0" tIns="0" rIns="0" bIns="0"/>
          <a:lstStyle/>
          <a:p>
            <a:pPr marL="12700"/>
            <a:r>
              <a:rPr lang="ru-RU" sz="2200" b="1">
                <a:solidFill>
                  <a:srgbClr val="0000FF"/>
                </a:solidFill>
                <a:latin typeface="Calibri" pitchFamily="34" charset="0"/>
              </a:rPr>
              <a:t>Межбюджетные трансферты </a:t>
            </a:r>
            <a:r>
              <a:rPr lang="ru-RU" sz="2200">
                <a:latin typeface="Calibri" pitchFamily="34" charset="0"/>
              </a:rPr>
              <a:t>– это денежные средства, перечисляемые из одного бюджета бюджетной системы Российской Федерации другому.</a:t>
            </a:r>
          </a:p>
        </p:txBody>
      </p:sp>
      <p:sp>
        <p:nvSpPr>
          <p:cNvPr id="34818" name="object 4"/>
          <p:cNvSpPr>
            <a:spLocks noChangeArrowheads="1"/>
          </p:cNvSpPr>
          <p:nvPr/>
        </p:nvSpPr>
        <p:spPr bwMode="auto">
          <a:xfrm>
            <a:off x="80963" y="2195513"/>
            <a:ext cx="8994775" cy="4572000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34819" name="object 5"/>
          <p:cNvSpPr>
            <a:spLocks/>
          </p:cNvSpPr>
          <p:nvPr/>
        </p:nvSpPr>
        <p:spPr bwMode="auto">
          <a:xfrm>
            <a:off x="106363" y="2276475"/>
            <a:ext cx="4445000" cy="647700"/>
          </a:xfrm>
          <a:custGeom>
            <a:avLst/>
            <a:gdLst/>
            <a:ahLst/>
            <a:cxnLst>
              <a:cxn ang="0">
                <a:pos x="0" y="646544"/>
              </a:cxn>
              <a:cxn ang="0">
                <a:pos x="4443984" y="646544"/>
              </a:cxn>
              <a:cxn ang="0">
                <a:pos x="4443984" y="0"/>
              </a:cxn>
              <a:cxn ang="0">
                <a:pos x="0" y="0"/>
              </a:cxn>
              <a:cxn ang="0">
                <a:pos x="0" y="646544"/>
              </a:cxn>
            </a:cxnLst>
            <a:rect l="0" t="0" r="r" b="b"/>
            <a:pathLst>
              <a:path w="4443984" h="646544">
                <a:moveTo>
                  <a:pt x="0" y="646544"/>
                </a:moveTo>
                <a:lnTo>
                  <a:pt x="4443984" y="646544"/>
                </a:lnTo>
                <a:lnTo>
                  <a:pt x="4443984" y="0"/>
                </a:lnTo>
                <a:lnTo>
                  <a:pt x="0" y="0"/>
                </a:lnTo>
                <a:lnTo>
                  <a:pt x="0" y="646544"/>
                </a:lnTo>
                <a:close/>
              </a:path>
            </a:pathLst>
          </a:custGeom>
          <a:solidFill>
            <a:srgbClr val="4F81BC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4820" name="object 6"/>
          <p:cNvSpPr>
            <a:spLocks/>
          </p:cNvSpPr>
          <p:nvPr/>
        </p:nvSpPr>
        <p:spPr bwMode="auto">
          <a:xfrm>
            <a:off x="4551363" y="2276475"/>
            <a:ext cx="4443412" cy="647700"/>
          </a:xfrm>
          <a:custGeom>
            <a:avLst/>
            <a:gdLst/>
            <a:ahLst/>
            <a:cxnLst>
              <a:cxn ang="0">
                <a:pos x="0" y="646544"/>
              </a:cxn>
              <a:cxn ang="0">
                <a:pos x="4443984" y="646544"/>
              </a:cxn>
              <a:cxn ang="0">
                <a:pos x="4443984" y="0"/>
              </a:cxn>
              <a:cxn ang="0">
                <a:pos x="0" y="0"/>
              </a:cxn>
              <a:cxn ang="0">
                <a:pos x="0" y="646544"/>
              </a:cxn>
            </a:cxnLst>
            <a:rect l="0" t="0" r="r" b="b"/>
            <a:pathLst>
              <a:path w="4443984" h="646544">
                <a:moveTo>
                  <a:pt x="0" y="646544"/>
                </a:moveTo>
                <a:lnTo>
                  <a:pt x="4443984" y="646544"/>
                </a:lnTo>
                <a:lnTo>
                  <a:pt x="4443984" y="0"/>
                </a:lnTo>
                <a:lnTo>
                  <a:pt x="0" y="0"/>
                </a:lnTo>
                <a:lnTo>
                  <a:pt x="0" y="646544"/>
                </a:lnTo>
                <a:close/>
              </a:path>
            </a:pathLst>
          </a:custGeom>
          <a:solidFill>
            <a:srgbClr val="4F81BC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4821" name="object 7"/>
          <p:cNvSpPr>
            <a:spLocks noChangeArrowheads="1"/>
          </p:cNvSpPr>
          <p:nvPr/>
        </p:nvSpPr>
        <p:spPr bwMode="auto">
          <a:xfrm>
            <a:off x="106363" y="2924175"/>
            <a:ext cx="4445000" cy="1130300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34822" name="object 8"/>
          <p:cNvSpPr>
            <a:spLocks noChangeArrowheads="1"/>
          </p:cNvSpPr>
          <p:nvPr/>
        </p:nvSpPr>
        <p:spPr bwMode="auto">
          <a:xfrm>
            <a:off x="4551363" y="2924175"/>
            <a:ext cx="4443412" cy="1130300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34823" name="object 9"/>
          <p:cNvSpPr>
            <a:spLocks noChangeArrowheads="1"/>
          </p:cNvSpPr>
          <p:nvPr/>
        </p:nvSpPr>
        <p:spPr bwMode="auto">
          <a:xfrm>
            <a:off x="106363" y="4054475"/>
            <a:ext cx="4445000" cy="1343025"/>
          </a:xfrm>
          <a:prstGeom prst="rect">
            <a:avLst/>
          </a:prstGeom>
          <a:blipFill dpi="0" rotWithShape="1">
            <a:blip r:embed="rId4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34824" name="object 10"/>
          <p:cNvSpPr>
            <a:spLocks noChangeArrowheads="1"/>
          </p:cNvSpPr>
          <p:nvPr/>
        </p:nvSpPr>
        <p:spPr bwMode="auto">
          <a:xfrm>
            <a:off x="4551363" y="4054475"/>
            <a:ext cx="4443412" cy="1343025"/>
          </a:xfrm>
          <a:prstGeom prst="rect">
            <a:avLst/>
          </a:prstGeom>
          <a:blipFill dpi="0" rotWithShape="1">
            <a:blip r:embed="rId4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34825" name="object 11"/>
          <p:cNvSpPr>
            <a:spLocks noChangeArrowheads="1"/>
          </p:cNvSpPr>
          <p:nvPr/>
        </p:nvSpPr>
        <p:spPr bwMode="auto">
          <a:xfrm>
            <a:off x="106363" y="5397500"/>
            <a:ext cx="4445000" cy="1344613"/>
          </a:xfrm>
          <a:prstGeom prst="rect">
            <a:avLst/>
          </a:prstGeom>
          <a:blipFill dpi="0" rotWithShape="1">
            <a:blip r:embed="rId5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34826" name="object 12"/>
          <p:cNvSpPr>
            <a:spLocks noChangeArrowheads="1"/>
          </p:cNvSpPr>
          <p:nvPr/>
        </p:nvSpPr>
        <p:spPr bwMode="auto">
          <a:xfrm>
            <a:off x="4551363" y="5397500"/>
            <a:ext cx="4443412" cy="1344613"/>
          </a:xfrm>
          <a:prstGeom prst="rect">
            <a:avLst/>
          </a:prstGeom>
          <a:blipFill dpi="0" rotWithShape="1">
            <a:blip r:embed="rId5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34827" name="object 13"/>
          <p:cNvSpPr>
            <a:spLocks/>
          </p:cNvSpPr>
          <p:nvPr/>
        </p:nvSpPr>
        <p:spPr bwMode="auto">
          <a:xfrm>
            <a:off x="4551363" y="2276475"/>
            <a:ext cx="0" cy="446563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4464512"/>
              </a:cxn>
            </a:cxnLst>
            <a:rect l="0" t="0" r="r" b="b"/>
            <a:pathLst>
              <a:path h="4464512">
                <a:moveTo>
                  <a:pt x="0" y="0"/>
                </a:moveTo>
                <a:lnTo>
                  <a:pt x="0" y="4464512"/>
                </a:lnTo>
              </a:path>
            </a:pathLst>
          </a:cu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4" name="object 14"/>
          <p:cNvSpPr txBox="1"/>
          <p:nvPr/>
        </p:nvSpPr>
        <p:spPr>
          <a:xfrm>
            <a:off x="185738" y="2432050"/>
            <a:ext cx="4124325" cy="3952875"/>
          </a:xfrm>
          <a:prstGeom prst="rect">
            <a:avLst/>
          </a:prstGeom>
        </p:spPr>
        <p:txBody>
          <a:bodyPr lIns="0" tIns="0" rIns="0" bIns="0"/>
          <a:lstStyle/>
          <a:p>
            <a:pPr marL="173038"/>
            <a:r>
              <a:rPr lang="ru-RU" sz="2000" b="1">
                <a:solidFill>
                  <a:srgbClr val="FFFFFF"/>
                </a:solidFill>
                <a:latin typeface="Calibri" pitchFamily="34" charset="0"/>
              </a:rPr>
              <a:t>Виды межбюджетных трансфертов</a:t>
            </a:r>
            <a:endParaRPr lang="ru-RU" sz="2000">
              <a:latin typeface="Calibri" pitchFamily="34" charset="0"/>
            </a:endParaRPr>
          </a:p>
          <a:p>
            <a:pPr marL="173038">
              <a:lnSpc>
                <a:spcPts val="1000"/>
              </a:lnSpc>
            </a:pPr>
            <a:endParaRPr lang="ru-RU" sz="1000">
              <a:latin typeface="Calibri" pitchFamily="34" charset="0"/>
            </a:endParaRPr>
          </a:p>
          <a:p>
            <a:pPr marL="173038">
              <a:lnSpc>
                <a:spcPts val="1000"/>
              </a:lnSpc>
            </a:pPr>
            <a:endParaRPr lang="ru-RU" sz="1000">
              <a:latin typeface="Calibri" pitchFamily="34" charset="0"/>
            </a:endParaRPr>
          </a:p>
          <a:p>
            <a:pPr marL="173038">
              <a:lnSpc>
                <a:spcPts val="1400"/>
              </a:lnSpc>
            </a:pPr>
            <a:endParaRPr lang="ru-RU" sz="1400">
              <a:latin typeface="Calibri" pitchFamily="34" charset="0"/>
            </a:endParaRPr>
          </a:p>
          <a:p>
            <a:pPr marL="173038"/>
            <a:r>
              <a:rPr lang="ru-RU" sz="2000" b="1">
                <a:latin typeface="Calibri" pitchFamily="34" charset="0"/>
              </a:rPr>
              <a:t>Дотации (от лат. «Dotatio» - дар, пожертвование)</a:t>
            </a:r>
            <a:endParaRPr lang="ru-RU" sz="2000">
              <a:latin typeface="Calibri" pitchFamily="34" charset="0"/>
            </a:endParaRPr>
          </a:p>
          <a:p>
            <a:pPr marL="173038">
              <a:lnSpc>
                <a:spcPts val="900"/>
              </a:lnSpc>
              <a:spcBef>
                <a:spcPts val="50"/>
              </a:spcBef>
            </a:pPr>
            <a:endParaRPr lang="ru-RU" sz="900">
              <a:latin typeface="Calibri" pitchFamily="34" charset="0"/>
            </a:endParaRPr>
          </a:p>
          <a:p>
            <a:pPr marL="173038">
              <a:lnSpc>
                <a:spcPts val="1000"/>
              </a:lnSpc>
            </a:pPr>
            <a:endParaRPr lang="ru-RU" sz="1000">
              <a:latin typeface="Calibri" pitchFamily="34" charset="0"/>
            </a:endParaRPr>
          </a:p>
          <a:p>
            <a:pPr marL="173038">
              <a:lnSpc>
                <a:spcPts val="1000"/>
              </a:lnSpc>
            </a:pPr>
            <a:endParaRPr lang="ru-RU" sz="1000">
              <a:latin typeface="Calibri" pitchFamily="34" charset="0"/>
            </a:endParaRPr>
          </a:p>
          <a:p>
            <a:pPr marL="173038">
              <a:lnSpc>
                <a:spcPts val="1000"/>
              </a:lnSpc>
            </a:pPr>
            <a:endParaRPr lang="ru-RU" sz="1000">
              <a:latin typeface="Calibri" pitchFamily="34" charset="0"/>
            </a:endParaRPr>
          </a:p>
          <a:p>
            <a:pPr marL="173038">
              <a:lnSpc>
                <a:spcPts val="1000"/>
              </a:lnSpc>
            </a:pPr>
            <a:endParaRPr lang="ru-RU" sz="1000">
              <a:latin typeface="Calibri" pitchFamily="34" charset="0"/>
            </a:endParaRPr>
          </a:p>
          <a:p>
            <a:pPr marL="173038"/>
            <a:r>
              <a:rPr lang="ru-RU" sz="2000" b="1">
                <a:latin typeface="Calibri" pitchFamily="34" charset="0"/>
              </a:rPr>
              <a:t>Субвенции (от лат. «Subvenire» -</a:t>
            </a:r>
            <a:endParaRPr lang="ru-RU" sz="2000">
              <a:latin typeface="Calibri" pitchFamily="34" charset="0"/>
            </a:endParaRPr>
          </a:p>
          <a:p>
            <a:pPr marL="173038"/>
            <a:r>
              <a:rPr lang="ru-RU" sz="2000" b="1">
                <a:latin typeface="Calibri" pitchFamily="34" charset="0"/>
              </a:rPr>
              <a:t>приходить на помощь)</a:t>
            </a:r>
            <a:endParaRPr lang="ru-RU" sz="2000">
              <a:latin typeface="Calibri" pitchFamily="34" charset="0"/>
            </a:endParaRPr>
          </a:p>
          <a:p>
            <a:pPr marL="173038">
              <a:lnSpc>
                <a:spcPts val="750"/>
              </a:lnSpc>
              <a:spcBef>
                <a:spcPts val="25"/>
              </a:spcBef>
            </a:pPr>
            <a:endParaRPr lang="ru-RU" sz="700">
              <a:latin typeface="Calibri" pitchFamily="34" charset="0"/>
            </a:endParaRPr>
          </a:p>
          <a:p>
            <a:pPr marL="173038">
              <a:lnSpc>
                <a:spcPts val="1000"/>
              </a:lnSpc>
            </a:pPr>
            <a:endParaRPr lang="ru-RU" sz="1000">
              <a:latin typeface="Calibri" pitchFamily="34" charset="0"/>
            </a:endParaRPr>
          </a:p>
          <a:p>
            <a:pPr marL="173038">
              <a:lnSpc>
                <a:spcPts val="1000"/>
              </a:lnSpc>
            </a:pPr>
            <a:endParaRPr lang="ru-RU" sz="1000">
              <a:latin typeface="Calibri" pitchFamily="34" charset="0"/>
            </a:endParaRPr>
          </a:p>
          <a:p>
            <a:pPr marL="173038">
              <a:lnSpc>
                <a:spcPts val="1000"/>
              </a:lnSpc>
            </a:pPr>
            <a:endParaRPr lang="ru-RU" sz="1000">
              <a:latin typeface="Calibri" pitchFamily="34" charset="0"/>
            </a:endParaRPr>
          </a:p>
          <a:p>
            <a:pPr marL="173038">
              <a:lnSpc>
                <a:spcPts val="1000"/>
              </a:lnSpc>
            </a:pPr>
            <a:endParaRPr lang="ru-RU" sz="1000">
              <a:latin typeface="Calibri" pitchFamily="34" charset="0"/>
            </a:endParaRPr>
          </a:p>
          <a:p>
            <a:pPr marL="173038">
              <a:lnSpc>
                <a:spcPts val="1000"/>
              </a:lnSpc>
            </a:pPr>
            <a:endParaRPr lang="ru-RU" sz="1000">
              <a:latin typeface="Calibri" pitchFamily="34" charset="0"/>
            </a:endParaRPr>
          </a:p>
          <a:p>
            <a:pPr marL="173038"/>
            <a:r>
              <a:rPr lang="ru-RU" sz="2000" b="1">
                <a:latin typeface="Calibri" pitchFamily="34" charset="0"/>
              </a:rPr>
              <a:t>Субсидии (от лат. «Subsidium» -</a:t>
            </a:r>
            <a:endParaRPr lang="ru-RU" sz="2000">
              <a:latin typeface="Calibri" pitchFamily="34" charset="0"/>
            </a:endParaRPr>
          </a:p>
          <a:p>
            <a:pPr marL="173038"/>
            <a:r>
              <a:rPr lang="ru-RU" sz="2000" b="1">
                <a:latin typeface="Calibri" pitchFamily="34" charset="0"/>
              </a:rPr>
              <a:t>поддержка)</a:t>
            </a:r>
            <a:endParaRPr lang="ru-RU" sz="2000">
              <a:latin typeface="Calibri" pitchFamily="34" charset="0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4646613" y="2432050"/>
            <a:ext cx="4329112" cy="4124325"/>
          </a:xfrm>
          <a:prstGeom prst="rect">
            <a:avLst/>
          </a:prstGeom>
        </p:spPr>
        <p:txBody>
          <a:bodyPr lIns="0" tIns="0" rIns="0" bIns="0"/>
          <a:lstStyle/>
          <a:p>
            <a:pPr algn="ctr"/>
            <a:r>
              <a:rPr lang="ru-RU" sz="2000" b="1">
                <a:solidFill>
                  <a:srgbClr val="FFFFFF"/>
                </a:solidFill>
                <a:latin typeface="Calibri" pitchFamily="34" charset="0"/>
              </a:rPr>
              <a:t>Определение</a:t>
            </a:r>
            <a:endParaRPr lang="ru-RU" sz="2000">
              <a:latin typeface="Calibri" pitchFamily="34" charset="0"/>
            </a:endParaRPr>
          </a:p>
          <a:p>
            <a:pPr>
              <a:lnSpc>
                <a:spcPts val="1000"/>
              </a:lnSpc>
            </a:pPr>
            <a:endParaRPr lang="ru-RU" sz="1000">
              <a:latin typeface="Calibri" pitchFamily="34" charset="0"/>
            </a:endParaRPr>
          </a:p>
          <a:p>
            <a:pPr>
              <a:lnSpc>
                <a:spcPts val="1000"/>
              </a:lnSpc>
            </a:pPr>
            <a:endParaRPr lang="ru-RU" sz="1000">
              <a:latin typeface="Calibri" pitchFamily="34" charset="0"/>
            </a:endParaRPr>
          </a:p>
          <a:p>
            <a:pPr>
              <a:lnSpc>
                <a:spcPts val="1300"/>
              </a:lnSpc>
              <a:spcBef>
                <a:spcPts val="63"/>
              </a:spcBef>
            </a:pPr>
            <a:endParaRPr lang="ru-RU" sz="1300">
              <a:latin typeface="Calibri" pitchFamily="34" charset="0"/>
            </a:endParaRPr>
          </a:p>
          <a:p>
            <a:pPr algn="ctr"/>
            <a:r>
              <a:rPr lang="ru-RU" sz="2000">
                <a:latin typeface="Calibri" pitchFamily="34" charset="0"/>
              </a:rPr>
              <a:t>Предоставляются без определения конкретной цели их использования</a:t>
            </a:r>
          </a:p>
          <a:p>
            <a:pPr>
              <a:lnSpc>
                <a:spcPts val="900"/>
              </a:lnSpc>
              <a:spcBef>
                <a:spcPts val="25"/>
              </a:spcBef>
            </a:pPr>
            <a:endParaRPr lang="ru-RU" sz="900">
              <a:latin typeface="Calibri" pitchFamily="34" charset="0"/>
            </a:endParaRPr>
          </a:p>
          <a:p>
            <a:pPr>
              <a:lnSpc>
                <a:spcPts val="1000"/>
              </a:lnSpc>
            </a:pPr>
            <a:endParaRPr lang="ru-RU" sz="1000">
              <a:latin typeface="Calibri" pitchFamily="34" charset="0"/>
            </a:endParaRPr>
          </a:p>
          <a:p>
            <a:pPr>
              <a:lnSpc>
                <a:spcPts val="1000"/>
              </a:lnSpc>
            </a:pPr>
            <a:endParaRPr lang="ru-RU" sz="1000">
              <a:latin typeface="Calibri" pitchFamily="34" charset="0"/>
            </a:endParaRPr>
          </a:p>
          <a:p>
            <a:pPr>
              <a:lnSpc>
                <a:spcPts val="1000"/>
              </a:lnSpc>
            </a:pPr>
            <a:endParaRPr lang="ru-RU" sz="1000">
              <a:latin typeface="Calibri" pitchFamily="34" charset="0"/>
            </a:endParaRPr>
          </a:p>
          <a:p>
            <a:pPr algn="ctr"/>
            <a:r>
              <a:rPr lang="ru-RU" sz="2000">
                <a:latin typeface="Calibri" pitchFamily="34" charset="0"/>
              </a:rPr>
              <a:t>Предоставляются на финансирование</a:t>
            </a:r>
          </a:p>
          <a:p>
            <a:pPr algn="ctr"/>
            <a:r>
              <a:rPr lang="ru-RU" sz="2000">
                <a:latin typeface="Calibri" pitchFamily="34" charset="0"/>
              </a:rPr>
              <a:t>«переданных» другим публично-</a:t>
            </a:r>
          </a:p>
          <a:p>
            <a:pPr algn="ctr"/>
            <a:r>
              <a:rPr lang="ru-RU" sz="2000">
                <a:latin typeface="Calibri" pitchFamily="34" charset="0"/>
              </a:rPr>
              <a:t>правовым образованиям полномочий</a:t>
            </a:r>
          </a:p>
          <a:p>
            <a:pPr>
              <a:lnSpc>
                <a:spcPts val="1000"/>
              </a:lnSpc>
            </a:pPr>
            <a:endParaRPr lang="ru-RU" sz="1000">
              <a:latin typeface="Calibri" pitchFamily="34" charset="0"/>
            </a:endParaRPr>
          </a:p>
          <a:p>
            <a:pPr>
              <a:lnSpc>
                <a:spcPts val="1000"/>
              </a:lnSpc>
            </a:pPr>
            <a:endParaRPr lang="ru-RU" sz="1000">
              <a:latin typeface="Calibri" pitchFamily="34" charset="0"/>
            </a:endParaRPr>
          </a:p>
          <a:p>
            <a:pPr>
              <a:lnSpc>
                <a:spcPts val="1300"/>
              </a:lnSpc>
              <a:spcBef>
                <a:spcPts val="75"/>
              </a:spcBef>
            </a:pPr>
            <a:endParaRPr lang="ru-RU" sz="1300">
              <a:latin typeface="Calibri" pitchFamily="34" charset="0"/>
            </a:endParaRPr>
          </a:p>
          <a:p>
            <a:pPr algn="ctr"/>
            <a:r>
              <a:rPr lang="ru-RU" sz="2000">
                <a:latin typeface="Calibri" pitchFamily="34" charset="0"/>
              </a:rPr>
              <a:t>Предоставляются на условиях долевого</a:t>
            </a:r>
          </a:p>
          <a:p>
            <a:pPr algn="ctr"/>
            <a:r>
              <a:rPr lang="ru-RU" sz="2000">
                <a:latin typeface="Calibri" pitchFamily="34" charset="0"/>
              </a:rPr>
              <a:t>софинансирования расходов других</a:t>
            </a:r>
          </a:p>
          <a:p>
            <a:pPr algn="ctr"/>
            <a:r>
              <a:rPr lang="ru-RU" sz="2000">
                <a:latin typeface="Calibri" pitchFamily="34" charset="0"/>
              </a:rPr>
              <a:t>бюджетов</a:t>
            </a:r>
          </a:p>
        </p:txBody>
      </p:sp>
      <p:sp>
        <p:nvSpPr>
          <p:cNvPr id="17" name="Заголовок 1"/>
          <p:cNvSpPr txBox="1">
            <a:spLocks/>
          </p:cNvSpPr>
          <p:nvPr/>
        </p:nvSpPr>
        <p:spPr>
          <a:xfrm>
            <a:off x="0" y="224644"/>
            <a:ext cx="9144000" cy="828092"/>
          </a:xfrm>
          <a:prstGeom prst="rect">
            <a:avLst/>
          </a:prstGeom>
          <a:effectLst>
            <a:outerShdw blurRad="25400" dist="254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 fontAlgn="auto">
              <a:lnSpc>
                <a:spcPts val="2400"/>
              </a:lnSpc>
              <a:spcAft>
                <a:spcPts val="0"/>
              </a:spcAft>
              <a:defRPr/>
            </a:pPr>
            <a:r>
              <a:rPr lang="ru-RU" sz="2800" b="1" dirty="0">
                <a:latin typeface="+mn-lt"/>
                <a:ea typeface="+mj-ea"/>
                <a:cs typeface="+mj-cs"/>
              </a:rPr>
              <a:t>Межбюджетные трансферты – основной вид безвозмездных перечислений</a:t>
            </a:r>
          </a:p>
        </p:txBody>
      </p:sp>
      <p:sp>
        <p:nvSpPr>
          <p:cNvPr id="19" name="Номер слайда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476B2F-FD2E-4FA9-9BCB-1B9B2257986B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9375" y="4967288"/>
            <a:ext cx="2503488" cy="165100"/>
          </a:xfrm>
          <a:prstGeom prst="rect">
            <a:avLst/>
          </a:prstGeom>
        </p:spPr>
        <p:txBody>
          <a:bodyPr lIns="0" tIns="0" rIns="0" bIns="0"/>
          <a:lstStyle/>
          <a:p>
            <a:pPr marL="127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500" b="1" baseline="2777">
                <a:solidFill>
                  <a:srgbClr val="404040"/>
                </a:solidFill>
                <a:latin typeface="+mn-lt"/>
                <a:cs typeface="Times New Roman"/>
              </a:rPr>
              <a:t>0</a:t>
            </a:r>
            <a:r>
              <a:rPr sz="1500" b="1" spc="-7" baseline="2777">
                <a:solidFill>
                  <a:srgbClr val="404040"/>
                </a:solidFill>
                <a:latin typeface="+mn-lt"/>
                <a:cs typeface="Times New Roman"/>
              </a:rPr>
              <a:t>1</a:t>
            </a:r>
            <a:r>
              <a:rPr sz="1500" b="1" spc="-30" baseline="2777">
                <a:solidFill>
                  <a:srgbClr val="404040"/>
                </a:solidFill>
                <a:latin typeface="+mn-lt"/>
                <a:cs typeface="Times New Roman"/>
              </a:rPr>
              <a:t> </a:t>
            </a:r>
            <a:r>
              <a:rPr sz="1500" b="1" baseline="2777">
                <a:solidFill>
                  <a:srgbClr val="404040"/>
                </a:solidFill>
                <a:latin typeface="+mn-lt"/>
                <a:cs typeface="Times New Roman"/>
              </a:rPr>
              <a:t>«</a:t>
            </a:r>
            <a:r>
              <a:rPr sz="1500" b="1" spc="-15" baseline="2777" err="1">
                <a:solidFill>
                  <a:srgbClr val="404040"/>
                </a:solidFill>
                <a:latin typeface="+mn-lt"/>
                <a:cs typeface="Times New Roman"/>
              </a:rPr>
              <a:t>О</a:t>
            </a:r>
            <a:r>
              <a:rPr sz="1500" b="1" baseline="2777" err="1">
                <a:solidFill>
                  <a:srgbClr val="404040"/>
                </a:solidFill>
                <a:latin typeface="+mn-lt"/>
                <a:cs typeface="Times New Roman"/>
              </a:rPr>
              <a:t>бщ</a:t>
            </a:r>
            <a:r>
              <a:rPr sz="1500" b="1" spc="-7" baseline="2777" err="1">
                <a:solidFill>
                  <a:srgbClr val="404040"/>
                </a:solidFill>
                <a:latin typeface="+mn-lt"/>
                <a:cs typeface="Times New Roman"/>
              </a:rPr>
              <a:t>е</a:t>
            </a:r>
            <a:r>
              <a:rPr sz="1500" b="1" baseline="2777" err="1">
                <a:solidFill>
                  <a:srgbClr val="404040"/>
                </a:solidFill>
                <a:latin typeface="+mn-lt"/>
                <a:cs typeface="Times New Roman"/>
              </a:rPr>
              <a:t>го</a:t>
            </a:r>
            <a:r>
              <a:rPr sz="1500" b="1" spc="-7" baseline="2777" err="1">
                <a:solidFill>
                  <a:srgbClr val="404040"/>
                </a:solidFill>
                <a:latin typeface="+mn-lt"/>
                <a:cs typeface="Times New Roman"/>
              </a:rPr>
              <a:t>с</a:t>
            </a:r>
            <a:r>
              <a:rPr sz="1500" b="1" baseline="2777" err="1">
                <a:solidFill>
                  <a:srgbClr val="404040"/>
                </a:solidFill>
                <a:latin typeface="+mn-lt"/>
                <a:cs typeface="Times New Roman"/>
              </a:rPr>
              <a:t>у</a:t>
            </a:r>
            <a:r>
              <a:rPr sz="1500" b="1" spc="-7" baseline="2777" err="1">
                <a:solidFill>
                  <a:srgbClr val="404040"/>
                </a:solidFill>
                <a:latin typeface="+mn-lt"/>
                <a:cs typeface="Times New Roman"/>
              </a:rPr>
              <a:t>д</a:t>
            </a:r>
            <a:r>
              <a:rPr sz="1500" b="1" baseline="2777" err="1">
                <a:solidFill>
                  <a:srgbClr val="404040"/>
                </a:solidFill>
                <a:latin typeface="+mn-lt"/>
                <a:cs typeface="Times New Roman"/>
              </a:rPr>
              <a:t>а</a:t>
            </a:r>
            <a:r>
              <a:rPr sz="1500" b="1" spc="-7" baseline="2777" err="1">
                <a:solidFill>
                  <a:srgbClr val="404040"/>
                </a:solidFill>
                <a:latin typeface="+mn-lt"/>
                <a:cs typeface="Times New Roman"/>
              </a:rPr>
              <a:t>рс</a:t>
            </a:r>
            <a:r>
              <a:rPr sz="1500" b="1" spc="30" baseline="2777" err="1">
                <a:solidFill>
                  <a:srgbClr val="404040"/>
                </a:solidFill>
                <a:latin typeface="+mn-lt"/>
                <a:cs typeface="Times New Roman"/>
              </a:rPr>
              <a:t>т</a:t>
            </a:r>
            <a:r>
              <a:rPr sz="1500" b="1" spc="-7" baseline="2777" err="1">
                <a:solidFill>
                  <a:srgbClr val="404040"/>
                </a:solidFill>
                <a:latin typeface="+mn-lt"/>
                <a:cs typeface="Times New Roman"/>
              </a:rPr>
              <a:t>ве</a:t>
            </a:r>
            <a:r>
              <a:rPr sz="1500" b="1" baseline="2777" err="1">
                <a:solidFill>
                  <a:srgbClr val="404040"/>
                </a:solidFill>
                <a:latin typeface="+mn-lt"/>
                <a:cs typeface="Times New Roman"/>
              </a:rPr>
              <a:t>н</a:t>
            </a:r>
            <a:r>
              <a:rPr sz="1500" b="1" spc="-7" baseline="2777">
                <a:solidFill>
                  <a:srgbClr val="404040"/>
                </a:solidFill>
                <a:latin typeface="+mn-lt"/>
                <a:cs typeface="Times New Roman"/>
              </a:rPr>
              <a:t>-</a:t>
            </a:r>
            <a:r>
              <a:rPr lang="ru-RU" sz="1500" b="1" spc="-7" baseline="2777">
                <a:solidFill>
                  <a:srgbClr val="404040"/>
                </a:solidFill>
                <a:latin typeface="+mn-lt"/>
                <a:cs typeface="Times New Roman"/>
              </a:rPr>
              <a:t> </a:t>
            </a:r>
            <a:r>
              <a:rPr sz="1000" b="1">
                <a:solidFill>
                  <a:srgbClr val="404040"/>
                </a:solidFill>
                <a:latin typeface="+mn-lt"/>
                <a:cs typeface="Times New Roman"/>
              </a:rPr>
              <a:t>0</a:t>
            </a:r>
            <a:r>
              <a:rPr sz="1000" b="1" spc="-5">
                <a:solidFill>
                  <a:srgbClr val="404040"/>
                </a:solidFill>
                <a:latin typeface="+mn-lt"/>
                <a:cs typeface="Times New Roman"/>
              </a:rPr>
              <a:t>3</a:t>
            </a:r>
            <a:r>
              <a:rPr sz="1000" b="1" spc="-20">
                <a:solidFill>
                  <a:srgbClr val="404040"/>
                </a:solidFill>
                <a:latin typeface="+mn-lt"/>
                <a:cs typeface="Times New Roman"/>
              </a:rPr>
              <a:t> </a:t>
            </a:r>
            <a:r>
              <a:rPr sz="1000" b="1">
                <a:solidFill>
                  <a:srgbClr val="404040"/>
                </a:solidFill>
                <a:latin typeface="+mn-lt"/>
                <a:cs typeface="Times New Roman"/>
              </a:rPr>
              <a:t>«</a:t>
            </a:r>
            <a:r>
              <a:rPr sz="1000" b="1" spc="-10">
                <a:solidFill>
                  <a:srgbClr val="404040"/>
                </a:solidFill>
                <a:latin typeface="+mn-lt"/>
                <a:cs typeface="Times New Roman"/>
              </a:rPr>
              <a:t>Н</a:t>
            </a:r>
            <a:r>
              <a:rPr sz="1000" b="1">
                <a:solidFill>
                  <a:srgbClr val="404040"/>
                </a:solidFill>
                <a:latin typeface="+mn-lt"/>
                <a:cs typeface="Times New Roman"/>
              </a:rPr>
              <a:t>а</a:t>
            </a:r>
            <a:r>
              <a:rPr sz="1000" b="1" spc="-10">
                <a:solidFill>
                  <a:srgbClr val="404040"/>
                </a:solidFill>
                <a:latin typeface="+mn-lt"/>
                <a:cs typeface="Times New Roman"/>
              </a:rPr>
              <a:t>ци</a:t>
            </a:r>
            <a:r>
              <a:rPr sz="1000" b="1">
                <a:solidFill>
                  <a:srgbClr val="404040"/>
                </a:solidFill>
                <a:latin typeface="+mn-lt"/>
                <a:cs typeface="Times New Roman"/>
              </a:rPr>
              <a:t>о</a:t>
            </a:r>
            <a:r>
              <a:rPr sz="1000" b="1" spc="-10">
                <a:solidFill>
                  <a:srgbClr val="404040"/>
                </a:solidFill>
                <a:latin typeface="+mn-lt"/>
                <a:cs typeface="Times New Roman"/>
              </a:rPr>
              <a:t>н</a:t>
            </a:r>
            <a:r>
              <a:rPr sz="1000" b="1">
                <a:solidFill>
                  <a:srgbClr val="404040"/>
                </a:solidFill>
                <a:latin typeface="+mn-lt"/>
                <a:cs typeface="Times New Roman"/>
              </a:rPr>
              <a:t>а</a:t>
            </a:r>
            <a:r>
              <a:rPr sz="1000" b="1" spc="-10">
                <a:solidFill>
                  <a:srgbClr val="404040"/>
                </a:solidFill>
                <a:latin typeface="+mn-lt"/>
                <a:cs typeface="Times New Roman"/>
              </a:rPr>
              <a:t>льн</a:t>
            </a:r>
            <a:r>
              <a:rPr sz="1000" b="1">
                <a:solidFill>
                  <a:srgbClr val="404040"/>
                </a:solidFill>
                <a:latin typeface="+mn-lt"/>
                <a:cs typeface="Times New Roman"/>
              </a:rPr>
              <a:t>а</a:t>
            </a:r>
            <a:r>
              <a:rPr sz="1000" b="1" spc="-10">
                <a:solidFill>
                  <a:srgbClr val="404040"/>
                </a:solidFill>
                <a:latin typeface="+mn-lt"/>
                <a:cs typeface="Times New Roman"/>
              </a:rPr>
              <a:t>я</a:t>
            </a:r>
            <a:endParaRPr sz="1000">
              <a:latin typeface="+mn-lt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9375" y="5113338"/>
            <a:ext cx="842963" cy="165100"/>
          </a:xfrm>
          <a:prstGeom prst="rect">
            <a:avLst/>
          </a:prstGeom>
        </p:spPr>
        <p:txBody>
          <a:bodyPr lIns="0" tIns="0" rIns="0" bIns="0"/>
          <a:lstStyle/>
          <a:p>
            <a:pPr marL="127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000" b="1" spc="-10">
                <a:solidFill>
                  <a:srgbClr val="404040"/>
                </a:solidFill>
                <a:latin typeface="+mn-lt"/>
                <a:cs typeface="Times New Roman"/>
              </a:rPr>
              <a:t>ные в</a:t>
            </a:r>
            <a:r>
              <a:rPr sz="1000" b="1">
                <a:solidFill>
                  <a:srgbClr val="404040"/>
                </a:solidFill>
                <a:latin typeface="+mn-lt"/>
                <a:cs typeface="Times New Roman"/>
              </a:rPr>
              <a:t>о</a:t>
            </a:r>
            <a:r>
              <a:rPr sz="1000" b="1" spc="-10">
                <a:solidFill>
                  <a:srgbClr val="404040"/>
                </a:solidFill>
                <a:latin typeface="+mn-lt"/>
                <a:cs typeface="Times New Roman"/>
              </a:rPr>
              <a:t>просы»</a:t>
            </a:r>
            <a:endParaRPr sz="1000">
              <a:latin typeface="+mn-lt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19125" y="4378325"/>
            <a:ext cx="1100138" cy="317500"/>
          </a:xfrm>
          <a:prstGeom prst="rect">
            <a:avLst/>
          </a:prstGeom>
        </p:spPr>
        <p:txBody>
          <a:bodyPr lIns="0" tIns="0" rIns="0" bIns="0"/>
          <a:lstStyle/>
          <a:p>
            <a:pPr marL="127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000" b="1" spc="-5">
                <a:solidFill>
                  <a:srgbClr val="404040"/>
                </a:solidFill>
                <a:latin typeface="+mn-lt"/>
                <a:cs typeface="Times New Roman"/>
              </a:rPr>
              <a:t>02</a:t>
            </a:r>
            <a:r>
              <a:rPr sz="1000" b="1" spc="-20">
                <a:solidFill>
                  <a:srgbClr val="404040"/>
                </a:solidFill>
                <a:latin typeface="+mn-lt"/>
                <a:cs typeface="Times New Roman"/>
              </a:rPr>
              <a:t> </a:t>
            </a:r>
            <a:r>
              <a:rPr sz="1000" b="1" spc="-10">
                <a:solidFill>
                  <a:srgbClr val="404040"/>
                </a:solidFill>
                <a:latin typeface="+mn-lt"/>
                <a:cs typeface="Times New Roman"/>
              </a:rPr>
              <a:t>«Наци</a:t>
            </a:r>
            <a:r>
              <a:rPr sz="1000" b="1">
                <a:solidFill>
                  <a:srgbClr val="404040"/>
                </a:solidFill>
                <a:latin typeface="+mn-lt"/>
                <a:cs typeface="Times New Roman"/>
              </a:rPr>
              <a:t>о</a:t>
            </a:r>
            <a:r>
              <a:rPr sz="1000" b="1" spc="-10">
                <a:solidFill>
                  <a:srgbClr val="404040"/>
                </a:solidFill>
                <a:latin typeface="+mn-lt"/>
                <a:cs typeface="Times New Roman"/>
              </a:rPr>
              <a:t>н</a:t>
            </a:r>
            <a:r>
              <a:rPr sz="1000" b="1">
                <a:solidFill>
                  <a:srgbClr val="404040"/>
                </a:solidFill>
                <a:latin typeface="+mn-lt"/>
                <a:cs typeface="Times New Roman"/>
              </a:rPr>
              <a:t>а</a:t>
            </a:r>
            <a:r>
              <a:rPr sz="1000" b="1" spc="-10">
                <a:solidFill>
                  <a:srgbClr val="404040"/>
                </a:solidFill>
                <a:latin typeface="+mn-lt"/>
                <a:cs typeface="Times New Roman"/>
              </a:rPr>
              <a:t>льн</a:t>
            </a:r>
            <a:r>
              <a:rPr sz="1000" b="1">
                <a:solidFill>
                  <a:srgbClr val="404040"/>
                </a:solidFill>
                <a:latin typeface="+mn-lt"/>
                <a:cs typeface="Times New Roman"/>
              </a:rPr>
              <a:t>а</a:t>
            </a:r>
            <a:r>
              <a:rPr sz="1000" b="1" spc="-10">
                <a:solidFill>
                  <a:srgbClr val="404040"/>
                </a:solidFill>
                <a:latin typeface="+mn-lt"/>
                <a:cs typeface="Times New Roman"/>
              </a:rPr>
              <a:t>я</a:t>
            </a:r>
            <a:endParaRPr sz="1000">
              <a:latin typeface="+mn-lt"/>
              <a:cs typeface="Times New Roman"/>
            </a:endParaRPr>
          </a:p>
          <a:p>
            <a:pPr marL="127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000" b="1">
                <a:solidFill>
                  <a:srgbClr val="404040"/>
                </a:solidFill>
                <a:latin typeface="+mn-lt"/>
                <a:cs typeface="Times New Roman"/>
              </a:rPr>
              <a:t>обо</a:t>
            </a:r>
            <a:r>
              <a:rPr sz="1000" b="1" spc="-10">
                <a:solidFill>
                  <a:srgbClr val="404040"/>
                </a:solidFill>
                <a:latin typeface="+mn-lt"/>
                <a:cs typeface="Times New Roman"/>
              </a:rPr>
              <a:t>рон</a:t>
            </a:r>
            <a:r>
              <a:rPr sz="1000" b="1">
                <a:solidFill>
                  <a:srgbClr val="404040"/>
                </a:solidFill>
                <a:latin typeface="+mn-lt"/>
                <a:cs typeface="Times New Roman"/>
              </a:rPr>
              <a:t>а</a:t>
            </a:r>
            <a:r>
              <a:rPr sz="1000" b="1" spc="-5">
                <a:solidFill>
                  <a:srgbClr val="404040"/>
                </a:solidFill>
                <a:latin typeface="+mn-lt"/>
                <a:cs typeface="Times New Roman"/>
              </a:rPr>
              <a:t>»</a:t>
            </a:r>
            <a:endParaRPr sz="1000">
              <a:latin typeface="+mn-lt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482725" y="5119688"/>
            <a:ext cx="1235075" cy="469900"/>
          </a:xfrm>
          <a:prstGeom prst="rect">
            <a:avLst/>
          </a:prstGeom>
        </p:spPr>
        <p:txBody>
          <a:bodyPr lIns="0" tIns="0" rIns="0" bIns="0"/>
          <a:lstStyle/>
          <a:p>
            <a:pPr marL="12700"/>
            <a:r>
              <a:rPr lang="ru-RU" sz="1000" b="1">
                <a:solidFill>
                  <a:srgbClr val="404040"/>
                </a:solidFill>
                <a:latin typeface="Calibri" pitchFamily="34" charset="0"/>
                <a:cs typeface="Times New Roman" pitchFamily="18" charset="0"/>
              </a:rPr>
              <a:t>безопасность и правоохранительная деятельность»</a:t>
            </a:r>
            <a:endParaRPr lang="ru-RU" sz="10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914525" y="4319588"/>
            <a:ext cx="1100138" cy="317500"/>
          </a:xfrm>
          <a:prstGeom prst="rect">
            <a:avLst/>
          </a:prstGeom>
        </p:spPr>
        <p:txBody>
          <a:bodyPr lIns="0" tIns="0" rIns="0" bIns="0"/>
          <a:lstStyle/>
          <a:p>
            <a:pPr marL="12700"/>
            <a:r>
              <a:rPr lang="ru-RU" sz="1000" b="1">
                <a:solidFill>
                  <a:srgbClr val="404040"/>
                </a:solidFill>
                <a:latin typeface="Calibri" pitchFamily="34" charset="0"/>
                <a:cs typeface="Times New Roman" pitchFamily="18" charset="0"/>
              </a:rPr>
              <a:t>04 «Национальная экономика»</a:t>
            </a:r>
            <a:endParaRPr lang="ru-RU" sz="10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800350" y="5368925"/>
            <a:ext cx="876300" cy="469900"/>
          </a:xfrm>
          <a:prstGeom prst="rect">
            <a:avLst/>
          </a:prstGeom>
        </p:spPr>
        <p:txBody>
          <a:bodyPr lIns="0" tIns="0" rIns="0" bIns="0"/>
          <a:lstStyle/>
          <a:p>
            <a:pPr marL="12700"/>
            <a:r>
              <a:rPr lang="ru-RU" sz="1000" b="1">
                <a:solidFill>
                  <a:srgbClr val="404040"/>
                </a:solidFill>
                <a:latin typeface="Calibri" pitchFamily="34" charset="0"/>
                <a:cs typeface="Times New Roman" pitchFamily="18" charset="0"/>
              </a:rPr>
              <a:t>05 «Жилищно- коммунальное хозяйство»</a:t>
            </a:r>
            <a:endParaRPr lang="ru-RU" sz="10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355975" y="4276725"/>
            <a:ext cx="784225" cy="469900"/>
          </a:xfrm>
          <a:prstGeom prst="rect">
            <a:avLst/>
          </a:prstGeom>
        </p:spPr>
        <p:txBody>
          <a:bodyPr lIns="0" tIns="0" rIns="0" bIns="0"/>
          <a:lstStyle/>
          <a:p>
            <a:pPr marL="12700"/>
            <a:r>
              <a:rPr lang="ru-RU" sz="1000" b="1">
                <a:solidFill>
                  <a:srgbClr val="404040"/>
                </a:solidFill>
                <a:latin typeface="Calibri" pitchFamily="34" charset="0"/>
                <a:cs typeface="Times New Roman" pitchFamily="18" charset="0"/>
              </a:rPr>
              <a:t>06 «Охрана окружающей среды»</a:t>
            </a:r>
            <a:endParaRPr lang="ru-RU" sz="10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797300" y="4751388"/>
            <a:ext cx="1055688" cy="165100"/>
          </a:xfrm>
          <a:prstGeom prst="rect">
            <a:avLst/>
          </a:prstGeom>
        </p:spPr>
        <p:txBody>
          <a:bodyPr lIns="0" tIns="0" rIns="0" bIns="0"/>
          <a:lstStyle/>
          <a:p>
            <a:pPr marL="127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000" b="1">
                <a:solidFill>
                  <a:srgbClr val="404040"/>
                </a:solidFill>
                <a:latin typeface="+mn-lt"/>
                <a:cs typeface="Times New Roman"/>
              </a:rPr>
              <a:t>0</a:t>
            </a:r>
            <a:r>
              <a:rPr sz="1000" b="1" spc="-5">
                <a:solidFill>
                  <a:srgbClr val="404040"/>
                </a:solidFill>
                <a:latin typeface="+mn-lt"/>
                <a:cs typeface="Times New Roman"/>
              </a:rPr>
              <a:t>7</a:t>
            </a:r>
            <a:r>
              <a:rPr sz="1000" b="1" spc="-20">
                <a:solidFill>
                  <a:srgbClr val="404040"/>
                </a:solidFill>
                <a:latin typeface="+mn-lt"/>
                <a:cs typeface="Times New Roman"/>
              </a:rPr>
              <a:t> </a:t>
            </a:r>
            <a:r>
              <a:rPr sz="1000" b="1">
                <a:solidFill>
                  <a:srgbClr val="404040"/>
                </a:solidFill>
                <a:latin typeface="+mn-lt"/>
                <a:cs typeface="Times New Roman"/>
              </a:rPr>
              <a:t>«</a:t>
            </a:r>
            <a:r>
              <a:rPr sz="1000" b="1" spc="-10">
                <a:solidFill>
                  <a:srgbClr val="404040"/>
                </a:solidFill>
                <a:latin typeface="+mn-lt"/>
                <a:cs typeface="Times New Roman"/>
              </a:rPr>
              <a:t>О</a:t>
            </a:r>
            <a:r>
              <a:rPr sz="1000" b="1">
                <a:solidFill>
                  <a:srgbClr val="404040"/>
                </a:solidFill>
                <a:latin typeface="+mn-lt"/>
                <a:cs typeface="Times New Roman"/>
              </a:rPr>
              <a:t>б</a:t>
            </a:r>
            <a:r>
              <a:rPr sz="1000" b="1" spc="-10">
                <a:solidFill>
                  <a:srgbClr val="404040"/>
                </a:solidFill>
                <a:latin typeface="+mn-lt"/>
                <a:cs typeface="Times New Roman"/>
              </a:rPr>
              <a:t>раз</a:t>
            </a:r>
            <a:r>
              <a:rPr sz="1000" b="1">
                <a:solidFill>
                  <a:srgbClr val="404040"/>
                </a:solidFill>
                <a:latin typeface="+mn-lt"/>
                <a:cs typeface="Times New Roman"/>
              </a:rPr>
              <a:t>о</a:t>
            </a:r>
            <a:r>
              <a:rPr sz="1000" b="1" spc="-10">
                <a:solidFill>
                  <a:srgbClr val="404040"/>
                </a:solidFill>
                <a:latin typeface="+mn-lt"/>
                <a:cs typeface="Times New Roman"/>
              </a:rPr>
              <a:t>в</a:t>
            </a:r>
            <a:r>
              <a:rPr sz="1000" b="1">
                <a:solidFill>
                  <a:srgbClr val="404040"/>
                </a:solidFill>
                <a:latin typeface="+mn-lt"/>
                <a:cs typeface="Times New Roman"/>
              </a:rPr>
              <a:t>а</a:t>
            </a:r>
            <a:r>
              <a:rPr sz="1000" b="1" spc="-10">
                <a:solidFill>
                  <a:srgbClr val="404040"/>
                </a:solidFill>
                <a:latin typeface="+mn-lt"/>
                <a:cs typeface="Times New Roman"/>
              </a:rPr>
              <a:t>ние»</a:t>
            </a:r>
            <a:endParaRPr sz="1000">
              <a:latin typeface="+mn-lt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662488" y="4978400"/>
            <a:ext cx="1062037" cy="317500"/>
          </a:xfrm>
          <a:prstGeom prst="rect">
            <a:avLst/>
          </a:prstGeom>
        </p:spPr>
        <p:txBody>
          <a:bodyPr lIns="0" tIns="0" rIns="0" bIns="0"/>
          <a:lstStyle/>
          <a:p>
            <a:pPr marL="12700"/>
            <a:r>
              <a:rPr lang="ru-RU" sz="1000" b="1">
                <a:solidFill>
                  <a:srgbClr val="404040"/>
                </a:solidFill>
                <a:latin typeface="Calibri" pitchFamily="34" charset="0"/>
                <a:cs typeface="Times New Roman" pitchFamily="18" charset="0"/>
              </a:rPr>
              <a:t>08 «Культура, кинематография»</a:t>
            </a:r>
            <a:endParaRPr lang="ru-RU" sz="10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011738" y="4751388"/>
            <a:ext cx="1300162" cy="165100"/>
          </a:xfrm>
          <a:prstGeom prst="rect">
            <a:avLst/>
          </a:prstGeom>
        </p:spPr>
        <p:txBody>
          <a:bodyPr lIns="0" tIns="0" rIns="0" bIns="0"/>
          <a:lstStyle/>
          <a:p>
            <a:pPr marL="127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000" b="1">
                <a:solidFill>
                  <a:srgbClr val="404040"/>
                </a:solidFill>
                <a:latin typeface="+mn-lt"/>
                <a:cs typeface="Times New Roman"/>
              </a:rPr>
              <a:t>0</a:t>
            </a:r>
            <a:r>
              <a:rPr sz="1000" b="1" spc="-5">
                <a:solidFill>
                  <a:srgbClr val="404040"/>
                </a:solidFill>
                <a:latin typeface="+mn-lt"/>
                <a:cs typeface="Times New Roman"/>
              </a:rPr>
              <a:t>9</a:t>
            </a:r>
            <a:r>
              <a:rPr sz="1000" b="1" spc="-20">
                <a:solidFill>
                  <a:srgbClr val="404040"/>
                </a:solidFill>
                <a:latin typeface="+mn-lt"/>
                <a:cs typeface="Times New Roman"/>
              </a:rPr>
              <a:t> </a:t>
            </a:r>
            <a:r>
              <a:rPr sz="1000" b="1">
                <a:solidFill>
                  <a:srgbClr val="404040"/>
                </a:solidFill>
                <a:latin typeface="+mn-lt"/>
                <a:cs typeface="Times New Roman"/>
              </a:rPr>
              <a:t>«</a:t>
            </a:r>
            <a:r>
              <a:rPr sz="1000" b="1" spc="-10">
                <a:solidFill>
                  <a:srgbClr val="404040"/>
                </a:solidFill>
                <a:latin typeface="+mn-lt"/>
                <a:cs typeface="Times New Roman"/>
              </a:rPr>
              <a:t>Здр</a:t>
            </a:r>
            <a:r>
              <a:rPr sz="1000" b="1">
                <a:solidFill>
                  <a:srgbClr val="404040"/>
                </a:solidFill>
                <a:latin typeface="+mn-lt"/>
                <a:cs typeface="Times New Roman"/>
              </a:rPr>
              <a:t>а</a:t>
            </a:r>
            <a:r>
              <a:rPr sz="1000" b="1" spc="-10">
                <a:solidFill>
                  <a:srgbClr val="404040"/>
                </a:solidFill>
                <a:latin typeface="+mn-lt"/>
                <a:cs typeface="Times New Roman"/>
              </a:rPr>
              <a:t>в</a:t>
            </a:r>
            <a:r>
              <a:rPr sz="1000" b="1">
                <a:solidFill>
                  <a:srgbClr val="404040"/>
                </a:solidFill>
                <a:latin typeface="+mn-lt"/>
                <a:cs typeface="Times New Roman"/>
              </a:rPr>
              <a:t>оо</a:t>
            </a:r>
            <a:r>
              <a:rPr sz="1000" b="1" spc="-15">
                <a:solidFill>
                  <a:srgbClr val="404040"/>
                </a:solidFill>
                <a:latin typeface="+mn-lt"/>
                <a:cs typeface="Times New Roman"/>
              </a:rPr>
              <a:t>х</a:t>
            </a:r>
            <a:r>
              <a:rPr sz="1000" b="1" spc="-10">
                <a:solidFill>
                  <a:srgbClr val="404040"/>
                </a:solidFill>
                <a:latin typeface="+mn-lt"/>
                <a:cs typeface="Times New Roman"/>
              </a:rPr>
              <a:t>ранение»</a:t>
            </a:r>
            <a:endParaRPr sz="1000">
              <a:latin typeface="+mn-lt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659438" y="4319588"/>
            <a:ext cx="955675" cy="317500"/>
          </a:xfrm>
          <a:prstGeom prst="rect">
            <a:avLst/>
          </a:prstGeom>
        </p:spPr>
        <p:txBody>
          <a:bodyPr lIns="0" tIns="0" rIns="0" bIns="0"/>
          <a:lstStyle/>
          <a:p>
            <a:pPr marL="12700"/>
            <a:r>
              <a:rPr lang="ru-RU" sz="1000" b="1">
                <a:solidFill>
                  <a:srgbClr val="404040"/>
                </a:solidFill>
                <a:latin typeface="Calibri" pitchFamily="34" charset="0"/>
                <a:cs typeface="Times New Roman" pitchFamily="18" charset="0"/>
              </a:rPr>
              <a:t>10 «Социальная политика»</a:t>
            </a:r>
            <a:endParaRPr lang="ru-RU" sz="10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6380163" y="4606925"/>
            <a:ext cx="941387" cy="469900"/>
          </a:xfrm>
          <a:prstGeom prst="rect">
            <a:avLst/>
          </a:prstGeom>
        </p:spPr>
        <p:txBody>
          <a:bodyPr lIns="0" tIns="0" rIns="0" bIns="0"/>
          <a:lstStyle/>
          <a:p>
            <a:pPr marL="12700"/>
            <a:r>
              <a:rPr lang="ru-RU" sz="1000" b="1">
                <a:solidFill>
                  <a:srgbClr val="404040"/>
                </a:solidFill>
                <a:latin typeface="Calibri" pitchFamily="34" charset="0"/>
                <a:cs typeface="Times New Roman" pitchFamily="18" charset="0"/>
              </a:rPr>
              <a:t>11 «Физическая культура и спорт»</a:t>
            </a:r>
            <a:endParaRPr lang="ru-RU" sz="10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6938963" y="5129213"/>
            <a:ext cx="825500" cy="469900"/>
          </a:xfrm>
          <a:prstGeom prst="rect">
            <a:avLst/>
          </a:prstGeom>
        </p:spPr>
        <p:txBody>
          <a:bodyPr lIns="0" tIns="0" rIns="0" bIns="0"/>
          <a:lstStyle/>
          <a:p>
            <a:pPr marL="12700"/>
            <a:r>
              <a:rPr lang="ru-RU" sz="1000" b="1">
                <a:solidFill>
                  <a:srgbClr val="404040"/>
                </a:solidFill>
                <a:latin typeface="Calibri" pitchFamily="34" charset="0"/>
                <a:cs typeface="Times New Roman" pitchFamily="18" charset="0"/>
              </a:rPr>
              <a:t>12 «Средства массовой информации»</a:t>
            </a:r>
            <a:endParaRPr lang="ru-RU" sz="10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7531100" y="5614988"/>
            <a:ext cx="1139825" cy="622300"/>
          </a:xfrm>
          <a:prstGeom prst="rect">
            <a:avLst/>
          </a:prstGeom>
        </p:spPr>
        <p:txBody>
          <a:bodyPr lIns="0" tIns="0" rIns="0" bIns="0"/>
          <a:lstStyle/>
          <a:p>
            <a:pPr marL="12700"/>
            <a:r>
              <a:rPr lang="ru-RU" sz="1000" b="1">
                <a:solidFill>
                  <a:srgbClr val="404040"/>
                </a:solidFill>
                <a:latin typeface="Calibri" pitchFamily="34" charset="0"/>
                <a:cs typeface="Times New Roman" pitchFamily="18" charset="0"/>
              </a:rPr>
              <a:t>13 «Обслуживание государственного и муниципального долга»</a:t>
            </a:r>
            <a:endParaRPr lang="ru-RU" sz="10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7964488" y="4656138"/>
            <a:ext cx="1179512" cy="469900"/>
          </a:xfrm>
          <a:prstGeom prst="rect">
            <a:avLst/>
          </a:prstGeom>
        </p:spPr>
        <p:txBody>
          <a:bodyPr lIns="0" tIns="0" rIns="0" bIns="0"/>
          <a:lstStyle/>
          <a:p>
            <a:pPr marL="12700"/>
            <a:r>
              <a:rPr lang="ru-RU" sz="1000" b="1">
                <a:solidFill>
                  <a:srgbClr val="404040"/>
                </a:solidFill>
                <a:latin typeface="Calibri" pitchFamily="34" charset="0"/>
                <a:cs typeface="Times New Roman" pitchFamily="18" charset="0"/>
              </a:rPr>
              <a:t>14 «Межбюджетные трансферты общего характера»</a:t>
            </a:r>
            <a:endParaRPr lang="ru-RU" sz="10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35856" name="object 17"/>
          <p:cNvSpPr>
            <a:spLocks/>
          </p:cNvSpPr>
          <p:nvPr/>
        </p:nvSpPr>
        <p:spPr bwMode="auto">
          <a:xfrm>
            <a:off x="107950" y="676275"/>
            <a:ext cx="8785225" cy="2303463"/>
          </a:xfrm>
          <a:custGeom>
            <a:avLst/>
            <a:gdLst/>
            <a:ahLst/>
            <a:cxnLst>
              <a:cxn ang="0">
                <a:pos x="0" y="2303526"/>
              </a:cxn>
              <a:cxn ang="0">
                <a:pos x="8785225" y="2303526"/>
              </a:cxn>
              <a:cxn ang="0">
                <a:pos x="8785225" y="0"/>
              </a:cxn>
              <a:cxn ang="0">
                <a:pos x="0" y="0"/>
              </a:cxn>
              <a:cxn ang="0">
                <a:pos x="0" y="2303526"/>
              </a:cxn>
            </a:cxnLst>
            <a:rect l="0" t="0" r="r" b="b"/>
            <a:pathLst>
              <a:path w="8785225" h="2303526">
                <a:moveTo>
                  <a:pt x="0" y="2303526"/>
                </a:moveTo>
                <a:lnTo>
                  <a:pt x="8785225" y="2303526"/>
                </a:lnTo>
                <a:lnTo>
                  <a:pt x="8785225" y="0"/>
                </a:lnTo>
                <a:lnTo>
                  <a:pt x="0" y="0"/>
                </a:lnTo>
                <a:lnTo>
                  <a:pt x="0" y="2303526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8" name="object 18"/>
          <p:cNvSpPr txBox="1"/>
          <p:nvPr/>
        </p:nvSpPr>
        <p:spPr>
          <a:xfrm>
            <a:off x="179388" y="819150"/>
            <a:ext cx="8629650" cy="2687638"/>
          </a:xfrm>
          <a:prstGeom prst="rect">
            <a:avLst/>
          </a:prstGeom>
        </p:spPr>
        <p:txBody>
          <a:bodyPr lIns="0" tIns="0" rIns="0" bIns="0" anchor="ctr"/>
          <a:lstStyle/>
          <a:p>
            <a:pPr marL="12700">
              <a:lnSpc>
                <a:spcPts val="1513"/>
              </a:lnSpc>
            </a:pPr>
            <a:r>
              <a:rPr lang="ru-RU" sz="1400" b="1" dirty="0">
                <a:latin typeface="Calibri" pitchFamily="34" charset="0"/>
                <a:cs typeface="Times New Roman" pitchFamily="18" charset="0"/>
              </a:rPr>
              <a:t>Расходы бюджета </a:t>
            </a:r>
            <a:r>
              <a:rPr lang="ru-RU" sz="1400" dirty="0">
                <a:latin typeface="Calibri" pitchFamily="34" charset="0"/>
                <a:cs typeface="Times New Roman" pitchFamily="18" charset="0"/>
              </a:rPr>
              <a:t>– выплачиваемые из бюджета денежные средства, за исключением средств, являющихся источниками финансирования дефицита бюджета.</a:t>
            </a:r>
          </a:p>
          <a:p>
            <a:pPr marL="12700">
              <a:lnSpc>
                <a:spcPts val="500"/>
              </a:lnSpc>
              <a:spcBef>
                <a:spcPts val="13"/>
              </a:spcBef>
            </a:pPr>
            <a:endParaRPr lang="ru-RU" sz="500" dirty="0">
              <a:latin typeface="Calibri" pitchFamily="34" charset="0"/>
            </a:endParaRPr>
          </a:p>
          <a:p>
            <a:pPr marL="12700">
              <a:lnSpc>
                <a:spcPts val="1000"/>
              </a:lnSpc>
            </a:pPr>
            <a:endParaRPr lang="ru-RU" sz="1000" dirty="0">
              <a:latin typeface="Calibri" pitchFamily="34" charset="0"/>
            </a:endParaRPr>
          </a:p>
          <a:p>
            <a:pPr marL="12700" algn="just">
              <a:lnSpc>
                <a:spcPts val="1513"/>
              </a:lnSpc>
            </a:pPr>
            <a:r>
              <a:rPr lang="ru-RU" sz="1400" b="1" dirty="0">
                <a:latin typeface="Calibri" pitchFamily="34" charset="0"/>
                <a:cs typeface="Times New Roman" pitchFamily="18" charset="0"/>
              </a:rPr>
              <a:t>Формирование расходов </a:t>
            </a:r>
            <a:r>
              <a:rPr lang="ru-RU" sz="1400" dirty="0">
                <a:latin typeface="Calibri" pitchFamily="34" charset="0"/>
                <a:cs typeface="Times New Roman" pitchFamily="18" charset="0"/>
              </a:rPr>
              <a:t>осуществляется в соответствии с расходными обязательствами, обусловленными установленным законодательством разграничением полномочий, исполнение которых должно происходить в очередном финансовом году за счет средств соответствующих бюджетов.</a:t>
            </a:r>
          </a:p>
          <a:p>
            <a:pPr marL="12700">
              <a:lnSpc>
                <a:spcPts val="1400"/>
              </a:lnSpc>
              <a:spcBef>
                <a:spcPts val="88"/>
              </a:spcBef>
            </a:pPr>
            <a:endParaRPr lang="ru-RU" sz="1400" dirty="0">
              <a:latin typeface="Calibri" pitchFamily="34" charset="0"/>
            </a:endParaRPr>
          </a:p>
          <a:p>
            <a:pPr marL="12700" algn="just"/>
            <a:r>
              <a:rPr lang="ru-RU" sz="1400" b="1" dirty="0">
                <a:latin typeface="Calibri" pitchFamily="34" charset="0"/>
                <a:cs typeface="Times New Roman" pitchFamily="18" charset="0"/>
              </a:rPr>
              <a:t>Принципы формирования расходов бюджета:</a:t>
            </a:r>
            <a:endParaRPr lang="ru-RU" sz="1400" dirty="0">
              <a:latin typeface="Calibri" pitchFamily="34" charset="0"/>
              <a:cs typeface="Times New Roman" pitchFamily="18" charset="0"/>
            </a:endParaRPr>
          </a:p>
          <a:p>
            <a:pPr marL="12700" algn="just">
              <a:buFont typeface="Arial" charset="0"/>
              <a:buChar char="•"/>
            </a:pPr>
            <a:r>
              <a:rPr lang="ru-RU" sz="1200" dirty="0">
                <a:latin typeface="Calibri" pitchFamily="34" charset="0"/>
                <a:cs typeface="Times New Roman" pitchFamily="18" charset="0"/>
              </a:rPr>
              <a:t>по разделам;</a:t>
            </a:r>
          </a:p>
          <a:p>
            <a:pPr marL="12700" algn="just">
              <a:buFont typeface="Arial" charset="0"/>
              <a:buChar char="•"/>
            </a:pPr>
            <a:r>
              <a:rPr lang="ru-RU" sz="1200" dirty="0">
                <a:latin typeface="Calibri" pitchFamily="34" charset="0"/>
                <a:cs typeface="Times New Roman" pitchFamily="18" charset="0"/>
              </a:rPr>
              <a:t>по ведомствам;</a:t>
            </a:r>
          </a:p>
          <a:p>
            <a:pPr marL="12700" algn="just">
              <a:buFont typeface="Arial" charset="0"/>
              <a:buChar char="•"/>
            </a:pPr>
            <a:r>
              <a:rPr lang="ru-RU" sz="1200" dirty="0">
                <a:latin typeface="Calibri" pitchFamily="34" charset="0"/>
                <a:cs typeface="Times New Roman" pitchFamily="18" charset="0"/>
              </a:rPr>
              <a:t>по муниципальным программам </a:t>
            </a:r>
            <a:r>
              <a:rPr lang="ru-RU" sz="1200" dirty="0" err="1">
                <a:latin typeface="Calibri" pitchFamily="34" charset="0"/>
                <a:cs typeface="Times New Roman" pitchFamily="18" charset="0"/>
              </a:rPr>
              <a:t>Любытинского</a:t>
            </a:r>
            <a:r>
              <a:rPr lang="ru-RU" sz="1200" dirty="0">
                <a:latin typeface="Calibri" pitchFamily="34" charset="0"/>
                <a:cs typeface="Times New Roman" pitchFamily="18" charset="0"/>
              </a:rPr>
              <a:t> сельского поселения</a:t>
            </a:r>
          </a:p>
          <a:p>
            <a:pPr marL="12700" algn="just">
              <a:buFont typeface="Arial" charset="0"/>
              <a:buChar char="•"/>
            </a:pPr>
            <a:endParaRPr lang="ru-RU" sz="1200" dirty="0">
              <a:latin typeface="Calibri" pitchFamily="34" charset="0"/>
            </a:endParaRPr>
          </a:p>
          <a:p>
            <a:pPr marL="12700"/>
            <a:r>
              <a:rPr lang="ru-RU" sz="2000" b="1" dirty="0">
                <a:solidFill>
                  <a:srgbClr val="0000FF"/>
                </a:solidFill>
                <a:latin typeface="Calibri" pitchFamily="34" charset="0"/>
                <a:cs typeface="Times New Roman" pitchFamily="18" charset="0"/>
              </a:rPr>
              <a:t>Разделы классификации расходов бюджетов</a:t>
            </a:r>
            <a:endParaRPr lang="ru-RU" sz="2000" dirty="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35858" name="object 19"/>
          <p:cNvSpPr>
            <a:spLocks noChangeArrowheads="1"/>
          </p:cNvSpPr>
          <p:nvPr/>
        </p:nvSpPr>
        <p:spPr bwMode="auto">
          <a:xfrm>
            <a:off x="107950" y="3448050"/>
            <a:ext cx="8856663" cy="636588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35859" name="object 20"/>
          <p:cNvSpPr>
            <a:spLocks/>
          </p:cNvSpPr>
          <p:nvPr/>
        </p:nvSpPr>
        <p:spPr bwMode="auto">
          <a:xfrm>
            <a:off x="539750" y="4078288"/>
            <a:ext cx="0" cy="84613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846201"/>
              </a:cxn>
            </a:cxnLst>
            <a:rect l="0" t="0" r="r" b="b"/>
            <a:pathLst>
              <a:path h="846201">
                <a:moveTo>
                  <a:pt x="0" y="0"/>
                </a:moveTo>
                <a:lnTo>
                  <a:pt x="0" y="846201"/>
                </a:lnTo>
              </a:path>
            </a:pathLst>
          </a:custGeom>
          <a:noFill/>
          <a:ln w="19050">
            <a:solidFill>
              <a:srgbClr val="898782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5860" name="object 21"/>
          <p:cNvSpPr>
            <a:spLocks/>
          </p:cNvSpPr>
          <p:nvPr/>
        </p:nvSpPr>
        <p:spPr bwMode="auto">
          <a:xfrm>
            <a:off x="1154113" y="4090988"/>
            <a:ext cx="0" cy="2444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44475"/>
              </a:cxn>
            </a:cxnLst>
            <a:rect l="0" t="0" r="r" b="b"/>
            <a:pathLst>
              <a:path h="244475">
                <a:moveTo>
                  <a:pt x="0" y="0"/>
                </a:moveTo>
                <a:lnTo>
                  <a:pt x="0" y="244475"/>
                </a:lnTo>
              </a:path>
            </a:pathLst>
          </a:custGeom>
          <a:noFill/>
          <a:ln w="19050">
            <a:solidFill>
              <a:srgbClr val="898782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5861" name="object 22"/>
          <p:cNvSpPr>
            <a:spLocks/>
          </p:cNvSpPr>
          <p:nvPr/>
        </p:nvSpPr>
        <p:spPr bwMode="auto">
          <a:xfrm>
            <a:off x="1774825" y="4111625"/>
            <a:ext cx="0" cy="82391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823849"/>
              </a:cxn>
            </a:cxnLst>
            <a:rect l="0" t="0" r="r" b="b"/>
            <a:pathLst>
              <a:path h="823849">
                <a:moveTo>
                  <a:pt x="0" y="0"/>
                </a:moveTo>
                <a:lnTo>
                  <a:pt x="0" y="823849"/>
                </a:lnTo>
              </a:path>
            </a:pathLst>
          </a:custGeom>
          <a:noFill/>
          <a:ln w="19050">
            <a:solidFill>
              <a:srgbClr val="898782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5862" name="object 23"/>
          <p:cNvSpPr>
            <a:spLocks/>
          </p:cNvSpPr>
          <p:nvPr/>
        </p:nvSpPr>
        <p:spPr bwMode="auto">
          <a:xfrm>
            <a:off x="2408238" y="4111625"/>
            <a:ext cx="0" cy="1651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65100"/>
              </a:cxn>
            </a:cxnLst>
            <a:rect l="0" t="0" r="r" b="b"/>
            <a:pathLst>
              <a:path h="165100">
                <a:moveTo>
                  <a:pt x="0" y="0"/>
                </a:moveTo>
                <a:lnTo>
                  <a:pt x="0" y="165100"/>
                </a:lnTo>
              </a:path>
            </a:pathLst>
          </a:custGeom>
          <a:noFill/>
          <a:ln w="19050">
            <a:solidFill>
              <a:srgbClr val="898782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5863" name="object 24"/>
          <p:cNvSpPr>
            <a:spLocks/>
          </p:cNvSpPr>
          <p:nvPr/>
        </p:nvSpPr>
        <p:spPr bwMode="auto">
          <a:xfrm>
            <a:off x="3059113" y="4111625"/>
            <a:ext cx="0" cy="121443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214374"/>
              </a:cxn>
            </a:cxnLst>
            <a:rect l="0" t="0" r="r" b="b"/>
            <a:pathLst>
              <a:path h="1214374">
                <a:moveTo>
                  <a:pt x="0" y="0"/>
                </a:moveTo>
                <a:lnTo>
                  <a:pt x="0" y="1214374"/>
                </a:lnTo>
              </a:path>
            </a:pathLst>
          </a:custGeom>
          <a:noFill/>
          <a:ln w="19050">
            <a:solidFill>
              <a:srgbClr val="898782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5864" name="object 25"/>
          <p:cNvSpPr>
            <a:spLocks/>
          </p:cNvSpPr>
          <p:nvPr/>
        </p:nvSpPr>
        <p:spPr bwMode="auto">
          <a:xfrm>
            <a:off x="3635375" y="4111625"/>
            <a:ext cx="0" cy="1651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65100"/>
              </a:cxn>
            </a:cxnLst>
            <a:rect l="0" t="0" r="r" b="b"/>
            <a:pathLst>
              <a:path h="165100">
                <a:moveTo>
                  <a:pt x="0" y="0"/>
                </a:moveTo>
                <a:lnTo>
                  <a:pt x="0" y="165100"/>
                </a:lnTo>
              </a:path>
            </a:pathLst>
          </a:custGeom>
          <a:noFill/>
          <a:ln w="19050">
            <a:solidFill>
              <a:srgbClr val="898782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5865" name="object 26"/>
          <p:cNvSpPr>
            <a:spLocks/>
          </p:cNvSpPr>
          <p:nvPr/>
        </p:nvSpPr>
        <p:spPr bwMode="auto">
          <a:xfrm>
            <a:off x="4284663" y="4090988"/>
            <a:ext cx="0" cy="6604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660400"/>
              </a:cxn>
            </a:cxnLst>
            <a:rect l="0" t="0" r="r" b="b"/>
            <a:pathLst>
              <a:path h="660400">
                <a:moveTo>
                  <a:pt x="0" y="0"/>
                </a:moveTo>
                <a:lnTo>
                  <a:pt x="0" y="660400"/>
                </a:lnTo>
              </a:path>
            </a:pathLst>
          </a:custGeom>
          <a:noFill/>
          <a:ln w="19050">
            <a:solidFill>
              <a:srgbClr val="898782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5866" name="object 27"/>
          <p:cNvSpPr>
            <a:spLocks/>
          </p:cNvSpPr>
          <p:nvPr/>
        </p:nvSpPr>
        <p:spPr bwMode="auto">
          <a:xfrm>
            <a:off x="4932363" y="4090988"/>
            <a:ext cx="0" cy="8445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844550"/>
              </a:cxn>
            </a:cxnLst>
            <a:rect l="0" t="0" r="r" b="b"/>
            <a:pathLst>
              <a:path h="844550">
                <a:moveTo>
                  <a:pt x="0" y="0"/>
                </a:moveTo>
                <a:lnTo>
                  <a:pt x="0" y="844550"/>
                </a:lnTo>
              </a:path>
            </a:pathLst>
          </a:custGeom>
          <a:noFill/>
          <a:ln w="19050">
            <a:solidFill>
              <a:srgbClr val="898782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5867" name="object 28"/>
          <p:cNvSpPr>
            <a:spLocks/>
          </p:cNvSpPr>
          <p:nvPr/>
        </p:nvSpPr>
        <p:spPr bwMode="auto">
          <a:xfrm>
            <a:off x="5508625" y="4090988"/>
            <a:ext cx="0" cy="61753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617601"/>
              </a:cxn>
            </a:cxnLst>
            <a:rect l="0" t="0" r="r" b="b"/>
            <a:pathLst>
              <a:path h="617601">
                <a:moveTo>
                  <a:pt x="0" y="0"/>
                </a:moveTo>
                <a:lnTo>
                  <a:pt x="0" y="617601"/>
                </a:lnTo>
              </a:path>
            </a:pathLst>
          </a:custGeom>
          <a:noFill/>
          <a:ln w="19050">
            <a:solidFill>
              <a:srgbClr val="898782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5868" name="object 29"/>
          <p:cNvSpPr>
            <a:spLocks/>
          </p:cNvSpPr>
          <p:nvPr/>
        </p:nvSpPr>
        <p:spPr bwMode="auto">
          <a:xfrm>
            <a:off x="6156325" y="4090988"/>
            <a:ext cx="0" cy="2444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44475"/>
              </a:cxn>
            </a:cxnLst>
            <a:rect l="0" t="0" r="r" b="b"/>
            <a:pathLst>
              <a:path h="244475">
                <a:moveTo>
                  <a:pt x="0" y="0"/>
                </a:moveTo>
                <a:lnTo>
                  <a:pt x="0" y="244475"/>
                </a:lnTo>
              </a:path>
            </a:pathLst>
          </a:custGeom>
          <a:noFill/>
          <a:ln w="19050">
            <a:solidFill>
              <a:srgbClr val="898782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5869" name="object 30"/>
          <p:cNvSpPr>
            <a:spLocks/>
          </p:cNvSpPr>
          <p:nvPr/>
        </p:nvSpPr>
        <p:spPr bwMode="auto">
          <a:xfrm>
            <a:off x="6732588" y="4090988"/>
            <a:ext cx="0" cy="5238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523875"/>
              </a:cxn>
            </a:cxnLst>
            <a:rect l="0" t="0" r="r" b="b"/>
            <a:pathLst>
              <a:path h="523875">
                <a:moveTo>
                  <a:pt x="0" y="0"/>
                </a:moveTo>
                <a:lnTo>
                  <a:pt x="0" y="523875"/>
                </a:lnTo>
              </a:path>
            </a:pathLst>
          </a:custGeom>
          <a:noFill/>
          <a:ln w="19050">
            <a:solidFill>
              <a:srgbClr val="898782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5870" name="object 31"/>
          <p:cNvSpPr>
            <a:spLocks/>
          </p:cNvSpPr>
          <p:nvPr/>
        </p:nvSpPr>
        <p:spPr bwMode="auto">
          <a:xfrm>
            <a:off x="7348538" y="4090988"/>
            <a:ext cx="0" cy="99536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995426"/>
              </a:cxn>
            </a:cxnLst>
            <a:rect l="0" t="0" r="r" b="b"/>
            <a:pathLst>
              <a:path h="995426">
                <a:moveTo>
                  <a:pt x="0" y="0"/>
                </a:moveTo>
                <a:lnTo>
                  <a:pt x="0" y="995426"/>
                </a:lnTo>
              </a:path>
            </a:pathLst>
          </a:custGeom>
          <a:noFill/>
          <a:ln w="19050">
            <a:solidFill>
              <a:srgbClr val="898782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5871" name="object 32"/>
          <p:cNvSpPr>
            <a:spLocks/>
          </p:cNvSpPr>
          <p:nvPr/>
        </p:nvSpPr>
        <p:spPr bwMode="auto">
          <a:xfrm>
            <a:off x="7956550" y="4060825"/>
            <a:ext cx="6350" cy="148113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6350" y="1481201"/>
              </a:cxn>
            </a:cxnLst>
            <a:rect l="0" t="0" r="r" b="b"/>
            <a:pathLst>
              <a:path w="6350" h="1481201">
                <a:moveTo>
                  <a:pt x="0" y="0"/>
                </a:moveTo>
                <a:lnTo>
                  <a:pt x="6350" y="1481201"/>
                </a:lnTo>
              </a:path>
            </a:pathLst>
          </a:custGeom>
          <a:noFill/>
          <a:ln w="19050">
            <a:solidFill>
              <a:srgbClr val="898782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5872" name="object 33"/>
          <p:cNvSpPr>
            <a:spLocks/>
          </p:cNvSpPr>
          <p:nvPr/>
        </p:nvSpPr>
        <p:spPr bwMode="auto">
          <a:xfrm>
            <a:off x="8604250" y="4090988"/>
            <a:ext cx="0" cy="5222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522350"/>
              </a:cxn>
            </a:cxnLst>
            <a:rect l="0" t="0" r="r" b="b"/>
            <a:pathLst>
              <a:path h="522350">
                <a:moveTo>
                  <a:pt x="0" y="0"/>
                </a:moveTo>
                <a:lnTo>
                  <a:pt x="0" y="522350"/>
                </a:lnTo>
              </a:path>
            </a:pathLst>
          </a:custGeom>
          <a:noFill/>
          <a:ln w="19050">
            <a:solidFill>
              <a:srgbClr val="898782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6" name="Заголовок 1"/>
          <p:cNvSpPr txBox="1">
            <a:spLocks/>
          </p:cNvSpPr>
          <p:nvPr/>
        </p:nvSpPr>
        <p:spPr>
          <a:xfrm>
            <a:off x="0" y="296652"/>
            <a:ext cx="9144000" cy="379623"/>
          </a:xfrm>
          <a:prstGeom prst="rect">
            <a:avLst/>
          </a:prstGeom>
          <a:effectLst>
            <a:outerShdw blurRad="25400" dist="254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 fontAlgn="auto">
              <a:lnSpc>
                <a:spcPts val="2400"/>
              </a:lnSpc>
              <a:spcAft>
                <a:spcPts val="0"/>
              </a:spcAft>
              <a:defRPr/>
            </a:pPr>
            <a:r>
              <a:rPr lang="ru-RU" sz="2800" b="1" dirty="0">
                <a:latin typeface="+mn-lt"/>
                <a:ea typeface="+mj-ea"/>
                <a:cs typeface="+mj-cs"/>
              </a:rPr>
              <a:t>Расходы бюджета</a:t>
            </a:r>
          </a:p>
        </p:txBody>
      </p:sp>
      <p:sp>
        <p:nvSpPr>
          <p:cNvPr id="39" name="Номер слайда 3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56DEDC-B8F5-46F7-A193-962D06623CE8}" type="slidenum">
              <a:rPr lang="ru-RU"/>
              <a:pPr>
                <a:defRPr/>
              </a:pPr>
              <a:t>8</a:t>
            </a:fld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490538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sz="28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/>
              </a:rPr>
              <a:t>Из</a:t>
            </a:r>
            <a:r>
              <a:rPr sz="2800" b="1" spc="-35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/>
              </a:rPr>
              <a:t> </a:t>
            </a:r>
            <a:r>
              <a:rPr sz="2800" b="1" spc="-4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/>
              </a:rPr>
              <a:t>к</a:t>
            </a:r>
            <a:r>
              <a:rPr sz="28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/>
              </a:rPr>
              <a:t>а</a:t>
            </a:r>
            <a:r>
              <a:rPr sz="2800" b="1" spc="-2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/>
              </a:rPr>
              <a:t>к</a:t>
            </a:r>
            <a:r>
              <a:rPr sz="28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/>
              </a:rPr>
              <a:t>о</a:t>
            </a:r>
            <a:r>
              <a:rPr sz="2800" b="1" spc="-4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/>
              </a:rPr>
              <a:t>г</a:t>
            </a:r>
            <a:r>
              <a:rPr sz="28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/>
              </a:rPr>
              <a:t>о</a:t>
            </a:r>
            <a:r>
              <a:rPr sz="2800" b="1" spc="-15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/>
              </a:rPr>
              <a:t> </a:t>
            </a:r>
            <a:r>
              <a:rPr sz="28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/>
              </a:rPr>
              <a:t>б</a:t>
            </a:r>
            <a:r>
              <a:rPr sz="2800" b="1" spc="-11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/>
              </a:rPr>
              <a:t>ю</a:t>
            </a:r>
            <a:r>
              <a:rPr sz="2800" b="1" spc="-1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/>
              </a:rPr>
              <a:t>д</a:t>
            </a:r>
            <a:r>
              <a:rPr sz="2800" b="1" spc="-25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/>
              </a:rPr>
              <a:t>ж</a:t>
            </a:r>
            <a:r>
              <a:rPr sz="28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/>
              </a:rPr>
              <a:t>е</a:t>
            </a:r>
            <a:r>
              <a:rPr sz="2800" b="1" spc="5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/>
              </a:rPr>
              <a:t>т</a:t>
            </a:r>
            <a:r>
              <a:rPr sz="28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/>
              </a:rPr>
              <a:t>а</a:t>
            </a:r>
            <a:r>
              <a:rPr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/>
              </a:rPr>
              <a:t> </a:t>
            </a:r>
            <a:r>
              <a:rPr sz="28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/>
              </a:rPr>
              <a:t>прои</a:t>
            </a:r>
            <a:r>
              <a:rPr sz="2800" b="1" spc="-25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/>
              </a:rPr>
              <a:t>с</a:t>
            </a:r>
            <a:r>
              <a:rPr sz="2800" b="1" spc="-7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/>
              </a:rPr>
              <a:t>х</a:t>
            </a:r>
            <a:r>
              <a:rPr sz="2800" b="1" spc="-55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/>
              </a:rPr>
              <a:t>о</a:t>
            </a:r>
            <a:r>
              <a:rPr sz="2800" b="1" spc="-1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/>
              </a:rPr>
              <a:t>д</a:t>
            </a:r>
            <a:r>
              <a:rPr sz="28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/>
              </a:rPr>
              <a:t>ит</a:t>
            </a:r>
            <a:r>
              <a:rPr sz="2800" b="1" spc="-35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/>
              </a:rPr>
              <a:t> </a:t>
            </a:r>
            <a:r>
              <a:rPr sz="2800" b="1" spc="-2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/>
              </a:rPr>
              <a:t>ф</a:t>
            </a:r>
            <a:r>
              <a:rPr sz="28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/>
              </a:rPr>
              <a:t>инансир</a:t>
            </a:r>
            <a:r>
              <a:rPr sz="2800" b="1" spc="-5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/>
              </a:rPr>
              <a:t>о</a:t>
            </a:r>
            <a:r>
              <a:rPr sz="28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/>
              </a:rPr>
              <a:t>вание</a:t>
            </a:r>
            <a:r>
              <a:rPr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/>
              </a:rPr>
              <a:t>?</a:t>
            </a:r>
            <a:endParaRPr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Times New Roman"/>
            </a:endParaRPr>
          </a:p>
        </p:txBody>
      </p:sp>
      <p:sp>
        <p:nvSpPr>
          <p:cNvPr id="364" name="Номер слайда 36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DCADD7-0690-4FD1-AA1E-A0998A76DFF0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  <p:sp>
        <p:nvSpPr>
          <p:cNvPr id="36866" name="object 3"/>
          <p:cNvSpPr>
            <a:spLocks/>
          </p:cNvSpPr>
          <p:nvPr/>
        </p:nvSpPr>
        <p:spPr bwMode="auto">
          <a:xfrm>
            <a:off x="34925" y="490538"/>
            <a:ext cx="3854450" cy="868362"/>
          </a:xfrm>
          <a:custGeom>
            <a:avLst/>
            <a:gdLst/>
            <a:ahLst/>
            <a:cxnLst>
              <a:cxn ang="0">
                <a:pos x="0" y="868679"/>
              </a:cxn>
              <a:cxn ang="0">
                <a:pos x="3854830" y="868679"/>
              </a:cxn>
              <a:cxn ang="0">
                <a:pos x="3854830" y="0"/>
              </a:cxn>
              <a:cxn ang="0">
                <a:pos x="0" y="0"/>
              </a:cxn>
              <a:cxn ang="0">
                <a:pos x="0" y="868679"/>
              </a:cxn>
            </a:cxnLst>
            <a:rect l="0" t="0" r="r" b="b"/>
            <a:pathLst>
              <a:path w="3854830" h="868679">
                <a:moveTo>
                  <a:pt x="0" y="868679"/>
                </a:moveTo>
                <a:lnTo>
                  <a:pt x="3854830" y="868679"/>
                </a:lnTo>
                <a:lnTo>
                  <a:pt x="3854830" y="0"/>
                </a:lnTo>
                <a:lnTo>
                  <a:pt x="0" y="0"/>
                </a:lnTo>
                <a:lnTo>
                  <a:pt x="0" y="868679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6867" name="object 4"/>
          <p:cNvSpPr>
            <a:spLocks/>
          </p:cNvSpPr>
          <p:nvPr/>
        </p:nvSpPr>
        <p:spPr bwMode="auto">
          <a:xfrm>
            <a:off x="3889375" y="490538"/>
            <a:ext cx="2409825" cy="274637"/>
          </a:xfrm>
          <a:custGeom>
            <a:avLst/>
            <a:gdLst/>
            <a:ahLst/>
            <a:cxnLst>
              <a:cxn ang="0">
                <a:pos x="0" y="274320"/>
              </a:cxn>
              <a:cxn ang="0">
                <a:pos x="2409825" y="274320"/>
              </a:cxn>
              <a:cxn ang="0">
                <a:pos x="2409825" y="0"/>
              </a:cxn>
              <a:cxn ang="0">
                <a:pos x="0" y="0"/>
              </a:cxn>
              <a:cxn ang="0">
                <a:pos x="0" y="274320"/>
              </a:cxn>
            </a:cxnLst>
            <a:rect l="0" t="0" r="r" b="b"/>
            <a:pathLst>
              <a:path w="2409825" h="274320">
                <a:moveTo>
                  <a:pt x="0" y="274320"/>
                </a:moveTo>
                <a:lnTo>
                  <a:pt x="2409825" y="274320"/>
                </a:lnTo>
                <a:lnTo>
                  <a:pt x="2409825" y="0"/>
                </a:lnTo>
                <a:lnTo>
                  <a:pt x="0" y="0"/>
                </a:lnTo>
                <a:lnTo>
                  <a:pt x="0" y="27432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6868" name="object 5"/>
          <p:cNvSpPr>
            <a:spLocks/>
          </p:cNvSpPr>
          <p:nvPr/>
        </p:nvSpPr>
        <p:spPr bwMode="auto">
          <a:xfrm>
            <a:off x="6299200" y="490538"/>
            <a:ext cx="2844800" cy="274637"/>
          </a:xfrm>
          <a:custGeom>
            <a:avLst/>
            <a:gdLst/>
            <a:ahLst/>
            <a:cxnLst>
              <a:cxn ang="0">
                <a:pos x="0" y="274320"/>
              </a:cxn>
              <a:cxn ang="0">
                <a:pos x="2843783" y="274320"/>
              </a:cxn>
              <a:cxn ang="0">
                <a:pos x="2843783" y="0"/>
              </a:cxn>
              <a:cxn ang="0">
                <a:pos x="0" y="0"/>
              </a:cxn>
              <a:cxn ang="0">
                <a:pos x="0" y="274320"/>
              </a:cxn>
            </a:cxnLst>
            <a:rect l="0" t="0" r="r" b="b"/>
            <a:pathLst>
              <a:path w="2843783" h="274320">
                <a:moveTo>
                  <a:pt x="0" y="274320"/>
                </a:moveTo>
                <a:lnTo>
                  <a:pt x="2843783" y="274320"/>
                </a:lnTo>
                <a:lnTo>
                  <a:pt x="2843783" y="0"/>
                </a:lnTo>
                <a:lnTo>
                  <a:pt x="0" y="0"/>
                </a:lnTo>
                <a:lnTo>
                  <a:pt x="0" y="27432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6869" name="object 6"/>
          <p:cNvSpPr>
            <a:spLocks/>
          </p:cNvSpPr>
          <p:nvPr/>
        </p:nvSpPr>
        <p:spPr bwMode="auto">
          <a:xfrm>
            <a:off x="3889375" y="765175"/>
            <a:ext cx="898525" cy="593725"/>
          </a:xfrm>
          <a:custGeom>
            <a:avLst/>
            <a:gdLst/>
            <a:ahLst/>
            <a:cxnLst>
              <a:cxn ang="0">
                <a:pos x="0" y="594360"/>
              </a:cxn>
              <a:cxn ang="0">
                <a:pos x="897712" y="594360"/>
              </a:cxn>
              <a:cxn ang="0">
                <a:pos x="897712" y="0"/>
              </a:cxn>
              <a:cxn ang="0">
                <a:pos x="0" y="0"/>
              </a:cxn>
              <a:cxn ang="0">
                <a:pos x="0" y="594360"/>
              </a:cxn>
            </a:cxnLst>
            <a:rect l="0" t="0" r="r" b="b"/>
            <a:pathLst>
              <a:path w="897712" h="594360">
                <a:moveTo>
                  <a:pt x="0" y="594360"/>
                </a:moveTo>
                <a:lnTo>
                  <a:pt x="897712" y="594360"/>
                </a:lnTo>
                <a:lnTo>
                  <a:pt x="897712" y="0"/>
                </a:lnTo>
                <a:lnTo>
                  <a:pt x="0" y="0"/>
                </a:lnTo>
                <a:lnTo>
                  <a:pt x="0" y="594360"/>
                </a:lnTo>
                <a:close/>
              </a:path>
            </a:pathLst>
          </a:custGeom>
          <a:solidFill>
            <a:srgbClr val="C0504D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6870" name="object 7"/>
          <p:cNvSpPr>
            <a:spLocks/>
          </p:cNvSpPr>
          <p:nvPr/>
        </p:nvSpPr>
        <p:spPr bwMode="auto">
          <a:xfrm>
            <a:off x="4787900" y="765175"/>
            <a:ext cx="792163" cy="593725"/>
          </a:xfrm>
          <a:custGeom>
            <a:avLst/>
            <a:gdLst/>
            <a:ahLst/>
            <a:cxnLst>
              <a:cxn ang="0">
                <a:pos x="0" y="594360"/>
              </a:cxn>
              <a:cxn ang="0">
                <a:pos x="792086" y="594360"/>
              </a:cxn>
              <a:cxn ang="0">
                <a:pos x="792086" y="0"/>
              </a:cxn>
              <a:cxn ang="0">
                <a:pos x="0" y="0"/>
              </a:cxn>
              <a:cxn ang="0">
                <a:pos x="0" y="594360"/>
              </a:cxn>
            </a:cxnLst>
            <a:rect l="0" t="0" r="r" b="b"/>
            <a:pathLst>
              <a:path w="792086" h="594360">
                <a:moveTo>
                  <a:pt x="0" y="594360"/>
                </a:moveTo>
                <a:lnTo>
                  <a:pt x="792086" y="594360"/>
                </a:lnTo>
                <a:lnTo>
                  <a:pt x="792086" y="0"/>
                </a:lnTo>
                <a:lnTo>
                  <a:pt x="0" y="0"/>
                </a:lnTo>
                <a:lnTo>
                  <a:pt x="0" y="594360"/>
                </a:lnTo>
                <a:close/>
              </a:path>
            </a:pathLst>
          </a:custGeom>
          <a:solidFill>
            <a:srgbClr val="C0504D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6871" name="object 8"/>
          <p:cNvSpPr>
            <a:spLocks/>
          </p:cNvSpPr>
          <p:nvPr/>
        </p:nvSpPr>
        <p:spPr bwMode="auto">
          <a:xfrm>
            <a:off x="5580063" y="765175"/>
            <a:ext cx="719137" cy="593725"/>
          </a:xfrm>
          <a:custGeom>
            <a:avLst/>
            <a:gdLst/>
            <a:ahLst/>
            <a:cxnLst>
              <a:cxn ang="0">
                <a:pos x="0" y="594360"/>
              </a:cxn>
              <a:cxn ang="0">
                <a:pos x="720077" y="594360"/>
              </a:cxn>
              <a:cxn ang="0">
                <a:pos x="720077" y="0"/>
              </a:cxn>
              <a:cxn ang="0">
                <a:pos x="0" y="0"/>
              </a:cxn>
              <a:cxn ang="0">
                <a:pos x="0" y="594360"/>
              </a:cxn>
            </a:cxnLst>
            <a:rect l="0" t="0" r="r" b="b"/>
            <a:pathLst>
              <a:path w="720077" h="594360">
                <a:moveTo>
                  <a:pt x="0" y="594360"/>
                </a:moveTo>
                <a:lnTo>
                  <a:pt x="720077" y="594360"/>
                </a:lnTo>
                <a:lnTo>
                  <a:pt x="720077" y="0"/>
                </a:lnTo>
                <a:lnTo>
                  <a:pt x="0" y="0"/>
                </a:lnTo>
                <a:lnTo>
                  <a:pt x="0" y="594360"/>
                </a:lnTo>
                <a:close/>
              </a:path>
            </a:pathLst>
          </a:custGeom>
          <a:solidFill>
            <a:srgbClr val="C0504D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6872" name="object 9"/>
          <p:cNvSpPr>
            <a:spLocks/>
          </p:cNvSpPr>
          <p:nvPr/>
        </p:nvSpPr>
        <p:spPr bwMode="auto">
          <a:xfrm>
            <a:off x="6299200" y="765175"/>
            <a:ext cx="865188" cy="593725"/>
          </a:xfrm>
          <a:custGeom>
            <a:avLst/>
            <a:gdLst/>
            <a:ahLst/>
            <a:cxnLst>
              <a:cxn ang="0">
                <a:pos x="0" y="594360"/>
              </a:cxn>
              <a:cxn ang="0">
                <a:pos x="864095" y="594360"/>
              </a:cxn>
              <a:cxn ang="0">
                <a:pos x="864095" y="0"/>
              </a:cxn>
              <a:cxn ang="0">
                <a:pos x="0" y="0"/>
              </a:cxn>
              <a:cxn ang="0">
                <a:pos x="0" y="594360"/>
              </a:cxn>
            </a:cxnLst>
            <a:rect l="0" t="0" r="r" b="b"/>
            <a:pathLst>
              <a:path w="864095" h="594360">
                <a:moveTo>
                  <a:pt x="0" y="594360"/>
                </a:moveTo>
                <a:lnTo>
                  <a:pt x="864095" y="594360"/>
                </a:lnTo>
                <a:lnTo>
                  <a:pt x="864095" y="0"/>
                </a:lnTo>
                <a:lnTo>
                  <a:pt x="0" y="0"/>
                </a:lnTo>
                <a:lnTo>
                  <a:pt x="0" y="594360"/>
                </a:lnTo>
                <a:close/>
              </a:path>
            </a:pathLst>
          </a:custGeom>
          <a:solidFill>
            <a:srgbClr val="C0504D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6873" name="object 10"/>
          <p:cNvSpPr>
            <a:spLocks/>
          </p:cNvSpPr>
          <p:nvPr/>
        </p:nvSpPr>
        <p:spPr bwMode="auto">
          <a:xfrm>
            <a:off x="7164388" y="765175"/>
            <a:ext cx="1079500" cy="593725"/>
          </a:xfrm>
          <a:custGeom>
            <a:avLst/>
            <a:gdLst/>
            <a:ahLst/>
            <a:cxnLst>
              <a:cxn ang="0">
                <a:pos x="0" y="594360"/>
              </a:cxn>
              <a:cxn ang="0">
                <a:pos x="1080122" y="594360"/>
              </a:cxn>
              <a:cxn ang="0">
                <a:pos x="1080122" y="0"/>
              </a:cxn>
              <a:cxn ang="0">
                <a:pos x="0" y="0"/>
              </a:cxn>
              <a:cxn ang="0">
                <a:pos x="0" y="594360"/>
              </a:cxn>
            </a:cxnLst>
            <a:rect l="0" t="0" r="r" b="b"/>
            <a:pathLst>
              <a:path w="1080122" h="594360">
                <a:moveTo>
                  <a:pt x="0" y="594360"/>
                </a:moveTo>
                <a:lnTo>
                  <a:pt x="1080122" y="594360"/>
                </a:lnTo>
                <a:lnTo>
                  <a:pt x="1080122" y="0"/>
                </a:lnTo>
                <a:lnTo>
                  <a:pt x="0" y="0"/>
                </a:lnTo>
                <a:lnTo>
                  <a:pt x="0" y="594360"/>
                </a:lnTo>
                <a:close/>
              </a:path>
            </a:pathLst>
          </a:custGeom>
          <a:solidFill>
            <a:srgbClr val="C0504D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6874" name="object 11"/>
          <p:cNvSpPr>
            <a:spLocks/>
          </p:cNvSpPr>
          <p:nvPr/>
        </p:nvSpPr>
        <p:spPr bwMode="auto">
          <a:xfrm>
            <a:off x="8243888" y="765175"/>
            <a:ext cx="900112" cy="593725"/>
          </a:xfrm>
          <a:custGeom>
            <a:avLst/>
            <a:gdLst/>
            <a:ahLst/>
            <a:cxnLst>
              <a:cxn ang="0">
                <a:pos x="0" y="594360"/>
              </a:cxn>
              <a:cxn ang="0">
                <a:pos x="899591" y="594360"/>
              </a:cxn>
              <a:cxn ang="0">
                <a:pos x="899591" y="0"/>
              </a:cxn>
              <a:cxn ang="0">
                <a:pos x="0" y="0"/>
              </a:cxn>
              <a:cxn ang="0">
                <a:pos x="0" y="594360"/>
              </a:cxn>
            </a:cxnLst>
            <a:rect l="0" t="0" r="r" b="b"/>
            <a:pathLst>
              <a:path w="899591" h="594360">
                <a:moveTo>
                  <a:pt x="0" y="594360"/>
                </a:moveTo>
                <a:lnTo>
                  <a:pt x="899591" y="594360"/>
                </a:lnTo>
                <a:lnTo>
                  <a:pt x="899591" y="0"/>
                </a:lnTo>
                <a:lnTo>
                  <a:pt x="0" y="0"/>
                </a:lnTo>
                <a:lnTo>
                  <a:pt x="0" y="594360"/>
                </a:lnTo>
                <a:close/>
              </a:path>
            </a:pathLst>
          </a:custGeom>
          <a:solidFill>
            <a:srgbClr val="C0504D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6875" name="object 12"/>
          <p:cNvSpPr>
            <a:spLocks/>
          </p:cNvSpPr>
          <p:nvPr/>
        </p:nvSpPr>
        <p:spPr bwMode="auto">
          <a:xfrm>
            <a:off x="34925" y="1358900"/>
            <a:ext cx="3854450" cy="266700"/>
          </a:xfrm>
          <a:custGeom>
            <a:avLst/>
            <a:gdLst/>
            <a:ahLst/>
            <a:cxnLst>
              <a:cxn ang="0">
                <a:pos x="0" y="266534"/>
              </a:cxn>
              <a:cxn ang="0">
                <a:pos x="3854830" y="266534"/>
              </a:cxn>
              <a:cxn ang="0">
                <a:pos x="3854830" y="0"/>
              </a:cxn>
              <a:cxn ang="0">
                <a:pos x="0" y="0"/>
              </a:cxn>
              <a:cxn ang="0">
                <a:pos x="0" y="266534"/>
              </a:cxn>
            </a:cxnLst>
            <a:rect l="0" t="0" r="r" b="b"/>
            <a:pathLst>
              <a:path w="3854830" h="266534">
                <a:moveTo>
                  <a:pt x="0" y="266534"/>
                </a:moveTo>
                <a:lnTo>
                  <a:pt x="3854830" y="266534"/>
                </a:lnTo>
                <a:lnTo>
                  <a:pt x="3854830" y="0"/>
                </a:lnTo>
                <a:lnTo>
                  <a:pt x="0" y="0"/>
                </a:lnTo>
                <a:lnTo>
                  <a:pt x="0" y="266534"/>
                </a:lnTo>
                <a:close/>
              </a:path>
            </a:pathLst>
          </a:custGeom>
          <a:solidFill>
            <a:srgbClr val="FCEADA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6876" name="object 13"/>
          <p:cNvSpPr>
            <a:spLocks/>
          </p:cNvSpPr>
          <p:nvPr/>
        </p:nvSpPr>
        <p:spPr bwMode="auto">
          <a:xfrm>
            <a:off x="3889375" y="1358900"/>
            <a:ext cx="898525" cy="266700"/>
          </a:xfrm>
          <a:custGeom>
            <a:avLst/>
            <a:gdLst/>
            <a:ahLst/>
            <a:cxnLst>
              <a:cxn ang="0">
                <a:pos x="0" y="266534"/>
              </a:cxn>
              <a:cxn ang="0">
                <a:pos x="897712" y="266534"/>
              </a:cxn>
              <a:cxn ang="0">
                <a:pos x="897712" y="0"/>
              </a:cxn>
              <a:cxn ang="0">
                <a:pos x="0" y="0"/>
              </a:cxn>
              <a:cxn ang="0">
                <a:pos x="0" y="266534"/>
              </a:cxn>
            </a:cxnLst>
            <a:rect l="0" t="0" r="r" b="b"/>
            <a:pathLst>
              <a:path w="897712" h="266534">
                <a:moveTo>
                  <a:pt x="0" y="266534"/>
                </a:moveTo>
                <a:lnTo>
                  <a:pt x="897712" y="266534"/>
                </a:lnTo>
                <a:lnTo>
                  <a:pt x="897712" y="0"/>
                </a:lnTo>
                <a:lnTo>
                  <a:pt x="0" y="0"/>
                </a:lnTo>
                <a:lnTo>
                  <a:pt x="0" y="266534"/>
                </a:lnTo>
                <a:close/>
              </a:path>
            </a:pathLst>
          </a:custGeom>
          <a:solidFill>
            <a:srgbClr val="FCEADA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6877" name="object 14"/>
          <p:cNvSpPr>
            <a:spLocks/>
          </p:cNvSpPr>
          <p:nvPr/>
        </p:nvSpPr>
        <p:spPr bwMode="auto">
          <a:xfrm>
            <a:off x="4787900" y="1358900"/>
            <a:ext cx="792163" cy="266700"/>
          </a:xfrm>
          <a:custGeom>
            <a:avLst/>
            <a:gdLst/>
            <a:ahLst/>
            <a:cxnLst>
              <a:cxn ang="0">
                <a:pos x="0" y="266534"/>
              </a:cxn>
              <a:cxn ang="0">
                <a:pos x="792086" y="266534"/>
              </a:cxn>
              <a:cxn ang="0">
                <a:pos x="792086" y="0"/>
              </a:cxn>
              <a:cxn ang="0">
                <a:pos x="0" y="0"/>
              </a:cxn>
              <a:cxn ang="0">
                <a:pos x="0" y="266534"/>
              </a:cxn>
            </a:cxnLst>
            <a:rect l="0" t="0" r="r" b="b"/>
            <a:pathLst>
              <a:path w="792086" h="266534">
                <a:moveTo>
                  <a:pt x="0" y="266534"/>
                </a:moveTo>
                <a:lnTo>
                  <a:pt x="792086" y="266534"/>
                </a:lnTo>
                <a:lnTo>
                  <a:pt x="792086" y="0"/>
                </a:lnTo>
                <a:lnTo>
                  <a:pt x="0" y="0"/>
                </a:lnTo>
                <a:lnTo>
                  <a:pt x="0" y="266534"/>
                </a:lnTo>
                <a:close/>
              </a:path>
            </a:pathLst>
          </a:custGeom>
          <a:solidFill>
            <a:srgbClr val="FCEADA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6878" name="object 15"/>
          <p:cNvSpPr>
            <a:spLocks/>
          </p:cNvSpPr>
          <p:nvPr/>
        </p:nvSpPr>
        <p:spPr bwMode="auto">
          <a:xfrm>
            <a:off x="5580063" y="1358900"/>
            <a:ext cx="719137" cy="266700"/>
          </a:xfrm>
          <a:custGeom>
            <a:avLst/>
            <a:gdLst/>
            <a:ahLst/>
            <a:cxnLst>
              <a:cxn ang="0">
                <a:pos x="0" y="266534"/>
              </a:cxn>
              <a:cxn ang="0">
                <a:pos x="720077" y="266534"/>
              </a:cxn>
              <a:cxn ang="0">
                <a:pos x="720077" y="0"/>
              </a:cxn>
              <a:cxn ang="0">
                <a:pos x="0" y="0"/>
              </a:cxn>
              <a:cxn ang="0">
                <a:pos x="0" y="266534"/>
              </a:cxn>
            </a:cxnLst>
            <a:rect l="0" t="0" r="r" b="b"/>
            <a:pathLst>
              <a:path w="720077" h="266534">
                <a:moveTo>
                  <a:pt x="0" y="266534"/>
                </a:moveTo>
                <a:lnTo>
                  <a:pt x="720077" y="266534"/>
                </a:lnTo>
                <a:lnTo>
                  <a:pt x="720077" y="0"/>
                </a:lnTo>
                <a:lnTo>
                  <a:pt x="0" y="0"/>
                </a:lnTo>
                <a:lnTo>
                  <a:pt x="0" y="266534"/>
                </a:lnTo>
                <a:close/>
              </a:path>
            </a:pathLst>
          </a:custGeom>
          <a:solidFill>
            <a:srgbClr val="FCEADA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6879" name="object 16"/>
          <p:cNvSpPr>
            <a:spLocks/>
          </p:cNvSpPr>
          <p:nvPr/>
        </p:nvSpPr>
        <p:spPr bwMode="auto">
          <a:xfrm>
            <a:off x="6299200" y="1358900"/>
            <a:ext cx="865188" cy="266700"/>
          </a:xfrm>
          <a:custGeom>
            <a:avLst/>
            <a:gdLst/>
            <a:ahLst/>
            <a:cxnLst>
              <a:cxn ang="0">
                <a:pos x="0" y="266534"/>
              </a:cxn>
              <a:cxn ang="0">
                <a:pos x="864095" y="266534"/>
              </a:cxn>
              <a:cxn ang="0">
                <a:pos x="864095" y="0"/>
              </a:cxn>
              <a:cxn ang="0">
                <a:pos x="0" y="0"/>
              </a:cxn>
              <a:cxn ang="0">
                <a:pos x="0" y="266534"/>
              </a:cxn>
            </a:cxnLst>
            <a:rect l="0" t="0" r="r" b="b"/>
            <a:pathLst>
              <a:path w="864095" h="266534">
                <a:moveTo>
                  <a:pt x="0" y="266534"/>
                </a:moveTo>
                <a:lnTo>
                  <a:pt x="864095" y="266534"/>
                </a:lnTo>
                <a:lnTo>
                  <a:pt x="864095" y="0"/>
                </a:lnTo>
                <a:lnTo>
                  <a:pt x="0" y="0"/>
                </a:lnTo>
                <a:lnTo>
                  <a:pt x="0" y="266534"/>
                </a:lnTo>
                <a:close/>
              </a:path>
            </a:pathLst>
          </a:custGeom>
          <a:solidFill>
            <a:srgbClr val="FCEADA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6880" name="object 17"/>
          <p:cNvSpPr>
            <a:spLocks/>
          </p:cNvSpPr>
          <p:nvPr/>
        </p:nvSpPr>
        <p:spPr bwMode="auto">
          <a:xfrm>
            <a:off x="7164388" y="1358900"/>
            <a:ext cx="1079500" cy="266700"/>
          </a:xfrm>
          <a:custGeom>
            <a:avLst/>
            <a:gdLst/>
            <a:ahLst/>
            <a:cxnLst>
              <a:cxn ang="0">
                <a:pos x="0" y="266534"/>
              </a:cxn>
              <a:cxn ang="0">
                <a:pos x="1080122" y="266534"/>
              </a:cxn>
              <a:cxn ang="0">
                <a:pos x="1080122" y="0"/>
              </a:cxn>
              <a:cxn ang="0">
                <a:pos x="0" y="0"/>
              </a:cxn>
              <a:cxn ang="0">
                <a:pos x="0" y="266534"/>
              </a:cxn>
            </a:cxnLst>
            <a:rect l="0" t="0" r="r" b="b"/>
            <a:pathLst>
              <a:path w="1080122" h="266534">
                <a:moveTo>
                  <a:pt x="0" y="266534"/>
                </a:moveTo>
                <a:lnTo>
                  <a:pt x="1080122" y="266534"/>
                </a:lnTo>
                <a:lnTo>
                  <a:pt x="1080122" y="0"/>
                </a:lnTo>
                <a:lnTo>
                  <a:pt x="0" y="0"/>
                </a:lnTo>
                <a:lnTo>
                  <a:pt x="0" y="266534"/>
                </a:lnTo>
                <a:close/>
              </a:path>
            </a:pathLst>
          </a:custGeom>
          <a:solidFill>
            <a:srgbClr val="FCEADA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6881" name="object 18"/>
          <p:cNvSpPr>
            <a:spLocks/>
          </p:cNvSpPr>
          <p:nvPr/>
        </p:nvSpPr>
        <p:spPr bwMode="auto">
          <a:xfrm>
            <a:off x="8243888" y="1358900"/>
            <a:ext cx="900112" cy="266700"/>
          </a:xfrm>
          <a:custGeom>
            <a:avLst/>
            <a:gdLst/>
            <a:ahLst/>
            <a:cxnLst>
              <a:cxn ang="0">
                <a:pos x="0" y="266534"/>
              </a:cxn>
              <a:cxn ang="0">
                <a:pos x="899591" y="266534"/>
              </a:cxn>
              <a:cxn ang="0">
                <a:pos x="899591" y="0"/>
              </a:cxn>
              <a:cxn ang="0">
                <a:pos x="0" y="0"/>
              </a:cxn>
              <a:cxn ang="0">
                <a:pos x="0" y="266534"/>
              </a:cxn>
            </a:cxnLst>
            <a:rect l="0" t="0" r="r" b="b"/>
            <a:pathLst>
              <a:path w="899591" h="266534">
                <a:moveTo>
                  <a:pt x="0" y="266534"/>
                </a:moveTo>
                <a:lnTo>
                  <a:pt x="899591" y="266534"/>
                </a:lnTo>
                <a:lnTo>
                  <a:pt x="899591" y="0"/>
                </a:lnTo>
                <a:lnTo>
                  <a:pt x="0" y="0"/>
                </a:lnTo>
                <a:lnTo>
                  <a:pt x="0" y="266534"/>
                </a:lnTo>
                <a:close/>
              </a:path>
            </a:pathLst>
          </a:custGeom>
          <a:solidFill>
            <a:srgbClr val="FCEADA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6882" name="object 19"/>
          <p:cNvSpPr>
            <a:spLocks/>
          </p:cNvSpPr>
          <p:nvPr/>
        </p:nvSpPr>
        <p:spPr bwMode="auto">
          <a:xfrm>
            <a:off x="34925" y="1625600"/>
            <a:ext cx="3854450" cy="444500"/>
          </a:xfrm>
          <a:custGeom>
            <a:avLst/>
            <a:gdLst/>
            <a:ahLst/>
            <a:cxnLst>
              <a:cxn ang="0">
                <a:pos x="0" y="444233"/>
              </a:cxn>
              <a:cxn ang="0">
                <a:pos x="3854830" y="444233"/>
              </a:cxn>
              <a:cxn ang="0">
                <a:pos x="3854830" y="0"/>
              </a:cxn>
              <a:cxn ang="0">
                <a:pos x="0" y="0"/>
              </a:cxn>
              <a:cxn ang="0">
                <a:pos x="0" y="444233"/>
              </a:cxn>
            </a:cxnLst>
            <a:rect l="0" t="0" r="r" b="b"/>
            <a:pathLst>
              <a:path w="3854830" h="444233">
                <a:moveTo>
                  <a:pt x="0" y="444233"/>
                </a:moveTo>
                <a:lnTo>
                  <a:pt x="3854830" y="444233"/>
                </a:lnTo>
                <a:lnTo>
                  <a:pt x="3854830" y="0"/>
                </a:lnTo>
                <a:lnTo>
                  <a:pt x="0" y="0"/>
                </a:lnTo>
                <a:lnTo>
                  <a:pt x="0" y="444233"/>
                </a:lnTo>
                <a:close/>
              </a:path>
            </a:pathLst>
          </a:custGeom>
          <a:solidFill>
            <a:srgbClr val="FCEADA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6883" name="object 20"/>
          <p:cNvSpPr>
            <a:spLocks/>
          </p:cNvSpPr>
          <p:nvPr/>
        </p:nvSpPr>
        <p:spPr bwMode="auto">
          <a:xfrm>
            <a:off x="3889375" y="1625600"/>
            <a:ext cx="898525" cy="444500"/>
          </a:xfrm>
          <a:custGeom>
            <a:avLst/>
            <a:gdLst/>
            <a:ahLst/>
            <a:cxnLst>
              <a:cxn ang="0">
                <a:pos x="0" y="444233"/>
              </a:cxn>
              <a:cxn ang="0">
                <a:pos x="897712" y="444233"/>
              </a:cxn>
              <a:cxn ang="0">
                <a:pos x="897712" y="0"/>
              </a:cxn>
              <a:cxn ang="0">
                <a:pos x="0" y="0"/>
              </a:cxn>
              <a:cxn ang="0">
                <a:pos x="0" y="444233"/>
              </a:cxn>
            </a:cxnLst>
            <a:rect l="0" t="0" r="r" b="b"/>
            <a:pathLst>
              <a:path w="897712" h="444233">
                <a:moveTo>
                  <a:pt x="0" y="444233"/>
                </a:moveTo>
                <a:lnTo>
                  <a:pt x="897712" y="444233"/>
                </a:lnTo>
                <a:lnTo>
                  <a:pt x="897712" y="0"/>
                </a:lnTo>
                <a:lnTo>
                  <a:pt x="0" y="0"/>
                </a:lnTo>
                <a:lnTo>
                  <a:pt x="0" y="444233"/>
                </a:lnTo>
                <a:close/>
              </a:path>
            </a:pathLst>
          </a:custGeom>
          <a:solidFill>
            <a:srgbClr val="FCEADA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21" name="object 21"/>
          <p:cNvSpPr/>
          <p:nvPr/>
        </p:nvSpPr>
        <p:spPr>
          <a:xfrm>
            <a:off x="4787900" y="1625600"/>
            <a:ext cx="792163" cy="444500"/>
          </a:xfrm>
          <a:custGeom>
            <a:avLst/>
            <a:gdLst/>
            <a:ahLst/>
            <a:cxnLst/>
            <a:rect l="l" t="t" r="r" b="b"/>
            <a:pathLst>
              <a:path w="792086" h="444233">
                <a:moveTo>
                  <a:pt x="0" y="444233"/>
                </a:moveTo>
                <a:lnTo>
                  <a:pt x="792086" y="444233"/>
                </a:lnTo>
                <a:lnTo>
                  <a:pt x="792086" y="0"/>
                </a:lnTo>
                <a:lnTo>
                  <a:pt x="0" y="0"/>
                </a:lnTo>
                <a:lnTo>
                  <a:pt x="0" y="444233"/>
                </a:lnTo>
                <a:close/>
              </a:path>
            </a:pathLst>
          </a:custGeom>
          <a:solidFill>
            <a:srgbClr val="FCEADA"/>
          </a:solidFill>
        </p:spPr>
        <p:txBody>
          <a:bodyPr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accent1">
                  <a:lumMod val="75000"/>
                </a:schemeClr>
              </a:solidFill>
              <a:latin typeface="Symbol" pitchFamily="18" charset="2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5580063" y="1625600"/>
            <a:ext cx="719137" cy="444500"/>
          </a:xfrm>
          <a:custGeom>
            <a:avLst/>
            <a:gdLst/>
            <a:ahLst/>
            <a:cxnLst/>
            <a:rect l="l" t="t" r="r" b="b"/>
            <a:pathLst>
              <a:path w="720077" h="444233">
                <a:moveTo>
                  <a:pt x="0" y="444233"/>
                </a:moveTo>
                <a:lnTo>
                  <a:pt x="720077" y="444233"/>
                </a:lnTo>
                <a:lnTo>
                  <a:pt x="720077" y="0"/>
                </a:lnTo>
                <a:lnTo>
                  <a:pt x="0" y="0"/>
                </a:lnTo>
                <a:lnTo>
                  <a:pt x="0" y="444233"/>
                </a:lnTo>
                <a:close/>
              </a:path>
            </a:pathLst>
          </a:custGeom>
          <a:solidFill>
            <a:srgbClr val="FCEADA"/>
          </a:solidFill>
        </p:spPr>
        <p:txBody>
          <a:bodyPr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accent1">
                  <a:lumMod val="75000"/>
                </a:schemeClr>
              </a:solidFill>
              <a:latin typeface="Symbol" pitchFamily="18" charset="2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6299200" y="1625600"/>
            <a:ext cx="865188" cy="444500"/>
          </a:xfrm>
          <a:custGeom>
            <a:avLst/>
            <a:gdLst/>
            <a:ahLst/>
            <a:cxnLst/>
            <a:rect l="l" t="t" r="r" b="b"/>
            <a:pathLst>
              <a:path w="864095" h="444233">
                <a:moveTo>
                  <a:pt x="0" y="444233"/>
                </a:moveTo>
                <a:lnTo>
                  <a:pt x="864095" y="444233"/>
                </a:lnTo>
                <a:lnTo>
                  <a:pt x="864095" y="0"/>
                </a:lnTo>
                <a:lnTo>
                  <a:pt x="0" y="0"/>
                </a:lnTo>
                <a:lnTo>
                  <a:pt x="0" y="444233"/>
                </a:lnTo>
                <a:close/>
              </a:path>
            </a:pathLst>
          </a:custGeom>
          <a:solidFill>
            <a:srgbClr val="FCEADA"/>
          </a:solidFill>
        </p:spPr>
        <p:txBody>
          <a:bodyPr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accent1">
                  <a:lumMod val="75000"/>
                </a:schemeClr>
              </a:solidFill>
              <a:latin typeface="Symbol" pitchFamily="18" charset="2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7164388" y="1625600"/>
            <a:ext cx="1079500" cy="444500"/>
          </a:xfrm>
          <a:custGeom>
            <a:avLst/>
            <a:gdLst/>
            <a:ahLst/>
            <a:cxnLst/>
            <a:rect l="l" t="t" r="r" b="b"/>
            <a:pathLst>
              <a:path w="1080122" h="444233">
                <a:moveTo>
                  <a:pt x="0" y="444233"/>
                </a:moveTo>
                <a:lnTo>
                  <a:pt x="1080122" y="444233"/>
                </a:lnTo>
                <a:lnTo>
                  <a:pt x="1080122" y="0"/>
                </a:lnTo>
                <a:lnTo>
                  <a:pt x="0" y="0"/>
                </a:lnTo>
                <a:lnTo>
                  <a:pt x="0" y="444233"/>
                </a:lnTo>
                <a:close/>
              </a:path>
            </a:pathLst>
          </a:custGeom>
          <a:solidFill>
            <a:srgbClr val="FCEADA"/>
          </a:solidFill>
        </p:spPr>
        <p:txBody>
          <a:bodyPr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accent1">
                  <a:lumMod val="75000"/>
                </a:schemeClr>
              </a:solidFill>
              <a:latin typeface="Symbol" pitchFamily="18" charset="2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8243888" y="1625600"/>
            <a:ext cx="900112" cy="444500"/>
          </a:xfrm>
          <a:custGeom>
            <a:avLst/>
            <a:gdLst/>
            <a:ahLst/>
            <a:cxnLst/>
            <a:rect l="l" t="t" r="r" b="b"/>
            <a:pathLst>
              <a:path w="899591" h="444233">
                <a:moveTo>
                  <a:pt x="0" y="444233"/>
                </a:moveTo>
                <a:lnTo>
                  <a:pt x="899591" y="444233"/>
                </a:lnTo>
                <a:lnTo>
                  <a:pt x="899591" y="0"/>
                </a:lnTo>
                <a:lnTo>
                  <a:pt x="0" y="0"/>
                </a:lnTo>
                <a:lnTo>
                  <a:pt x="0" y="444233"/>
                </a:lnTo>
                <a:close/>
              </a:path>
            </a:pathLst>
          </a:custGeom>
          <a:solidFill>
            <a:srgbClr val="FCEADA"/>
          </a:solidFill>
        </p:spPr>
        <p:txBody>
          <a:bodyPr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accent1">
                  <a:lumMod val="75000"/>
                </a:schemeClr>
              </a:solidFill>
              <a:latin typeface="Symbol" pitchFamily="18" charset="2"/>
            </a:endParaRPr>
          </a:p>
        </p:txBody>
      </p:sp>
      <p:sp>
        <p:nvSpPr>
          <p:cNvPr id="36889" name="object 26"/>
          <p:cNvSpPr>
            <a:spLocks/>
          </p:cNvSpPr>
          <p:nvPr/>
        </p:nvSpPr>
        <p:spPr bwMode="auto">
          <a:xfrm>
            <a:off x="34925" y="2070100"/>
            <a:ext cx="3854450" cy="266700"/>
          </a:xfrm>
          <a:custGeom>
            <a:avLst/>
            <a:gdLst/>
            <a:ahLst/>
            <a:cxnLst>
              <a:cxn ang="0">
                <a:pos x="0" y="266534"/>
              </a:cxn>
              <a:cxn ang="0">
                <a:pos x="3854830" y="266534"/>
              </a:cxn>
              <a:cxn ang="0">
                <a:pos x="3854830" y="0"/>
              </a:cxn>
              <a:cxn ang="0">
                <a:pos x="0" y="0"/>
              </a:cxn>
              <a:cxn ang="0">
                <a:pos x="0" y="266534"/>
              </a:cxn>
            </a:cxnLst>
            <a:rect l="0" t="0" r="r" b="b"/>
            <a:pathLst>
              <a:path w="3854830" h="266534">
                <a:moveTo>
                  <a:pt x="0" y="266534"/>
                </a:moveTo>
                <a:lnTo>
                  <a:pt x="3854830" y="266534"/>
                </a:lnTo>
                <a:lnTo>
                  <a:pt x="3854830" y="0"/>
                </a:lnTo>
                <a:lnTo>
                  <a:pt x="0" y="0"/>
                </a:lnTo>
                <a:lnTo>
                  <a:pt x="0" y="266534"/>
                </a:lnTo>
                <a:close/>
              </a:path>
            </a:pathLst>
          </a:custGeom>
          <a:solidFill>
            <a:srgbClr val="FCEADA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6890" name="object 27"/>
          <p:cNvSpPr>
            <a:spLocks/>
          </p:cNvSpPr>
          <p:nvPr/>
        </p:nvSpPr>
        <p:spPr bwMode="auto">
          <a:xfrm>
            <a:off x="3889375" y="2070100"/>
            <a:ext cx="898525" cy="266700"/>
          </a:xfrm>
          <a:custGeom>
            <a:avLst/>
            <a:gdLst/>
            <a:ahLst/>
            <a:cxnLst>
              <a:cxn ang="0">
                <a:pos x="0" y="266534"/>
              </a:cxn>
              <a:cxn ang="0">
                <a:pos x="897712" y="266534"/>
              </a:cxn>
              <a:cxn ang="0">
                <a:pos x="897712" y="0"/>
              </a:cxn>
              <a:cxn ang="0">
                <a:pos x="0" y="0"/>
              </a:cxn>
              <a:cxn ang="0">
                <a:pos x="0" y="266534"/>
              </a:cxn>
            </a:cxnLst>
            <a:rect l="0" t="0" r="r" b="b"/>
            <a:pathLst>
              <a:path w="897712" h="266534">
                <a:moveTo>
                  <a:pt x="0" y="266534"/>
                </a:moveTo>
                <a:lnTo>
                  <a:pt x="897712" y="266534"/>
                </a:lnTo>
                <a:lnTo>
                  <a:pt x="897712" y="0"/>
                </a:lnTo>
                <a:lnTo>
                  <a:pt x="0" y="0"/>
                </a:lnTo>
                <a:lnTo>
                  <a:pt x="0" y="266534"/>
                </a:lnTo>
                <a:close/>
              </a:path>
            </a:pathLst>
          </a:custGeom>
          <a:solidFill>
            <a:srgbClr val="FCEADA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6891" name="object 28"/>
          <p:cNvSpPr>
            <a:spLocks/>
          </p:cNvSpPr>
          <p:nvPr/>
        </p:nvSpPr>
        <p:spPr bwMode="auto">
          <a:xfrm>
            <a:off x="4787900" y="2070100"/>
            <a:ext cx="792163" cy="266700"/>
          </a:xfrm>
          <a:custGeom>
            <a:avLst/>
            <a:gdLst/>
            <a:ahLst/>
            <a:cxnLst>
              <a:cxn ang="0">
                <a:pos x="0" y="266534"/>
              </a:cxn>
              <a:cxn ang="0">
                <a:pos x="792086" y="266534"/>
              </a:cxn>
              <a:cxn ang="0">
                <a:pos x="792086" y="0"/>
              </a:cxn>
              <a:cxn ang="0">
                <a:pos x="0" y="0"/>
              </a:cxn>
              <a:cxn ang="0">
                <a:pos x="0" y="266534"/>
              </a:cxn>
            </a:cxnLst>
            <a:rect l="0" t="0" r="r" b="b"/>
            <a:pathLst>
              <a:path w="792086" h="266534">
                <a:moveTo>
                  <a:pt x="0" y="266534"/>
                </a:moveTo>
                <a:lnTo>
                  <a:pt x="792086" y="266534"/>
                </a:lnTo>
                <a:lnTo>
                  <a:pt x="792086" y="0"/>
                </a:lnTo>
                <a:lnTo>
                  <a:pt x="0" y="0"/>
                </a:lnTo>
                <a:lnTo>
                  <a:pt x="0" y="266534"/>
                </a:lnTo>
                <a:close/>
              </a:path>
            </a:pathLst>
          </a:custGeom>
          <a:solidFill>
            <a:srgbClr val="FCEADA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6892" name="object 29"/>
          <p:cNvSpPr>
            <a:spLocks/>
          </p:cNvSpPr>
          <p:nvPr/>
        </p:nvSpPr>
        <p:spPr bwMode="auto">
          <a:xfrm>
            <a:off x="5580063" y="2070100"/>
            <a:ext cx="719137" cy="266700"/>
          </a:xfrm>
          <a:custGeom>
            <a:avLst/>
            <a:gdLst/>
            <a:ahLst/>
            <a:cxnLst>
              <a:cxn ang="0">
                <a:pos x="0" y="266534"/>
              </a:cxn>
              <a:cxn ang="0">
                <a:pos x="720077" y="266534"/>
              </a:cxn>
              <a:cxn ang="0">
                <a:pos x="720077" y="0"/>
              </a:cxn>
              <a:cxn ang="0">
                <a:pos x="0" y="0"/>
              </a:cxn>
              <a:cxn ang="0">
                <a:pos x="0" y="266534"/>
              </a:cxn>
            </a:cxnLst>
            <a:rect l="0" t="0" r="r" b="b"/>
            <a:pathLst>
              <a:path w="720077" h="266534">
                <a:moveTo>
                  <a:pt x="0" y="266534"/>
                </a:moveTo>
                <a:lnTo>
                  <a:pt x="720077" y="266534"/>
                </a:lnTo>
                <a:lnTo>
                  <a:pt x="720077" y="0"/>
                </a:lnTo>
                <a:lnTo>
                  <a:pt x="0" y="0"/>
                </a:lnTo>
                <a:lnTo>
                  <a:pt x="0" y="266534"/>
                </a:lnTo>
                <a:close/>
              </a:path>
            </a:pathLst>
          </a:custGeom>
          <a:solidFill>
            <a:srgbClr val="FCEADA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6893" name="object 30"/>
          <p:cNvSpPr>
            <a:spLocks/>
          </p:cNvSpPr>
          <p:nvPr/>
        </p:nvSpPr>
        <p:spPr bwMode="auto">
          <a:xfrm>
            <a:off x="6299200" y="2070100"/>
            <a:ext cx="865188" cy="266700"/>
          </a:xfrm>
          <a:custGeom>
            <a:avLst/>
            <a:gdLst/>
            <a:ahLst/>
            <a:cxnLst>
              <a:cxn ang="0">
                <a:pos x="0" y="266534"/>
              </a:cxn>
              <a:cxn ang="0">
                <a:pos x="864095" y="266534"/>
              </a:cxn>
              <a:cxn ang="0">
                <a:pos x="864095" y="0"/>
              </a:cxn>
              <a:cxn ang="0">
                <a:pos x="0" y="0"/>
              </a:cxn>
              <a:cxn ang="0">
                <a:pos x="0" y="266534"/>
              </a:cxn>
            </a:cxnLst>
            <a:rect l="0" t="0" r="r" b="b"/>
            <a:pathLst>
              <a:path w="864095" h="266534">
                <a:moveTo>
                  <a:pt x="0" y="266534"/>
                </a:moveTo>
                <a:lnTo>
                  <a:pt x="864095" y="266534"/>
                </a:lnTo>
                <a:lnTo>
                  <a:pt x="864095" y="0"/>
                </a:lnTo>
                <a:lnTo>
                  <a:pt x="0" y="0"/>
                </a:lnTo>
                <a:lnTo>
                  <a:pt x="0" y="266534"/>
                </a:lnTo>
                <a:close/>
              </a:path>
            </a:pathLst>
          </a:custGeom>
          <a:solidFill>
            <a:srgbClr val="FCEADA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6894" name="object 31"/>
          <p:cNvSpPr>
            <a:spLocks/>
          </p:cNvSpPr>
          <p:nvPr/>
        </p:nvSpPr>
        <p:spPr bwMode="auto">
          <a:xfrm>
            <a:off x="7164388" y="2070100"/>
            <a:ext cx="1079500" cy="266700"/>
          </a:xfrm>
          <a:custGeom>
            <a:avLst/>
            <a:gdLst/>
            <a:ahLst/>
            <a:cxnLst>
              <a:cxn ang="0">
                <a:pos x="0" y="266534"/>
              </a:cxn>
              <a:cxn ang="0">
                <a:pos x="1080122" y="266534"/>
              </a:cxn>
              <a:cxn ang="0">
                <a:pos x="1080122" y="0"/>
              </a:cxn>
              <a:cxn ang="0">
                <a:pos x="0" y="0"/>
              </a:cxn>
              <a:cxn ang="0">
                <a:pos x="0" y="266534"/>
              </a:cxn>
            </a:cxnLst>
            <a:rect l="0" t="0" r="r" b="b"/>
            <a:pathLst>
              <a:path w="1080122" h="266534">
                <a:moveTo>
                  <a:pt x="0" y="266534"/>
                </a:moveTo>
                <a:lnTo>
                  <a:pt x="1080122" y="266534"/>
                </a:lnTo>
                <a:lnTo>
                  <a:pt x="1080122" y="0"/>
                </a:lnTo>
                <a:lnTo>
                  <a:pt x="0" y="0"/>
                </a:lnTo>
                <a:lnTo>
                  <a:pt x="0" y="266534"/>
                </a:lnTo>
                <a:close/>
              </a:path>
            </a:pathLst>
          </a:custGeom>
          <a:solidFill>
            <a:srgbClr val="FCEADA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6895" name="object 32"/>
          <p:cNvSpPr>
            <a:spLocks/>
          </p:cNvSpPr>
          <p:nvPr/>
        </p:nvSpPr>
        <p:spPr bwMode="auto">
          <a:xfrm>
            <a:off x="8243888" y="2070100"/>
            <a:ext cx="900112" cy="266700"/>
          </a:xfrm>
          <a:custGeom>
            <a:avLst/>
            <a:gdLst/>
            <a:ahLst/>
            <a:cxnLst>
              <a:cxn ang="0">
                <a:pos x="0" y="266534"/>
              </a:cxn>
              <a:cxn ang="0">
                <a:pos x="899591" y="266534"/>
              </a:cxn>
              <a:cxn ang="0">
                <a:pos x="899591" y="0"/>
              </a:cxn>
              <a:cxn ang="0">
                <a:pos x="0" y="0"/>
              </a:cxn>
              <a:cxn ang="0">
                <a:pos x="0" y="266534"/>
              </a:cxn>
            </a:cxnLst>
            <a:rect l="0" t="0" r="r" b="b"/>
            <a:pathLst>
              <a:path w="899591" h="266534">
                <a:moveTo>
                  <a:pt x="0" y="266534"/>
                </a:moveTo>
                <a:lnTo>
                  <a:pt x="899591" y="266534"/>
                </a:lnTo>
                <a:lnTo>
                  <a:pt x="899591" y="0"/>
                </a:lnTo>
                <a:lnTo>
                  <a:pt x="0" y="0"/>
                </a:lnTo>
                <a:lnTo>
                  <a:pt x="0" y="266534"/>
                </a:lnTo>
                <a:close/>
              </a:path>
            </a:pathLst>
          </a:custGeom>
          <a:solidFill>
            <a:srgbClr val="FCEADA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6896" name="object 33"/>
          <p:cNvSpPr>
            <a:spLocks/>
          </p:cNvSpPr>
          <p:nvPr/>
        </p:nvSpPr>
        <p:spPr bwMode="auto">
          <a:xfrm>
            <a:off x="34925" y="2336800"/>
            <a:ext cx="3854450" cy="266700"/>
          </a:xfrm>
          <a:custGeom>
            <a:avLst/>
            <a:gdLst/>
            <a:ahLst/>
            <a:cxnLst>
              <a:cxn ang="0">
                <a:pos x="0" y="266534"/>
              </a:cxn>
              <a:cxn ang="0">
                <a:pos x="3854830" y="266534"/>
              </a:cxn>
              <a:cxn ang="0">
                <a:pos x="3854830" y="0"/>
              </a:cxn>
              <a:cxn ang="0">
                <a:pos x="0" y="0"/>
              </a:cxn>
              <a:cxn ang="0">
                <a:pos x="0" y="266534"/>
              </a:cxn>
            </a:cxnLst>
            <a:rect l="0" t="0" r="r" b="b"/>
            <a:pathLst>
              <a:path w="3854830" h="266534">
                <a:moveTo>
                  <a:pt x="0" y="266534"/>
                </a:moveTo>
                <a:lnTo>
                  <a:pt x="3854830" y="266534"/>
                </a:lnTo>
                <a:lnTo>
                  <a:pt x="3854830" y="0"/>
                </a:lnTo>
                <a:lnTo>
                  <a:pt x="0" y="0"/>
                </a:lnTo>
                <a:lnTo>
                  <a:pt x="0" y="266534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6897" name="object 34"/>
          <p:cNvSpPr>
            <a:spLocks/>
          </p:cNvSpPr>
          <p:nvPr/>
        </p:nvSpPr>
        <p:spPr bwMode="auto">
          <a:xfrm>
            <a:off x="3889375" y="2336800"/>
            <a:ext cx="898525" cy="266700"/>
          </a:xfrm>
          <a:custGeom>
            <a:avLst/>
            <a:gdLst/>
            <a:ahLst/>
            <a:cxnLst>
              <a:cxn ang="0">
                <a:pos x="0" y="266534"/>
              </a:cxn>
              <a:cxn ang="0">
                <a:pos x="897712" y="266534"/>
              </a:cxn>
              <a:cxn ang="0">
                <a:pos x="897712" y="0"/>
              </a:cxn>
              <a:cxn ang="0">
                <a:pos x="0" y="0"/>
              </a:cxn>
              <a:cxn ang="0">
                <a:pos x="0" y="266534"/>
              </a:cxn>
            </a:cxnLst>
            <a:rect l="0" t="0" r="r" b="b"/>
            <a:pathLst>
              <a:path w="897712" h="266534">
                <a:moveTo>
                  <a:pt x="0" y="266534"/>
                </a:moveTo>
                <a:lnTo>
                  <a:pt x="897712" y="266534"/>
                </a:lnTo>
                <a:lnTo>
                  <a:pt x="897712" y="0"/>
                </a:lnTo>
                <a:lnTo>
                  <a:pt x="0" y="0"/>
                </a:lnTo>
                <a:lnTo>
                  <a:pt x="0" y="266534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6898" name="object 35"/>
          <p:cNvSpPr>
            <a:spLocks/>
          </p:cNvSpPr>
          <p:nvPr/>
        </p:nvSpPr>
        <p:spPr bwMode="auto">
          <a:xfrm>
            <a:off x="4787900" y="2336800"/>
            <a:ext cx="792163" cy="266700"/>
          </a:xfrm>
          <a:custGeom>
            <a:avLst/>
            <a:gdLst/>
            <a:ahLst/>
            <a:cxnLst>
              <a:cxn ang="0">
                <a:pos x="0" y="266534"/>
              </a:cxn>
              <a:cxn ang="0">
                <a:pos x="792086" y="266534"/>
              </a:cxn>
              <a:cxn ang="0">
                <a:pos x="792086" y="0"/>
              </a:cxn>
              <a:cxn ang="0">
                <a:pos x="0" y="0"/>
              </a:cxn>
              <a:cxn ang="0">
                <a:pos x="0" y="266534"/>
              </a:cxn>
            </a:cxnLst>
            <a:rect l="0" t="0" r="r" b="b"/>
            <a:pathLst>
              <a:path w="792086" h="266534">
                <a:moveTo>
                  <a:pt x="0" y="266534"/>
                </a:moveTo>
                <a:lnTo>
                  <a:pt x="792086" y="266534"/>
                </a:lnTo>
                <a:lnTo>
                  <a:pt x="792086" y="0"/>
                </a:lnTo>
                <a:lnTo>
                  <a:pt x="0" y="0"/>
                </a:lnTo>
                <a:lnTo>
                  <a:pt x="0" y="266534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6899" name="object 36"/>
          <p:cNvSpPr>
            <a:spLocks/>
          </p:cNvSpPr>
          <p:nvPr/>
        </p:nvSpPr>
        <p:spPr bwMode="auto">
          <a:xfrm>
            <a:off x="5580063" y="2336800"/>
            <a:ext cx="719137" cy="266700"/>
          </a:xfrm>
          <a:custGeom>
            <a:avLst/>
            <a:gdLst/>
            <a:ahLst/>
            <a:cxnLst>
              <a:cxn ang="0">
                <a:pos x="0" y="266534"/>
              </a:cxn>
              <a:cxn ang="0">
                <a:pos x="720077" y="266534"/>
              </a:cxn>
              <a:cxn ang="0">
                <a:pos x="720077" y="0"/>
              </a:cxn>
              <a:cxn ang="0">
                <a:pos x="0" y="0"/>
              </a:cxn>
              <a:cxn ang="0">
                <a:pos x="0" y="266534"/>
              </a:cxn>
            </a:cxnLst>
            <a:rect l="0" t="0" r="r" b="b"/>
            <a:pathLst>
              <a:path w="720077" h="266534">
                <a:moveTo>
                  <a:pt x="0" y="266534"/>
                </a:moveTo>
                <a:lnTo>
                  <a:pt x="720077" y="266534"/>
                </a:lnTo>
                <a:lnTo>
                  <a:pt x="720077" y="0"/>
                </a:lnTo>
                <a:lnTo>
                  <a:pt x="0" y="0"/>
                </a:lnTo>
                <a:lnTo>
                  <a:pt x="0" y="266534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6900" name="object 37"/>
          <p:cNvSpPr>
            <a:spLocks/>
          </p:cNvSpPr>
          <p:nvPr/>
        </p:nvSpPr>
        <p:spPr bwMode="auto">
          <a:xfrm>
            <a:off x="6299200" y="2336800"/>
            <a:ext cx="865188" cy="266700"/>
          </a:xfrm>
          <a:custGeom>
            <a:avLst/>
            <a:gdLst/>
            <a:ahLst/>
            <a:cxnLst>
              <a:cxn ang="0">
                <a:pos x="0" y="266534"/>
              </a:cxn>
              <a:cxn ang="0">
                <a:pos x="864095" y="266534"/>
              </a:cxn>
              <a:cxn ang="0">
                <a:pos x="864095" y="0"/>
              </a:cxn>
              <a:cxn ang="0">
                <a:pos x="0" y="0"/>
              </a:cxn>
              <a:cxn ang="0">
                <a:pos x="0" y="266534"/>
              </a:cxn>
            </a:cxnLst>
            <a:rect l="0" t="0" r="r" b="b"/>
            <a:pathLst>
              <a:path w="864095" h="266534">
                <a:moveTo>
                  <a:pt x="0" y="266534"/>
                </a:moveTo>
                <a:lnTo>
                  <a:pt x="864095" y="266534"/>
                </a:lnTo>
                <a:lnTo>
                  <a:pt x="864095" y="0"/>
                </a:lnTo>
                <a:lnTo>
                  <a:pt x="0" y="0"/>
                </a:lnTo>
                <a:lnTo>
                  <a:pt x="0" y="266534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6901" name="object 38"/>
          <p:cNvSpPr>
            <a:spLocks/>
          </p:cNvSpPr>
          <p:nvPr/>
        </p:nvSpPr>
        <p:spPr bwMode="auto">
          <a:xfrm>
            <a:off x="7164388" y="2336800"/>
            <a:ext cx="1079500" cy="266700"/>
          </a:xfrm>
          <a:custGeom>
            <a:avLst/>
            <a:gdLst/>
            <a:ahLst/>
            <a:cxnLst>
              <a:cxn ang="0">
                <a:pos x="0" y="266534"/>
              </a:cxn>
              <a:cxn ang="0">
                <a:pos x="1080122" y="266534"/>
              </a:cxn>
              <a:cxn ang="0">
                <a:pos x="1080122" y="0"/>
              </a:cxn>
              <a:cxn ang="0">
                <a:pos x="0" y="0"/>
              </a:cxn>
              <a:cxn ang="0">
                <a:pos x="0" y="266534"/>
              </a:cxn>
            </a:cxnLst>
            <a:rect l="0" t="0" r="r" b="b"/>
            <a:pathLst>
              <a:path w="1080122" h="266534">
                <a:moveTo>
                  <a:pt x="0" y="266534"/>
                </a:moveTo>
                <a:lnTo>
                  <a:pt x="1080122" y="266534"/>
                </a:lnTo>
                <a:lnTo>
                  <a:pt x="1080122" y="0"/>
                </a:lnTo>
                <a:lnTo>
                  <a:pt x="0" y="0"/>
                </a:lnTo>
                <a:lnTo>
                  <a:pt x="0" y="266534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6902" name="object 39"/>
          <p:cNvSpPr>
            <a:spLocks/>
          </p:cNvSpPr>
          <p:nvPr/>
        </p:nvSpPr>
        <p:spPr bwMode="auto">
          <a:xfrm>
            <a:off x="8243888" y="2336800"/>
            <a:ext cx="900112" cy="266700"/>
          </a:xfrm>
          <a:custGeom>
            <a:avLst/>
            <a:gdLst/>
            <a:ahLst/>
            <a:cxnLst>
              <a:cxn ang="0">
                <a:pos x="0" y="266534"/>
              </a:cxn>
              <a:cxn ang="0">
                <a:pos x="899591" y="266534"/>
              </a:cxn>
              <a:cxn ang="0">
                <a:pos x="899591" y="0"/>
              </a:cxn>
              <a:cxn ang="0">
                <a:pos x="0" y="0"/>
              </a:cxn>
              <a:cxn ang="0">
                <a:pos x="0" y="266534"/>
              </a:cxn>
            </a:cxnLst>
            <a:rect l="0" t="0" r="r" b="b"/>
            <a:pathLst>
              <a:path w="899591" h="266534">
                <a:moveTo>
                  <a:pt x="0" y="266534"/>
                </a:moveTo>
                <a:lnTo>
                  <a:pt x="899591" y="266534"/>
                </a:lnTo>
                <a:lnTo>
                  <a:pt x="899591" y="0"/>
                </a:lnTo>
                <a:lnTo>
                  <a:pt x="0" y="0"/>
                </a:lnTo>
                <a:lnTo>
                  <a:pt x="0" y="266534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6903" name="object 40"/>
          <p:cNvSpPr>
            <a:spLocks/>
          </p:cNvSpPr>
          <p:nvPr/>
        </p:nvSpPr>
        <p:spPr bwMode="auto">
          <a:xfrm>
            <a:off x="34925" y="2603500"/>
            <a:ext cx="3854450" cy="266700"/>
          </a:xfrm>
          <a:custGeom>
            <a:avLst/>
            <a:gdLst/>
            <a:ahLst/>
            <a:cxnLst>
              <a:cxn ang="0">
                <a:pos x="0" y="266534"/>
              </a:cxn>
              <a:cxn ang="0">
                <a:pos x="3854830" y="266534"/>
              </a:cxn>
              <a:cxn ang="0">
                <a:pos x="3854830" y="0"/>
              </a:cxn>
              <a:cxn ang="0">
                <a:pos x="0" y="0"/>
              </a:cxn>
              <a:cxn ang="0">
                <a:pos x="0" y="266534"/>
              </a:cxn>
            </a:cxnLst>
            <a:rect l="0" t="0" r="r" b="b"/>
            <a:pathLst>
              <a:path w="3854830" h="266534">
                <a:moveTo>
                  <a:pt x="0" y="266534"/>
                </a:moveTo>
                <a:lnTo>
                  <a:pt x="3854830" y="266534"/>
                </a:lnTo>
                <a:lnTo>
                  <a:pt x="3854830" y="0"/>
                </a:lnTo>
                <a:lnTo>
                  <a:pt x="0" y="0"/>
                </a:lnTo>
                <a:lnTo>
                  <a:pt x="0" y="266534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6904" name="object 41"/>
          <p:cNvSpPr>
            <a:spLocks/>
          </p:cNvSpPr>
          <p:nvPr/>
        </p:nvSpPr>
        <p:spPr bwMode="auto">
          <a:xfrm>
            <a:off x="3889375" y="2603500"/>
            <a:ext cx="898525" cy="266700"/>
          </a:xfrm>
          <a:custGeom>
            <a:avLst/>
            <a:gdLst/>
            <a:ahLst/>
            <a:cxnLst>
              <a:cxn ang="0">
                <a:pos x="0" y="266534"/>
              </a:cxn>
              <a:cxn ang="0">
                <a:pos x="897712" y="266534"/>
              </a:cxn>
              <a:cxn ang="0">
                <a:pos x="897712" y="0"/>
              </a:cxn>
              <a:cxn ang="0">
                <a:pos x="0" y="0"/>
              </a:cxn>
              <a:cxn ang="0">
                <a:pos x="0" y="266534"/>
              </a:cxn>
            </a:cxnLst>
            <a:rect l="0" t="0" r="r" b="b"/>
            <a:pathLst>
              <a:path w="897712" h="266534">
                <a:moveTo>
                  <a:pt x="0" y="266534"/>
                </a:moveTo>
                <a:lnTo>
                  <a:pt x="897712" y="266534"/>
                </a:lnTo>
                <a:lnTo>
                  <a:pt x="897712" y="0"/>
                </a:lnTo>
                <a:lnTo>
                  <a:pt x="0" y="0"/>
                </a:lnTo>
                <a:lnTo>
                  <a:pt x="0" y="266534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6905" name="object 42"/>
          <p:cNvSpPr>
            <a:spLocks/>
          </p:cNvSpPr>
          <p:nvPr/>
        </p:nvSpPr>
        <p:spPr bwMode="auto">
          <a:xfrm>
            <a:off x="4787900" y="2603500"/>
            <a:ext cx="792163" cy="266700"/>
          </a:xfrm>
          <a:custGeom>
            <a:avLst/>
            <a:gdLst/>
            <a:ahLst/>
            <a:cxnLst>
              <a:cxn ang="0">
                <a:pos x="0" y="266534"/>
              </a:cxn>
              <a:cxn ang="0">
                <a:pos x="792086" y="266534"/>
              </a:cxn>
              <a:cxn ang="0">
                <a:pos x="792086" y="0"/>
              </a:cxn>
              <a:cxn ang="0">
                <a:pos x="0" y="0"/>
              </a:cxn>
              <a:cxn ang="0">
                <a:pos x="0" y="266534"/>
              </a:cxn>
            </a:cxnLst>
            <a:rect l="0" t="0" r="r" b="b"/>
            <a:pathLst>
              <a:path w="792086" h="266534">
                <a:moveTo>
                  <a:pt x="0" y="266534"/>
                </a:moveTo>
                <a:lnTo>
                  <a:pt x="792086" y="266534"/>
                </a:lnTo>
                <a:lnTo>
                  <a:pt x="792086" y="0"/>
                </a:lnTo>
                <a:lnTo>
                  <a:pt x="0" y="0"/>
                </a:lnTo>
                <a:lnTo>
                  <a:pt x="0" y="266534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6906" name="object 43"/>
          <p:cNvSpPr>
            <a:spLocks/>
          </p:cNvSpPr>
          <p:nvPr/>
        </p:nvSpPr>
        <p:spPr bwMode="auto">
          <a:xfrm>
            <a:off x="5580063" y="2603500"/>
            <a:ext cx="719137" cy="266700"/>
          </a:xfrm>
          <a:custGeom>
            <a:avLst/>
            <a:gdLst/>
            <a:ahLst/>
            <a:cxnLst>
              <a:cxn ang="0">
                <a:pos x="0" y="266534"/>
              </a:cxn>
              <a:cxn ang="0">
                <a:pos x="720077" y="266534"/>
              </a:cxn>
              <a:cxn ang="0">
                <a:pos x="720077" y="0"/>
              </a:cxn>
              <a:cxn ang="0">
                <a:pos x="0" y="0"/>
              </a:cxn>
              <a:cxn ang="0">
                <a:pos x="0" y="266534"/>
              </a:cxn>
            </a:cxnLst>
            <a:rect l="0" t="0" r="r" b="b"/>
            <a:pathLst>
              <a:path w="720077" h="266534">
                <a:moveTo>
                  <a:pt x="0" y="266534"/>
                </a:moveTo>
                <a:lnTo>
                  <a:pt x="720077" y="266534"/>
                </a:lnTo>
                <a:lnTo>
                  <a:pt x="720077" y="0"/>
                </a:lnTo>
                <a:lnTo>
                  <a:pt x="0" y="0"/>
                </a:lnTo>
                <a:lnTo>
                  <a:pt x="0" y="266534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6907" name="object 44"/>
          <p:cNvSpPr>
            <a:spLocks/>
          </p:cNvSpPr>
          <p:nvPr/>
        </p:nvSpPr>
        <p:spPr bwMode="auto">
          <a:xfrm>
            <a:off x="6299200" y="2603500"/>
            <a:ext cx="865188" cy="266700"/>
          </a:xfrm>
          <a:custGeom>
            <a:avLst/>
            <a:gdLst/>
            <a:ahLst/>
            <a:cxnLst>
              <a:cxn ang="0">
                <a:pos x="0" y="266534"/>
              </a:cxn>
              <a:cxn ang="0">
                <a:pos x="864095" y="266534"/>
              </a:cxn>
              <a:cxn ang="0">
                <a:pos x="864095" y="0"/>
              </a:cxn>
              <a:cxn ang="0">
                <a:pos x="0" y="0"/>
              </a:cxn>
              <a:cxn ang="0">
                <a:pos x="0" y="266534"/>
              </a:cxn>
            </a:cxnLst>
            <a:rect l="0" t="0" r="r" b="b"/>
            <a:pathLst>
              <a:path w="864095" h="266534">
                <a:moveTo>
                  <a:pt x="0" y="266534"/>
                </a:moveTo>
                <a:lnTo>
                  <a:pt x="864095" y="266534"/>
                </a:lnTo>
                <a:lnTo>
                  <a:pt x="864095" y="0"/>
                </a:lnTo>
                <a:lnTo>
                  <a:pt x="0" y="0"/>
                </a:lnTo>
                <a:lnTo>
                  <a:pt x="0" y="266534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6908" name="object 45"/>
          <p:cNvSpPr>
            <a:spLocks/>
          </p:cNvSpPr>
          <p:nvPr/>
        </p:nvSpPr>
        <p:spPr bwMode="auto">
          <a:xfrm>
            <a:off x="7164388" y="2603500"/>
            <a:ext cx="1079500" cy="266700"/>
          </a:xfrm>
          <a:custGeom>
            <a:avLst/>
            <a:gdLst/>
            <a:ahLst/>
            <a:cxnLst>
              <a:cxn ang="0">
                <a:pos x="0" y="266534"/>
              </a:cxn>
              <a:cxn ang="0">
                <a:pos x="1080122" y="266534"/>
              </a:cxn>
              <a:cxn ang="0">
                <a:pos x="1080122" y="0"/>
              </a:cxn>
              <a:cxn ang="0">
                <a:pos x="0" y="0"/>
              </a:cxn>
              <a:cxn ang="0">
                <a:pos x="0" y="266534"/>
              </a:cxn>
            </a:cxnLst>
            <a:rect l="0" t="0" r="r" b="b"/>
            <a:pathLst>
              <a:path w="1080122" h="266534">
                <a:moveTo>
                  <a:pt x="0" y="266534"/>
                </a:moveTo>
                <a:lnTo>
                  <a:pt x="1080122" y="266534"/>
                </a:lnTo>
                <a:lnTo>
                  <a:pt x="1080122" y="0"/>
                </a:lnTo>
                <a:lnTo>
                  <a:pt x="0" y="0"/>
                </a:lnTo>
                <a:lnTo>
                  <a:pt x="0" y="266534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6909" name="object 46"/>
          <p:cNvSpPr>
            <a:spLocks/>
          </p:cNvSpPr>
          <p:nvPr/>
        </p:nvSpPr>
        <p:spPr bwMode="auto">
          <a:xfrm>
            <a:off x="8243888" y="2603500"/>
            <a:ext cx="900112" cy="266700"/>
          </a:xfrm>
          <a:custGeom>
            <a:avLst/>
            <a:gdLst/>
            <a:ahLst/>
            <a:cxnLst>
              <a:cxn ang="0">
                <a:pos x="0" y="266534"/>
              </a:cxn>
              <a:cxn ang="0">
                <a:pos x="899591" y="266534"/>
              </a:cxn>
              <a:cxn ang="0">
                <a:pos x="899591" y="0"/>
              </a:cxn>
              <a:cxn ang="0">
                <a:pos x="0" y="0"/>
              </a:cxn>
              <a:cxn ang="0">
                <a:pos x="0" y="266534"/>
              </a:cxn>
            </a:cxnLst>
            <a:rect l="0" t="0" r="r" b="b"/>
            <a:pathLst>
              <a:path w="899591" h="266534">
                <a:moveTo>
                  <a:pt x="0" y="266534"/>
                </a:moveTo>
                <a:lnTo>
                  <a:pt x="899591" y="266534"/>
                </a:lnTo>
                <a:lnTo>
                  <a:pt x="899591" y="0"/>
                </a:lnTo>
                <a:lnTo>
                  <a:pt x="0" y="0"/>
                </a:lnTo>
                <a:lnTo>
                  <a:pt x="0" y="266534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6910" name="object 47"/>
          <p:cNvSpPr>
            <a:spLocks/>
          </p:cNvSpPr>
          <p:nvPr/>
        </p:nvSpPr>
        <p:spPr bwMode="auto">
          <a:xfrm>
            <a:off x="34925" y="2870200"/>
            <a:ext cx="3854450" cy="266700"/>
          </a:xfrm>
          <a:custGeom>
            <a:avLst/>
            <a:gdLst/>
            <a:ahLst/>
            <a:cxnLst>
              <a:cxn ang="0">
                <a:pos x="0" y="266534"/>
              </a:cxn>
              <a:cxn ang="0">
                <a:pos x="3854830" y="266534"/>
              </a:cxn>
              <a:cxn ang="0">
                <a:pos x="3854830" y="0"/>
              </a:cxn>
              <a:cxn ang="0">
                <a:pos x="0" y="0"/>
              </a:cxn>
              <a:cxn ang="0">
                <a:pos x="0" y="266534"/>
              </a:cxn>
            </a:cxnLst>
            <a:rect l="0" t="0" r="r" b="b"/>
            <a:pathLst>
              <a:path w="3854830" h="266534">
                <a:moveTo>
                  <a:pt x="0" y="266534"/>
                </a:moveTo>
                <a:lnTo>
                  <a:pt x="3854830" y="266534"/>
                </a:lnTo>
                <a:lnTo>
                  <a:pt x="3854830" y="0"/>
                </a:lnTo>
                <a:lnTo>
                  <a:pt x="0" y="0"/>
                </a:lnTo>
                <a:lnTo>
                  <a:pt x="0" y="266534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6911" name="object 48"/>
          <p:cNvSpPr>
            <a:spLocks/>
          </p:cNvSpPr>
          <p:nvPr/>
        </p:nvSpPr>
        <p:spPr bwMode="auto">
          <a:xfrm>
            <a:off x="3889375" y="2870200"/>
            <a:ext cx="898525" cy="266700"/>
          </a:xfrm>
          <a:custGeom>
            <a:avLst/>
            <a:gdLst/>
            <a:ahLst/>
            <a:cxnLst>
              <a:cxn ang="0">
                <a:pos x="0" y="266534"/>
              </a:cxn>
              <a:cxn ang="0">
                <a:pos x="897712" y="266534"/>
              </a:cxn>
              <a:cxn ang="0">
                <a:pos x="897712" y="0"/>
              </a:cxn>
              <a:cxn ang="0">
                <a:pos x="0" y="0"/>
              </a:cxn>
              <a:cxn ang="0">
                <a:pos x="0" y="266534"/>
              </a:cxn>
            </a:cxnLst>
            <a:rect l="0" t="0" r="r" b="b"/>
            <a:pathLst>
              <a:path w="897712" h="266534">
                <a:moveTo>
                  <a:pt x="0" y="266534"/>
                </a:moveTo>
                <a:lnTo>
                  <a:pt x="897712" y="266534"/>
                </a:lnTo>
                <a:lnTo>
                  <a:pt x="897712" y="0"/>
                </a:lnTo>
                <a:lnTo>
                  <a:pt x="0" y="0"/>
                </a:lnTo>
                <a:lnTo>
                  <a:pt x="0" y="266534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6912" name="object 49"/>
          <p:cNvSpPr>
            <a:spLocks/>
          </p:cNvSpPr>
          <p:nvPr/>
        </p:nvSpPr>
        <p:spPr bwMode="auto">
          <a:xfrm>
            <a:off x="4787900" y="2870200"/>
            <a:ext cx="792163" cy="266700"/>
          </a:xfrm>
          <a:custGeom>
            <a:avLst/>
            <a:gdLst/>
            <a:ahLst/>
            <a:cxnLst>
              <a:cxn ang="0">
                <a:pos x="0" y="266534"/>
              </a:cxn>
              <a:cxn ang="0">
                <a:pos x="792086" y="266534"/>
              </a:cxn>
              <a:cxn ang="0">
                <a:pos x="792086" y="0"/>
              </a:cxn>
              <a:cxn ang="0">
                <a:pos x="0" y="0"/>
              </a:cxn>
              <a:cxn ang="0">
                <a:pos x="0" y="266534"/>
              </a:cxn>
            </a:cxnLst>
            <a:rect l="0" t="0" r="r" b="b"/>
            <a:pathLst>
              <a:path w="792086" h="266534">
                <a:moveTo>
                  <a:pt x="0" y="266534"/>
                </a:moveTo>
                <a:lnTo>
                  <a:pt x="792086" y="266534"/>
                </a:lnTo>
                <a:lnTo>
                  <a:pt x="792086" y="0"/>
                </a:lnTo>
                <a:lnTo>
                  <a:pt x="0" y="0"/>
                </a:lnTo>
                <a:lnTo>
                  <a:pt x="0" y="266534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6913" name="object 50"/>
          <p:cNvSpPr>
            <a:spLocks/>
          </p:cNvSpPr>
          <p:nvPr/>
        </p:nvSpPr>
        <p:spPr bwMode="auto">
          <a:xfrm>
            <a:off x="5580063" y="2870200"/>
            <a:ext cx="719137" cy="266700"/>
          </a:xfrm>
          <a:custGeom>
            <a:avLst/>
            <a:gdLst/>
            <a:ahLst/>
            <a:cxnLst>
              <a:cxn ang="0">
                <a:pos x="0" y="266534"/>
              </a:cxn>
              <a:cxn ang="0">
                <a:pos x="720077" y="266534"/>
              </a:cxn>
              <a:cxn ang="0">
                <a:pos x="720077" y="0"/>
              </a:cxn>
              <a:cxn ang="0">
                <a:pos x="0" y="0"/>
              </a:cxn>
              <a:cxn ang="0">
                <a:pos x="0" y="266534"/>
              </a:cxn>
            </a:cxnLst>
            <a:rect l="0" t="0" r="r" b="b"/>
            <a:pathLst>
              <a:path w="720077" h="266534">
                <a:moveTo>
                  <a:pt x="0" y="266534"/>
                </a:moveTo>
                <a:lnTo>
                  <a:pt x="720077" y="266534"/>
                </a:lnTo>
                <a:lnTo>
                  <a:pt x="720077" y="0"/>
                </a:lnTo>
                <a:lnTo>
                  <a:pt x="0" y="0"/>
                </a:lnTo>
                <a:lnTo>
                  <a:pt x="0" y="266534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6914" name="object 51"/>
          <p:cNvSpPr>
            <a:spLocks/>
          </p:cNvSpPr>
          <p:nvPr/>
        </p:nvSpPr>
        <p:spPr bwMode="auto">
          <a:xfrm>
            <a:off x="6299200" y="2870200"/>
            <a:ext cx="865188" cy="266700"/>
          </a:xfrm>
          <a:custGeom>
            <a:avLst/>
            <a:gdLst/>
            <a:ahLst/>
            <a:cxnLst>
              <a:cxn ang="0">
                <a:pos x="0" y="266534"/>
              </a:cxn>
              <a:cxn ang="0">
                <a:pos x="864095" y="266534"/>
              </a:cxn>
              <a:cxn ang="0">
                <a:pos x="864095" y="0"/>
              </a:cxn>
              <a:cxn ang="0">
                <a:pos x="0" y="0"/>
              </a:cxn>
              <a:cxn ang="0">
                <a:pos x="0" y="266534"/>
              </a:cxn>
            </a:cxnLst>
            <a:rect l="0" t="0" r="r" b="b"/>
            <a:pathLst>
              <a:path w="864095" h="266534">
                <a:moveTo>
                  <a:pt x="0" y="266534"/>
                </a:moveTo>
                <a:lnTo>
                  <a:pt x="864095" y="266534"/>
                </a:lnTo>
                <a:lnTo>
                  <a:pt x="864095" y="0"/>
                </a:lnTo>
                <a:lnTo>
                  <a:pt x="0" y="0"/>
                </a:lnTo>
                <a:lnTo>
                  <a:pt x="0" y="266534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6915" name="object 52"/>
          <p:cNvSpPr>
            <a:spLocks/>
          </p:cNvSpPr>
          <p:nvPr/>
        </p:nvSpPr>
        <p:spPr bwMode="auto">
          <a:xfrm>
            <a:off x="7164388" y="2870200"/>
            <a:ext cx="1079500" cy="266700"/>
          </a:xfrm>
          <a:custGeom>
            <a:avLst/>
            <a:gdLst/>
            <a:ahLst/>
            <a:cxnLst>
              <a:cxn ang="0">
                <a:pos x="0" y="266534"/>
              </a:cxn>
              <a:cxn ang="0">
                <a:pos x="1080122" y="266534"/>
              </a:cxn>
              <a:cxn ang="0">
                <a:pos x="1080122" y="0"/>
              </a:cxn>
              <a:cxn ang="0">
                <a:pos x="0" y="0"/>
              </a:cxn>
              <a:cxn ang="0">
                <a:pos x="0" y="266534"/>
              </a:cxn>
            </a:cxnLst>
            <a:rect l="0" t="0" r="r" b="b"/>
            <a:pathLst>
              <a:path w="1080122" h="266534">
                <a:moveTo>
                  <a:pt x="0" y="266534"/>
                </a:moveTo>
                <a:lnTo>
                  <a:pt x="1080122" y="266534"/>
                </a:lnTo>
                <a:lnTo>
                  <a:pt x="1080122" y="0"/>
                </a:lnTo>
                <a:lnTo>
                  <a:pt x="0" y="0"/>
                </a:lnTo>
                <a:lnTo>
                  <a:pt x="0" y="266534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6916" name="object 53"/>
          <p:cNvSpPr>
            <a:spLocks/>
          </p:cNvSpPr>
          <p:nvPr/>
        </p:nvSpPr>
        <p:spPr bwMode="auto">
          <a:xfrm>
            <a:off x="8243888" y="2870200"/>
            <a:ext cx="900112" cy="266700"/>
          </a:xfrm>
          <a:custGeom>
            <a:avLst/>
            <a:gdLst/>
            <a:ahLst/>
            <a:cxnLst>
              <a:cxn ang="0">
                <a:pos x="0" y="266534"/>
              </a:cxn>
              <a:cxn ang="0">
                <a:pos x="899591" y="266534"/>
              </a:cxn>
              <a:cxn ang="0">
                <a:pos x="899591" y="0"/>
              </a:cxn>
              <a:cxn ang="0">
                <a:pos x="0" y="0"/>
              </a:cxn>
              <a:cxn ang="0">
                <a:pos x="0" y="266534"/>
              </a:cxn>
            </a:cxnLst>
            <a:rect l="0" t="0" r="r" b="b"/>
            <a:pathLst>
              <a:path w="899591" h="266534">
                <a:moveTo>
                  <a:pt x="0" y="266534"/>
                </a:moveTo>
                <a:lnTo>
                  <a:pt x="899591" y="266534"/>
                </a:lnTo>
                <a:lnTo>
                  <a:pt x="899591" y="0"/>
                </a:lnTo>
                <a:lnTo>
                  <a:pt x="0" y="0"/>
                </a:lnTo>
                <a:lnTo>
                  <a:pt x="0" y="266534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6917" name="object 54"/>
          <p:cNvSpPr>
            <a:spLocks/>
          </p:cNvSpPr>
          <p:nvPr/>
        </p:nvSpPr>
        <p:spPr bwMode="auto">
          <a:xfrm>
            <a:off x="34925" y="3136900"/>
            <a:ext cx="3854450" cy="265113"/>
          </a:xfrm>
          <a:custGeom>
            <a:avLst/>
            <a:gdLst/>
            <a:ahLst/>
            <a:cxnLst>
              <a:cxn ang="0">
                <a:pos x="0" y="266534"/>
              </a:cxn>
              <a:cxn ang="0">
                <a:pos x="3854830" y="266534"/>
              </a:cxn>
              <a:cxn ang="0">
                <a:pos x="3854830" y="0"/>
              </a:cxn>
              <a:cxn ang="0">
                <a:pos x="0" y="0"/>
              </a:cxn>
              <a:cxn ang="0">
                <a:pos x="0" y="266534"/>
              </a:cxn>
            </a:cxnLst>
            <a:rect l="0" t="0" r="r" b="b"/>
            <a:pathLst>
              <a:path w="3854830" h="266534">
                <a:moveTo>
                  <a:pt x="0" y="266534"/>
                </a:moveTo>
                <a:lnTo>
                  <a:pt x="3854830" y="266534"/>
                </a:lnTo>
                <a:lnTo>
                  <a:pt x="3854830" y="0"/>
                </a:lnTo>
                <a:lnTo>
                  <a:pt x="0" y="0"/>
                </a:lnTo>
                <a:lnTo>
                  <a:pt x="0" y="266534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6918" name="object 55"/>
          <p:cNvSpPr>
            <a:spLocks/>
          </p:cNvSpPr>
          <p:nvPr/>
        </p:nvSpPr>
        <p:spPr bwMode="auto">
          <a:xfrm>
            <a:off x="3889375" y="3136900"/>
            <a:ext cx="898525" cy="265113"/>
          </a:xfrm>
          <a:custGeom>
            <a:avLst/>
            <a:gdLst/>
            <a:ahLst/>
            <a:cxnLst>
              <a:cxn ang="0">
                <a:pos x="0" y="266534"/>
              </a:cxn>
              <a:cxn ang="0">
                <a:pos x="897712" y="266534"/>
              </a:cxn>
              <a:cxn ang="0">
                <a:pos x="897712" y="0"/>
              </a:cxn>
              <a:cxn ang="0">
                <a:pos x="0" y="0"/>
              </a:cxn>
              <a:cxn ang="0">
                <a:pos x="0" y="266534"/>
              </a:cxn>
            </a:cxnLst>
            <a:rect l="0" t="0" r="r" b="b"/>
            <a:pathLst>
              <a:path w="897712" h="266534">
                <a:moveTo>
                  <a:pt x="0" y="266534"/>
                </a:moveTo>
                <a:lnTo>
                  <a:pt x="897712" y="266534"/>
                </a:lnTo>
                <a:lnTo>
                  <a:pt x="897712" y="0"/>
                </a:lnTo>
                <a:lnTo>
                  <a:pt x="0" y="0"/>
                </a:lnTo>
                <a:lnTo>
                  <a:pt x="0" y="266534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6919" name="object 56"/>
          <p:cNvSpPr>
            <a:spLocks/>
          </p:cNvSpPr>
          <p:nvPr/>
        </p:nvSpPr>
        <p:spPr bwMode="auto">
          <a:xfrm>
            <a:off x="4787900" y="3136900"/>
            <a:ext cx="792163" cy="265113"/>
          </a:xfrm>
          <a:custGeom>
            <a:avLst/>
            <a:gdLst/>
            <a:ahLst/>
            <a:cxnLst>
              <a:cxn ang="0">
                <a:pos x="0" y="266534"/>
              </a:cxn>
              <a:cxn ang="0">
                <a:pos x="792086" y="266534"/>
              </a:cxn>
              <a:cxn ang="0">
                <a:pos x="792086" y="0"/>
              </a:cxn>
              <a:cxn ang="0">
                <a:pos x="0" y="0"/>
              </a:cxn>
              <a:cxn ang="0">
                <a:pos x="0" y="266534"/>
              </a:cxn>
            </a:cxnLst>
            <a:rect l="0" t="0" r="r" b="b"/>
            <a:pathLst>
              <a:path w="792086" h="266534">
                <a:moveTo>
                  <a:pt x="0" y="266534"/>
                </a:moveTo>
                <a:lnTo>
                  <a:pt x="792086" y="266534"/>
                </a:lnTo>
                <a:lnTo>
                  <a:pt x="792086" y="0"/>
                </a:lnTo>
                <a:lnTo>
                  <a:pt x="0" y="0"/>
                </a:lnTo>
                <a:lnTo>
                  <a:pt x="0" y="266534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6920" name="object 57"/>
          <p:cNvSpPr>
            <a:spLocks/>
          </p:cNvSpPr>
          <p:nvPr/>
        </p:nvSpPr>
        <p:spPr bwMode="auto">
          <a:xfrm>
            <a:off x="5580063" y="3136900"/>
            <a:ext cx="719137" cy="265113"/>
          </a:xfrm>
          <a:custGeom>
            <a:avLst/>
            <a:gdLst/>
            <a:ahLst/>
            <a:cxnLst>
              <a:cxn ang="0">
                <a:pos x="0" y="266534"/>
              </a:cxn>
              <a:cxn ang="0">
                <a:pos x="720077" y="266534"/>
              </a:cxn>
              <a:cxn ang="0">
                <a:pos x="720077" y="0"/>
              </a:cxn>
              <a:cxn ang="0">
                <a:pos x="0" y="0"/>
              </a:cxn>
              <a:cxn ang="0">
                <a:pos x="0" y="266534"/>
              </a:cxn>
            </a:cxnLst>
            <a:rect l="0" t="0" r="r" b="b"/>
            <a:pathLst>
              <a:path w="720077" h="266534">
                <a:moveTo>
                  <a:pt x="0" y="266534"/>
                </a:moveTo>
                <a:lnTo>
                  <a:pt x="720077" y="266534"/>
                </a:lnTo>
                <a:lnTo>
                  <a:pt x="720077" y="0"/>
                </a:lnTo>
                <a:lnTo>
                  <a:pt x="0" y="0"/>
                </a:lnTo>
                <a:lnTo>
                  <a:pt x="0" y="266534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6921" name="object 58"/>
          <p:cNvSpPr>
            <a:spLocks/>
          </p:cNvSpPr>
          <p:nvPr/>
        </p:nvSpPr>
        <p:spPr bwMode="auto">
          <a:xfrm>
            <a:off x="6299200" y="3136900"/>
            <a:ext cx="865188" cy="265113"/>
          </a:xfrm>
          <a:custGeom>
            <a:avLst/>
            <a:gdLst/>
            <a:ahLst/>
            <a:cxnLst>
              <a:cxn ang="0">
                <a:pos x="0" y="266534"/>
              </a:cxn>
              <a:cxn ang="0">
                <a:pos x="864095" y="266534"/>
              </a:cxn>
              <a:cxn ang="0">
                <a:pos x="864095" y="0"/>
              </a:cxn>
              <a:cxn ang="0">
                <a:pos x="0" y="0"/>
              </a:cxn>
              <a:cxn ang="0">
                <a:pos x="0" y="266534"/>
              </a:cxn>
            </a:cxnLst>
            <a:rect l="0" t="0" r="r" b="b"/>
            <a:pathLst>
              <a:path w="864095" h="266534">
                <a:moveTo>
                  <a:pt x="0" y="266534"/>
                </a:moveTo>
                <a:lnTo>
                  <a:pt x="864095" y="266534"/>
                </a:lnTo>
                <a:lnTo>
                  <a:pt x="864095" y="0"/>
                </a:lnTo>
                <a:lnTo>
                  <a:pt x="0" y="0"/>
                </a:lnTo>
                <a:lnTo>
                  <a:pt x="0" y="266534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6922" name="object 59"/>
          <p:cNvSpPr>
            <a:spLocks/>
          </p:cNvSpPr>
          <p:nvPr/>
        </p:nvSpPr>
        <p:spPr bwMode="auto">
          <a:xfrm>
            <a:off x="7164388" y="3136900"/>
            <a:ext cx="1079500" cy="265113"/>
          </a:xfrm>
          <a:custGeom>
            <a:avLst/>
            <a:gdLst/>
            <a:ahLst/>
            <a:cxnLst>
              <a:cxn ang="0">
                <a:pos x="0" y="266534"/>
              </a:cxn>
              <a:cxn ang="0">
                <a:pos x="1080122" y="266534"/>
              </a:cxn>
              <a:cxn ang="0">
                <a:pos x="1080122" y="0"/>
              </a:cxn>
              <a:cxn ang="0">
                <a:pos x="0" y="0"/>
              </a:cxn>
              <a:cxn ang="0">
                <a:pos x="0" y="266534"/>
              </a:cxn>
            </a:cxnLst>
            <a:rect l="0" t="0" r="r" b="b"/>
            <a:pathLst>
              <a:path w="1080122" h="266534">
                <a:moveTo>
                  <a:pt x="0" y="266534"/>
                </a:moveTo>
                <a:lnTo>
                  <a:pt x="1080122" y="266534"/>
                </a:lnTo>
                <a:lnTo>
                  <a:pt x="1080122" y="0"/>
                </a:lnTo>
                <a:lnTo>
                  <a:pt x="0" y="0"/>
                </a:lnTo>
                <a:lnTo>
                  <a:pt x="0" y="266534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6923" name="object 60"/>
          <p:cNvSpPr>
            <a:spLocks/>
          </p:cNvSpPr>
          <p:nvPr/>
        </p:nvSpPr>
        <p:spPr bwMode="auto">
          <a:xfrm>
            <a:off x="8243888" y="3136900"/>
            <a:ext cx="900112" cy="265113"/>
          </a:xfrm>
          <a:custGeom>
            <a:avLst/>
            <a:gdLst/>
            <a:ahLst/>
            <a:cxnLst>
              <a:cxn ang="0">
                <a:pos x="0" y="266534"/>
              </a:cxn>
              <a:cxn ang="0">
                <a:pos x="899591" y="266534"/>
              </a:cxn>
              <a:cxn ang="0">
                <a:pos x="899591" y="0"/>
              </a:cxn>
              <a:cxn ang="0">
                <a:pos x="0" y="0"/>
              </a:cxn>
              <a:cxn ang="0">
                <a:pos x="0" y="266534"/>
              </a:cxn>
            </a:cxnLst>
            <a:rect l="0" t="0" r="r" b="b"/>
            <a:pathLst>
              <a:path w="899591" h="266534">
                <a:moveTo>
                  <a:pt x="0" y="266534"/>
                </a:moveTo>
                <a:lnTo>
                  <a:pt x="899591" y="266534"/>
                </a:lnTo>
                <a:lnTo>
                  <a:pt x="899591" y="0"/>
                </a:lnTo>
                <a:lnTo>
                  <a:pt x="0" y="0"/>
                </a:lnTo>
                <a:lnTo>
                  <a:pt x="0" y="266534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6924" name="object 61"/>
          <p:cNvSpPr>
            <a:spLocks/>
          </p:cNvSpPr>
          <p:nvPr/>
        </p:nvSpPr>
        <p:spPr bwMode="auto">
          <a:xfrm>
            <a:off x="34925" y="3402013"/>
            <a:ext cx="3854450" cy="266700"/>
          </a:xfrm>
          <a:custGeom>
            <a:avLst/>
            <a:gdLst/>
            <a:ahLst/>
            <a:cxnLst>
              <a:cxn ang="0">
                <a:pos x="0" y="266534"/>
              </a:cxn>
              <a:cxn ang="0">
                <a:pos x="3854830" y="266534"/>
              </a:cxn>
              <a:cxn ang="0">
                <a:pos x="3854830" y="0"/>
              </a:cxn>
              <a:cxn ang="0">
                <a:pos x="0" y="0"/>
              </a:cxn>
              <a:cxn ang="0">
                <a:pos x="0" y="266534"/>
              </a:cxn>
            </a:cxnLst>
            <a:rect l="0" t="0" r="r" b="b"/>
            <a:pathLst>
              <a:path w="3854830" h="266534">
                <a:moveTo>
                  <a:pt x="0" y="266534"/>
                </a:moveTo>
                <a:lnTo>
                  <a:pt x="3854830" y="266534"/>
                </a:lnTo>
                <a:lnTo>
                  <a:pt x="3854830" y="0"/>
                </a:lnTo>
                <a:lnTo>
                  <a:pt x="0" y="0"/>
                </a:lnTo>
                <a:lnTo>
                  <a:pt x="0" y="266534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6925" name="object 62"/>
          <p:cNvSpPr>
            <a:spLocks/>
          </p:cNvSpPr>
          <p:nvPr/>
        </p:nvSpPr>
        <p:spPr bwMode="auto">
          <a:xfrm>
            <a:off x="3889375" y="3402013"/>
            <a:ext cx="898525" cy="266700"/>
          </a:xfrm>
          <a:custGeom>
            <a:avLst/>
            <a:gdLst/>
            <a:ahLst/>
            <a:cxnLst>
              <a:cxn ang="0">
                <a:pos x="0" y="266534"/>
              </a:cxn>
              <a:cxn ang="0">
                <a:pos x="897712" y="266534"/>
              </a:cxn>
              <a:cxn ang="0">
                <a:pos x="897712" y="0"/>
              </a:cxn>
              <a:cxn ang="0">
                <a:pos x="0" y="0"/>
              </a:cxn>
              <a:cxn ang="0">
                <a:pos x="0" y="266534"/>
              </a:cxn>
            </a:cxnLst>
            <a:rect l="0" t="0" r="r" b="b"/>
            <a:pathLst>
              <a:path w="897712" h="266534">
                <a:moveTo>
                  <a:pt x="0" y="266534"/>
                </a:moveTo>
                <a:lnTo>
                  <a:pt x="897712" y="266534"/>
                </a:lnTo>
                <a:lnTo>
                  <a:pt x="897712" y="0"/>
                </a:lnTo>
                <a:lnTo>
                  <a:pt x="0" y="0"/>
                </a:lnTo>
                <a:lnTo>
                  <a:pt x="0" y="266534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6926" name="object 63"/>
          <p:cNvSpPr>
            <a:spLocks/>
          </p:cNvSpPr>
          <p:nvPr/>
        </p:nvSpPr>
        <p:spPr bwMode="auto">
          <a:xfrm>
            <a:off x="4787900" y="3402013"/>
            <a:ext cx="792163" cy="266700"/>
          </a:xfrm>
          <a:custGeom>
            <a:avLst/>
            <a:gdLst/>
            <a:ahLst/>
            <a:cxnLst>
              <a:cxn ang="0">
                <a:pos x="0" y="266534"/>
              </a:cxn>
              <a:cxn ang="0">
                <a:pos x="792086" y="266534"/>
              </a:cxn>
              <a:cxn ang="0">
                <a:pos x="792086" y="0"/>
              </a:cxn>
              <a:cxn ang="0">
                <a:pos x="0" y="0"/>
              </a:cxn>
              <a:cxn ang="0">
                <a:pos x="0" y="266534"/>
              </a:cxn>
            </a:cxnLst>
            <a:rect l="0" t="0" r="r" b="b"/>
            <a:pathLst>
              <a:path w="792086" h="266534">
                <a:moveTo>
                  <a:pt x="0" y="266534"/>
                </a:moveTo>
                <a:lnTo>
                  <a:pt x="792086" y="266534"/>
                </a:lnTo>
                <a:lnTo>
                  <a:pt x="792086" y="0"/>
                </a:lnTo>
                <a:lnTo>
                  <a:pt x="0" y="0"/>
                </a:lnTo>
                <a:lnTo>
                  <a:pt x="0" y="266534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6927" name="object 64"/>
          <p:cNvSpPr>
            <a:spLocks/>
          </p:cNvSpPr>
          <p:nvPr/>
        </p:nvSpPr>
        <p:spPr bwMode="auto">
          <a:xfrm>
            <a:off x="5580063" y="3402013"/>
            <a:ext cx="719137" cy="266700"/>
          </a:xfrm>
          <a:custGeom>
            <a:avLst/>
            <a:gdLst/>
            <a:ahLst/>
            <a:cxnLst>
              <a:cxn ang="0">
                <a:pos x="0" y="266534"/>
              </a:cxn>
              <a:cxn ang="0">
                <a:pos x="720077" y="266534"/>
              </a:cxn>
              <a:cxn ang="0">
                <a:pos x="720077" y="0"/>
              </a:cxn>
              <a:cxn ang="0">
                <a:pos x="0" y="0"/>
              </a:cxn>
              <a:cxn ang="0">
                <a:pos x="0" y="266534"/>
              </a:cxn>
            </a:cxnLst>
            <a:rect l="0" t="0" r="r" b="b"/>
            <a:pathLst>
              <a:path w="720077" h="266534">
                <a:moveTo>
                  <a:pt x="0" y="266534"/>
                </a:moveTo>
                <a:lnTo>
                  <a:pt x="720077" y="266534"/>
                </a:lnTo>
                <a:lnTo>
                  <a:pt x="720077" y="0"/>
                </a:lnTo>
                <a:lnTo>
                  <a:pt x="0" y="0"/>
                </a:lnTo>
                <a:lnTo>
                  <a:pt x="0" y="266534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6928" name="object 65"/>
          <p:cNvSpPr>
            <a:spLocks/>
          </p:cNvSpPr>
          <p:nvPr/>
        </p:nvSpPr>
        <p:spPr bwMode="auto">
          <a:xfrm>
            <a:off x="6299200" y="3402013"/>
            <a:ext cx="865188" cy="266700"/>
          </a:xfrm>
          <a:custGeom>
            <a:avLst/>
            <a:gdLst/>
            <a:ahLst/>
            <a:cxnLst>
              <a:cxn ang="0">
                <a:pos x="0" y="266534"/>
              </a:cxn>
              <a:cxn ang="0">
                <a:pos x="864095" y="266534"/>
              </a:cxn>
              <a:cxn ang="0">
                <a:pos x="864095" y="0"/>
              </a:cxn>
              <a:cxn ang="0">
                <a:pos x="0" y="0"/>
              </a:cxn>
              <a:cxn ang="0">
                <a:pos x="0" y="266534"/>
              </a:cxn>
            </a:cxnLst>
            <a:rect l="0" t="0" r="r" b="b"/>
            <a:pathLst>
              <a:path w="864095" h="266534">
                <a:moveTo>
                  <a:pt x="0" y="266534"/>
                </a:moveTo>
                <a:lnTo>
                  <a:pt x="864095" y="266534"/>
                </a:lnTo>
                <a:lnTo>
                  <a:pt x="864095" y="0"/>
                </a:lnTo>
                <a:lnTo>
                  <a:pt x="0" y="0"/>
                </a:lnTo>
                <a:lnTo>
                  <a:pt x="0" y="266534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6929" name="object 66"/>
          <p:cNvSpPr>
            <a:spLocks/>
          </p:cNvSpPr>
          <p:nvPr/>
        </p:nvSpPr>
        <p:spPr bwMode="auto">
          <a:xfrm>
            <a:off x="7164388" y="3402013"/>
            <a:ext cx="1079500" cy="266700"/>
          </a:xfrm>
          <a:custGeom>
            <a:avLst/>
            <a:gdLst/>
            <a:ahLst/>
            <a:cxnLst>
              <a:cxn ang="0">
                <a:pos x="0" y="266534"/>
              </a:cxn>
              <a:cxn ang="0">
                <a:pos x="1080122" y="266534"/>
              </a:cxn>
              <a:cxn ang="0">
                <a:pos x="1080122" y="0"/>
              </a:cxn>
              <a:cxn ang="0">
                <a:pos x="0" y="0"/>
              </a:cxn>
              <a:cxn ang="0">
                <a:pos x="0" y="266534"/>
              </a:cxn>
            </a:cxnLst>
            <a:rect l="0" t="0" r="r" b="b"/>
            <a:pathLst>
              <a:path w="1080122" h="266534">
                <a:moveTo>
                  <a:pt x="0" y="266534"/>
                </a:moveTo>
                <a:lnTo>
                  <a:pt x="1080122" y="266534"/>
                </a:lnTo>
                <a:lnTo>
                  <a:pt x="1080122" y="0"/>
                </a:lnTo>
                <a:lnTo>
                  <a:pt x="0" y="0"/>
                </a:lnTo>
                <a:lnTo>
                  <a:pt x="0" y="266534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6930" name="object 67"/>
          <p:cNvSpPr>
            <a:spLocks/>
          </p:cNvSpPr>
          <p:nvPr/>
        </p:nvSpPr>
        <p:spPr bwMode="auto">
          <a:xfrm>
            <a:off x="8243888" y="3402013"/>
            <a:ext cx="900112" cy="266700"/>
          </a:xfrm>
          <a:custGeom>
            <a:avLst/>
            <a:gdLst/>
            <a:ahLst/>
            <a:cxnLst>
              <a:cxn ang="0">
                <a:pos x="0" y="266534"/>
              </a:cxn>
              <a:cxn ang="0">
                <a:pos x="899591" y="266534"/>
              </a:cxn>
              <a:cxn ang="0">
                <a:pos x="899591" y="0"/>
              </a:cxn>
              <a:cxn ang="0">
                <a:pos x="0" y="0"/>
              </a:cxn>
              <a:cxn ang="0">
                <a:pos x="0" y="266534"/>
              </a:cxn>
            </a:cxnLst>
            <a:rect l="0" t="0" r="r" b="b"/>
            <a:pathLst>
              <a:path w="899591" h="266534">
                <a:moveTo>
                  <a:pt x="0" y="266534"/>
                </a:moveTo>
                <a:lnTo>
                  <a:pt x="899591" y="266534"/>
                </a:lnTo>
                <a:lnTo>
                  <a:pt x="899591" y="0"/>
                </a:lnTo>
                <a:lnTo>
                  <a:pt x="0" y="0"/>
                </a:lnTo>
                <a:lnTo>
                  <a:pt x="0" y="266534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6931" name="object 68"/>
          <p:cNvSpPr>
            <a:spLocks/>
          </p:cNvSpPr>
          <p:nvPr/>
        </p:nvSpPr>
        <p:spPr bwMode="auto">
          <a:xfrm>
            <a:off x="34925" y="3668713"/>
            <a:ext cx="3854450" cy="266700"/>
          </a:xfrm>
          <a:custGeom>
            <a:avLst/>
            <a:gdLst/>
            <a:ahLst/>
            <a:cxnLst>
              <a:cxn ang="0">
                <a:pos x="0" y="266534"/>
              </a:cxn>
              <a:cxn ang="0">
                <a:pos x="3854830" y="266534"/>
              </a:cxn>
              <a:cxn ang="0">
                <a:pos x="3854830" y="0"/>
              </a:cxn>
              <a:cxn ang="0">
                <a:pos x="0" y="0"/>
              </a:cxn>
              <a:cxn ang="0">
                <a:pos x="0" y="266534"/>
              </a:cxn>
            </a:cxnLst>
            <a:rect l="0" t="0" r="r" b="b"/>
            <a:pathLst>
              <a:path w="3854830" h="266534">
                <a:moveTo>
                  <a:pt x="0" y="266534"/>
                </a:moveTo>
                <a:lnTo>
                  <a:pt x="3854830" y="266534"/>
                </a:lnTo>
                <a:lnTo>
                  <a:pt x="3854830" y="0"/>
                </a:lnTo>
                <a:lnTo>
                  <a:pt x="0" y="0"/>
                </a:lnTo>
                <a:lnTo>
                  <a:pt x="0" y="266534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6932" name="object 69"/>
          <p:cNvSpPr>
            <a:spLocks/>
          </p:cNvSpPr>
          <p:nvPr/>
        </p:nvSpPr>
        <p:spPr bwMode="auto">
          <a:xfrm>
            <a:off x="3889375" y="3668713"/>
            <a:ext cx="898525" cy="266700"/>
          </a:xfrm>
          <a:custGeom>
            <a:avLst/>
            <a:gdLst/>
            <a:ahLst/>
            <a:cxnLst>
              <a:cxn ang="0">
                <a:pos x="0" y="266534"/>
              </a:cxn>
              <a:cxn ang="0">
                <a:pos x="897712" y="266534"/>
              </a:cxn>
              <a:cxn ang="0">
                <a:pos x="897712" y="0"/>
              </a:cxn>
              <a:cxn ang="0">
                <a:pos x="0" y="0"/>
              </a:cxn>
              <a:cxn ang="0">
                <a:pos x="0" y="266534"/>
              </a:cxn>
            </a:cxnLst>
            <a:rect l="0" t="0" r="r" b="b"/>
            <a:pathLst>
              <a:path w="897712" h="266534">
                <a:moveTo>
                  <a:pt x="0" y="266534"/>
                </a:moveTo>
                <a:lnTo>
                  <a:pt x="897712" y="266534"/>
                </a:lnTo>
                <a:lnTo>
                  <a:pt x="897712" y="0"/>
                </a:lnTo>
                <a:lnTo>
                  <a:pt x="0" y="0"/>
                </a:lnTo>
                <a:lnTo>
                  <a:pt x="0" y="266534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6933" name="object 70"/>
          <p:cNvSpPr>
            <a:spLocks/>
          </p:cNvSpPr>
          <p:nvPr/>
        </p:nvSpPr>
        <p:spPr bwMode="auto">
          <a:xfrm>
            <a:off x="4787900" y="3668713"/>
            <a:ext cx="792163" cy="266700"/>
          </a:xfrm>
          <a:custGeom>
            <a:avLst/>
            <a:gdLst/>
            <a:ahLst/>
            <a:cxnLst>
              <a:cxn ang="0">
                <a:pos x="0" y="266534"/>
              </a:cxn>
              <a:cxn ang="0">
                <a:pos x="792086" y="266534"/>
              </a:cxn>
              <a:cxn ang="0">
                <a:pos x="792086" y="0"/>
              </a:cxn>
              <a:cxn ang="0">
                <a:pos x="0" y="0"/>
              </a:cxn>
              <a:cxn ang="0">
                <a:pos x="0" y="266534"/>
              </a:cxn>
            </a:cxnLst>
            <a:rect l="0" t="0" r="r" b="b"/>
            <a:pathLst>
              <a:path w="792086" h="266534">
                <a:moveTo>
                  <a:pt x="0" y="266534"/>
                </a:moveTo>
                <a:lnTo>
                  <a:pt x="792086" y="266534"/>
                </a:lnTo>
                <a:lnTo>
                  <a:pt x="792086" y="0"/>
                </a:lnTo>
                <a:lnTo>
                  <a:pt x="0" y="0"/>
                </a:lnTo>
                <a:lnTo>
                  <a:pt x="0" y="266534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6934" name="object 71"/>
          <p:cNvSpPr>
            <a:spLocks/>
          </p:cNvSpPr>
          <p:nvPr/>
        </p:nvSpPr>
        <p:spPr bwMode="auto">
          <a:xfrm>
            <a:off x="5580063" y="3668713"/>
            <a:ext cx="719137" cy="266700"/>
          </a:xfrm>
          <a:custGeom>
            <a:avLst/>
            <a:gdLst/>
            <a:ahLst/>
            <a:cxnLst>
              <a:cxn ang="0">
                <a:pos x="0" y="266534"/>
              </a:cxn>
              <a:cxn ang="0">
                <a:pos x="720077" y="266534"/>
              </a:cxn>
              <a:cxn ang="0">
                <a:pos x="720077" y="0"/>
              </a:cxn>
              <a:cxn ang="0">
                <a:pos x="0" y="0"/>
              </a:cxn>
              <a:cxn ang="0">
                <a:pos x="0" y="266534"/>
              </a:cxn>
            </a:cxnLst>
            <a:rect l="0" t="0" r="r" b="b"/>
            <a:pathLst>
              <a:path w="720077" h="266534">
                <a:moveTo>
                  <a:pt x="0" y="266534"/>
                </a:moveTo>
                <a:lnTo>
                  <a:pt x="720077" y="266534"/>
                </a:lnTo>
                <a:lnTo>
                  <a:pt x="720077" y="0"/>
                </a:lnTo>
                <a:lnTo>
                  <a:pt x="0" y="0"/>
                </a:lnTo>
                <a:lnTo>
                  <a:pt x="0" y="266534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6935" name="object 72"/>
          <p:cNvSpPr>
            <a:spLocks/>
          </p:cNvSpPr>
          <p:nvPr/>
        </p:nvSpPr>
        <p:spPr bwMode="auto">
          <a:xfrm>
            <a:off x="6299200" y="3668713"/>
            <a:ext cx="865188" cy="266700"/>
          </a:xfrm>
          <a:custGeom>
            <a:avLst/>
            <a:gdLst/>
            <a:ahLst/>
            <a:cxnLst>
              <a:cxn ang="0">
                <a:pos x="0" y="266534"/>
              </a:cxn>
              <a:cxn ang="0">
                <a:pos x="864095" y="266534"/>
              </a:cxn>
              <a:cxn ang="0">
                <a:pos x="864095" y="0"/>
              </a:cxn>
              <a:cxn ang="0">
                <a:pos x="0" y="0"/>
              </a:cxn>
              <a:cxn ang="0">
                <a:pos x="0" y="266534"/>
              </a:cxn>
            </a:cxnLst>
            <a:rect l="0" t="0" r="r" b="b"/>
            <a:pathLst>
              <a:path w="864095" h="266534">
                <a:moveTo>
                  <a:pt x="0" y="266534"/>
                </a:moveTo>
                <a:lnTo>
                  <a:pt x="864095" y="266534"/>
                </a:lnTo>
                <a:lnTo>
                  <a:pt x="864095" y="0"/>
                </a:lnTo>
                <a:lnTo>
                  <a:pt x="0" y="0"/>
                </a:lnTo>
                <a:lnTo>
                  <a:pt x="0" y="266534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6936" name="object 73"/>
          <p:cNvSpPr>
            <a:spLocks/>
          </p:cNvSpPr>
          <p:nvPr/>
        </p:nvSpPr>
        <p:spPr bwMode="auto">
          <a:xfrm>
            <a:off x="7164388" y="3668713"/>
            <a:ext cx="1079500" cy="266700"/>
          </a:xfrm>
          <a:custGeom>
            <a:avLst/>
            <a:gdLst/>
            <a:ahLst/>
            <a:cxnLst>
              <a:cxn ang="0">
                <a:pos x="0" y="266534"/>
              </a:cxn>
              <a:cxn ang="0">
                <a:pos x="1080122" y="266534"/>
              </a:cxn>
              <a:cxn ang="0">
                <a:pos x="1080122" y="0"/>
              </a:cxn>
              <a:cxn ang="0">
                <a:pos x="0" y="0"/>
              </a:cxn>
              <a:cxn ang="0">
                <a:pos x="0" y="266534"/>
              </a:cxn>
            </a:cxnLst>
            <a:rect l="0" t="0" r="r" b="b"/>
            <a:pathLst>
              <a:path w="1080122" h="266534">
                <a:moveTo>
                  <a:pt x="0" y="266534"/>
                </a:moveTo>
                <a:lnTo>
                  <a:pt x="1080122" y="266534"/>
                </a:lnTo>
                <a:lnTo>
                  <a:pt x="1080122" y="0"/>
                </a:lnTo>
                <a:lnTo>
                  <a:pt x="0" y="0"/>
                </a:lnTo>
                <a:lnTo>
                  <a:pt x="0" y="266534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6937" name="object 74"/>
          <p:cNvSpPr>
            <a:spLocks/>
          </p:cNvSpPr>
          <p:nvPr/>
        </p:nvSpPr>
        <p:spPr bwMode="auto">
          <a:xfrm>
            <a:off x="8243888" y="3668713"/>
            <a:ext cx="900112" cy="266700"/>
          </a:xfrm>
          <a:custGeom>
            <a:avLst/>
            <a:gdLst/>
            <a:ahLst/>
            <a:cxnLst>
              <a:cxn ang="0">
                <a:pos x="0" y="266534"/>
              </a:cxn>
              <a:cxn ang="0">
                <a:pos x="899591" y="266534"/>
              </a:cxn>
              <a:cxn ang="0">
                <a:pos x="899591" y="0"/>
              </a:cxn>
              <a:cxn ang="0">
                <a:pos x="0" y="0"/>
              </a:cxn>
              <a:cxn ang="0">
                <a:pos x="0" y="266534"/>
              </a:cxn>
            </a:cxnLst>
            <a:rect l="0" t="0" r="r" b="b"/>
            <a:pathLst>
              <a:path w="899591" h="266534">
                <a:moveTo>
                  <a:pt x="0" y="266534"/>
                </a:moveTo>
                <a:lnTo>
                  <a:pt x="899591" y="266534"/>
                </a:lnTo>
                <a:lnTo>
                  <a:pt x="899591" y="0"/>
                </a:lnTo>
                <a:lnTo>
                  <a:pt x="0" y="0"/>
                </a:lnTo>
                <a:lnTo>
                  <a:pt x="0" y="266534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6938" name="object 75"/>
          <p:cNvSpPr>
            <a:spLocks/>
          </p:cNvSpPr>
          <p:nvPr/>
        </p:nvSpPr>
        <p:spPr bwMode="auto">
          <a:xfrm>
            <a:off x="34925" y="3935413"/>
            <a:ext cx="3854450" cy="266700"/>
          </a:xfrm>
          <a:custGeom>
            <a:avLst/>
            <a:gdLst/>
            <a:ahLst/>
            <a:cxnLst>
              <a:cxn ang="0">
                <a:pos x="0" y="266534"/>
              </a:cxn>
              <a:cxn ang="0">
                <a:pos x="3854830" y="266534"/>
              </a:cxn>
              <a:cxn ang="0">
                <a:pos x="3854830" y="0"/>
              </a:cxn>
              <a:cxn ang="0">
                <a:pos x="0" y="0"/>
              </a:cxn>
              <a:cxn ang="0">
                <a:pos x="0" y="266534"/>
              </a:cxn>
            </a:cxnLst>
            <a:rect l="0" t="0" r="r" b="b"/>
            <a:pathLst>
              <a:path w="3854830" h="266534">
                <a:moveTo>
                  <a:pt x="0" y="266534"/>
                </a:moveTo>
                <a:lnTo>
                  <a:pt x="3854830" y="266534"/>
                </a:lnTo>
                <a:lnTo>
                  <a:pt x="3854830" y="0"/>
                </a:lnTo>
                <a:lnTo>
                  <a:pt x="0" y="0"/>
                </a:lnTo>
                <a:lnTo>
                  <a:pt x="0" y="266534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6939" name="object 76"/>
          <p:cNvSpPr>
            <a:spLocks/>
          </p:cNvSpPr>
          <p:nvPr/>
        </p:nvSpPr>
        <p:spPr bwMode="auto">
          <a:xfrm>
            <a:off x="3889375" y="3935413"/>
            <a:ext cx="898525" cy="266700"/>
          </a:xfrm>
          <a:custGeom>
            <a:avLst/>
            <a:gdLst/>
            <a:ahLst/>
            <a:cxnLst>
              <a:cxn ang="0">
                <a:pos x="0" y="266534"/>
              </a:cxn>
              <a:cxn ang="0">
                <a:pos x="897712" y="266534"/>
              </a:cxn>
              <a:cxn ang="0">
                <a:pos x="897712" y="0"/>
              </a:cxn>
              <a:cxn ang="0">
                <a:pos x="0" y="0"/>
              </a:cxn>
              <a:cxn ang="0">
                <a:pos x="0" y="266534"/>
              </a:cxn>
            </a:cxnLst>
            <a:rect l="0" t="0" r="r" b="b"/>
            <a:pathLst>
              <a:path w="897712" h="266534">
                <a:moveTo>
                  <a:pt x="0" y="266534"/>
                </a:moveTo>
                <a:lnTo>
                  <a:pt x="897712" y="266534"/>
                </a:lnTo>
                <a:lnTo>
                  <a:pt x="897712" y="0"/>
                </a:lnTo>
                <a:lnTo>
                  <a:pt x="0" y="0"/>
                </a:lnTo>
                <a:lnTo>
                  <a:pt x="0" y="266534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6940" name="object 77"/>
          <p:cNvSpPr>
            <a:spLocks/>
          </p:cNvSpPr>
          <p:nvPr/>
        </p:nvSpPr>
        <p:spPr bwMode="auto">
          <a:xfrm>
            <a:off x="4787900" y="3935413"/>
            <a:ext cx="792163" cy="266700"/>
          </a:xfrm>
          <a:custGeom>
            <a:avLst/>
            <a:gdLst/>
            <a:ahLst/>
            <a:cxnLst>
              <a:cxn ang="0">
                <a:pos x="0" y="266534"/>
              </a:cxn>
              <a:cxn ang="0">
                <a:pos x="792086" y="266534"/>
              </a:cxn>
              <a:cxn ang="0">
                <a:pos x="792086" y="0"/>
              </a:cxn>
              <a:cxn ang="0">
                <a:pos x="0" y="0"/>
              </a:cxn>
              <a:cxn ang="0">
                <a:pos x="0" y="266534"/>
              </a:cxn>
            </a:cxnLst>
            <a:rect l="0" t="0" r="r" b="b"/>
            <a:pathLst>
              <a:path w="792086" h="266534">
                <a:moveTo>
                  <a:pt x="0" y="266534"/>
                </a:moveTo>
                <a:lnTo>
                  <a:pt x="792086" y="266534"/>
                </a:lnTo>
                <a:lnTo>
                  <a:pt x="792086" y="0"/>
                </a:lnTo>
                <a:lnTo>
                  <a:pt x="0" y="0"/>
                </a:lnTo>
                <a:lnTo>
                  <a:pt x="0" y="266534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6941" name="object 78"/>
          <p:cNvSpPr>
            <a:spLocks/>
          </p:cNvSpPr>
          <p:nvPr/>
        </p:nvSpPr>
        <p:spPr bwMode="auto">
          <a:xfrm>
            <a:off x="5580063" y="3935413"/>
            <a:ext cx="719137" cy="266700"/>
          </a:xfrm>
          <a:custGeom>
            <a:avLst/>
            <a:gdLst/>
            <a:ahLst/>
            <a:cxnLst>
              <a:cxn ang="0">
                <a:pos x="0" y="266534"/>
              </a:cxn>
              <a:cxn ang="0">
                <a:pos x="720077" y="266534"/>
              </a:cxn>
              <a:cxn ang="0">
                <a:pos x="720077" y="0"/>
              </a:cxn>
              <a:cxn ang="0">
                <a:pos x="0" y="0"/>
              </a:cxn>
              <a:cxn ang="0">
                <a:pos x="0" y="266534"/>
              </a:cxn>
            </a:cxnLst>
            <a:rect l="0" t="0" r="r" b="b"/>
            <a:pathLst>
              <a:path w="720077" h="266534">
                <a:moveTo>
                  <a:pt x="0" y="266534"/>
                </a:moveTo>
                <a:lnTo>
                  <a:pt x="720077" y="266534"/>
                </a:lnTo>
                <a:lnTo>
                  <a:pt x="720077" y="0"/>
                </a:lnTo>
                <a:lnTo>
                  <a:pt x="0" y="0"/>
                </a:lnTo>
                <a:lnTo>
                  <a:pt x="0" y="266534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6942" name="object 79"/>
          <p:cNvSpPr>
            <a:spLocks/>
          </p:cNvSpPr>
          <p:nvPr/>
        </p:nvSpPr>
        <p:spPr bwMode="auto">
          <a:xfrm>
            <a:off x="6299200" y="3935413"/>
            <a:ext cx="865188" cy="266700"/>
          </a:xfrm>
          <a:custGeom>
            <a:avLst/>
            <a:gdLst/>
            <a:ahLst/>
            <a:cxnLst>
              <a:cxn ang="0">
                <a:pos x="0" y="266534"/>
              </a:cxn>
              <a:cxn ang="0">
                <a:pos x="864095" y="266534"/>
              </a:cxn>
              <a:cxn ang="0">
                <a:pos x="864095" y="0"/>
              </a:cxn>
              <a:cxn ang="0">
                <a:pos x="0" y="0"/>
              </a:cxn>
              <a:cxn ang="0">
                <a:pos x="0" y="266534"/>
              </a:cxn>
            </a:cxnLst>
            <a:rect l="0" t="0" r="r" b="b"/>
            <a:pathLst>
              <a:path w="864095" h="266534">
                <a:moveTo>
                  <a:pt x="0" y="266534"/>
                </a:moveTo>
                <a:lnTo>
                  <a:pt x="864095" y="266534"/>
                </a:lnTo>
                <a:lnTo>
                  <a:pt x="864095" y="0"/>
                </a:lnTo>
                <a:lnTo>
                  <a:pt x="0" y="0"/>
                </a:lnTo>
                <a:lnTo>
                  <a:pt x="0" y="266534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6943" name="object 80"/>
          <p:cNvSpPr>
            <a:spLocks/>
          </p:cNvSpPr>
          <p:nvPr/>
        </p:nvSpPr>
        <p:spPr bwMode="auto">
          <a:xfrm>
            <a:off x="7164388" y="3935413"/>
            <a:ext cx="1079500" cy="266700"/>
          </a:xfrm>
          <a:custGeom>
            <a:avLst/>
            <a:gdLst/>
            <a:ahLst/>
            <a:cxnLst>
              <a:cxn ang="0">
                <a:pos x="0" y="266534"/>
              </a:cxn>
              <a:cxn ang="0">
                <a:pos x="1080122" y="266534"/>
              </a:cxn>
              <a:cxn ang="0">
                <a:pos x="1080122" y="0"/>
              </a:cxn>
              <a:cxn ang="0">
                <a:pos x="0" y="0"/>
              </a:cxn>
              <a:cxn ang="0">
                <a:pos x="0" y="266534"/>
              </a:cxn>
            </a:cxnLst>
            <a:rect l="0" t="0" r="r" b="b"/>
            <a:pathLst>
              <a:path w="1080122" h="266534">
                <a:moveTo>
                  <a:pt x="0" y="266534"/>
                </a:moveTo>
                <a:lnTo>
                  <a:pt x="1080122" y="266534"/>
                </a:lnTo>
                <a:lnTo>
                  <a:pt x="1080122" y="0"/>
                </a:lnTo>
                <a:lnTo>
                  <a:pt x="0" y="0"/>
                </a:lnTo>
                <a:lnTo>
                  <a:pt x="0" y="266534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6944" name="object 81"/>
          <p:cNvSpPr>
            <a:spLocks/>
          </p:cNvSpPr>
          <p:nvPr/>
        </p:nvSpPr>
        <p:spPr bwMode="auto">
          <a:xfrm>
            <a:off x="8243888" y="3935413"/>
            <a:ext cx="900112" cy="266700"/>
          </a:xfrm>
          <a:custGeom>
            <a:avLst/>
            <a:gdLst/>
            <a:ahLst/>
            <a:cxnLst>
              <a:cxn ang="0">
                <a:pos x="0" y="266534"/>
              </a:cxn>
              <a:cxn ang="0">
                <a:pos x="899591" y="266534"/>
              </a:cxn>
              <a:cxn ang="0">
                <a:pos x="899591" y="0"/>
              </a:cxn>
              <a:cxn ang="0">
                <a:pos x="0" y="0"/>
              </a:cxn>
              <a:cxn ang="0">
                <a:pos x="0" y="266534"/>
              </a:cxn>
            </a:cxnLst>
            <a:rect l="0" t="0" r="r" b="b"/>
            <a:pathLst>
              <a:path w="899591" h="266534">
                <a:moveTo>
                  <a:pt x="0" y="266534"/>
                </a:moveTo>
                <a:lnTo>
                  <a:pt x="899591" y="266534"/>
                </a:lnTo>
                <a:lnTo>
                  <a:pt x="899591" y="0"/>
                </a:lnTo>
                <a:lnTo>
                  <a:pt x="0" y="0"/>
                </a:lnTo>
                <a:lnTo>
                  <a:pt x="0" y="266534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6945" name="object 82"/>
          <p:cNvSpPr>
            <a:spLocks/>
          </p:cNvSpPr>
          <p:nvPr/>
        </p:nvSpPr>
        <p:spPr bwMode="auto">
          <a:xfrm>
            <a:off x="34925" y="4202113"/>
            <a:ext cx="3854450" cy="266700"/>
          </a:xfrm>
          <a:custGeom>
            <a:avLst/>
            <a:gdLst/>
            <a:ahLst/>
            <a:cxnLst>
              <a:cxn ang="0">
                <a:pos x="0" y="266534"/>
              </a:cxn>
              <a:cxn ang="0">
                <a:pos x="3854830" y="266534"/>
              </a:cxn>
              <a:cxn ang="0">
                <a:pos x="3854830" y="0"/>
              </a:cxn>
              <a:cxn ang="0">
                <a:pos x="0" y="0"/>
              </a:cxn>
              <a:cxn ang="0">
                <a:pos x="0" y="266534"/>
              </a:cxn>
            </a:cxnLst>
            <a:rect l="0" t="0" r="r" b="b"/>
            <a:pathLst>
              <a:path w="3854830" h="266534">
                <a:moveTo>
                  <a:pt x="0" y="266534"/>
                </a:moveTo>
                <a:lnTo>
                  <a:pt x="3854830" y="266534"/>
                </a:lnTo>
                <a:lnTo>
                  <a:pt x="3854830" y="0"/>
                </a:lnTo>
                <a:lnTo>
                  <a:pt x="0" y="0"/>
                </a:lnTo>
                <a:lnTo>
                  <a:pt x="0" y="266534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6946" name="object 83"/>
          <p:cNvSpPr>
            <a:spLocks/>
          </p:cNvSpPr>
          <p:nvPr/>
        </p:nvSpPr>
        <p:spPr bwMode="auto">
          <a:xfrm>
            <a:off x="3889375" y="4202113"/>
            <a:ext cx="898525" cy="266700"/>
          </a:xfrm>
          <a:custGeom>
            <a:avLst/>
            <a:gdLst/>
            <a:ahLst/>
            <a:cxnLst>
              <a:cxn ang="0">
                <a:pos x="0" y="266534"/>
              </a:cxn>
              <a:cxn ang="0">
                <a:pos x="897712" y="266534"/>
              </a:cxn>
              <a:cxn ang="0">
                <a:pos x="897712" y="0"/>
              </a:cxn>
              <a:cxn ang="0">
                <a:pos x="0" y="0"/>
              </a:cxn>
              <a:cxn ang="0">
                <a:pos x="0" y="266534"/>
              </a:cxn>
            </a:cxnLst>
            <a:rect l="0" t="0" r="r" b="b"/>
            <a:pathLst>
              <a:path w="897712" h="266534">
                <a:moveTo>
                  <a:pt x="0" y="266534"/>
                </a:moveTo>
                <a:lnTo>
                  <a:pt x="897712" y="266534"/>
                </a:lnTo>
                <a:lnTo>
                  <a:pt x="897712" y="0"/>
                </a:lnTo>
                <a:lnTo>
                  <a:pt x="0" y="0"/>
                </a:lnTo>
                <a:lnTo>
                  <a:pt x="0" y="266534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6947" name="object 84"/>
          <p:cNvSpPr>
            <a:spLocks/>
          </p:cNvSpPr>
          <p:nvPr/>
        </p:nvSpPr>
        <p:spPr bwMode="auto">
          <a:xfrm>
            <a:off x="4787900" y="4202113"/>
            <a:ext cx="792163" cy="266700"/>
          </a:xfrm>
          <a:custGeom>
            <a:avLst/>
            <a:gdLst/>
            <a:ahLst/>
            <a:cxnLst>
              <a:cxn ang="0">
                <a:pos x="0" y="266534"/>
              </a:cxn>
              <a:cxn ang="0">
                <a:pos x="792086" y="266534"/>
              </a:cxn>
              <a:cxn ang="0">
                <a:pos x="792086" y="0"/>
              </a:cxn>
              <a:cxn ang="0">
                <a:pos x="0" y="0"/>
              </a:cxn>
              <a:cxn ang="0">
                <a:pos x="0" y="266534"/>
              </a:cxn>
            </a:cxnLst>
            <a:rect l="0" t="0" r="r" b="b"/>
            <a:pathLst>
              <a:path w="792086" h="266534">
                <a:moveTo>
                  <a:pt x="0" y="266534"/>
                </a:moveTo>
                <a:lnTo>
                  <a:pt x="792086" y="266534"/>
                </a:lnTo>
                <a:lnTo>
                  <a:pt x="792086" y="0"/>
                </a:lnTo>
                <a:lnTo>
                  <a:pt x="0" y="0"/>
                </a:lnTo>
                <a:lnTo>
                  <a:pt x="0" y="266534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6948" name="object 85"/>
          <p:cNvSpPr>
            <a:spLocks/>
          </p:cNvSpPr>
          <p:nvPr/>
        </p:nvSpPr>
        <p:spPr bwMode="auto">
          <a:xfrm>
            <a:off x="5580063" y="4202113"/>
            <a:ext cx="719137" cy="266700"/>
          </a:xfrm>
          <a:custGeom>
            <a:avLst/>
            <a:gdLst/>
            <a:ahLst/>
            <a:cxnLst>
              <a:cxn ang="0">
                <a:pos x="0" y="266534"/>
              </a:cxn>
              <a:cxn ang="0">
                <a:pos x="720077" y="266534"/>
              </a:cxn>
              <a:cxn ang="0">
                <a:pos x="720077" y="0"/>
              </a:cxn>
              <a:cxn ang="0">
                <a:pos x="0" y="0"/>
              </a:cxn>
              <a:cxn ang="0">
                <a:pos x="0" y="266534"/>
              </a:cxn>
            </a:cxnLst>
            <a:rect l="0" t="0" r="r" b="b"/>
            <a:pathLst>
              <a:path w="720077" h="266534">
                <a:moveTo>
                  <a:pt x="0" y="266534"/>
                </a:moveTo>
                <a:lnTo>
                  <a:pt x="720077" y="266534"/>
                </a:lnTo>
                <a:lnTo>
                  <a:pt x="720077" y="0"/>
                </a:lnTo>
                <a:lnTo>
                  <a:pt x="0" y="0"/>
                </a:lnTo>
                <a:lnTo>
                  <a:pt x="0" y="266534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6949" name="object 86"/>
          <p:cNvSpPr>
            <a:spLocks/>
          </p:cNvSpPr>
          <p:nvPr/>
        </p:nvSpPr>
        <p:spPr bwMode="auto">
          <a:xfrm>
            <a:off x="6299200" y="4202113"/>
            <a:ext cx="865188" cy="266700"/>
          </a:xfrm>
          <a:custGeom>
            <a:avLst/>
            <a:gdLst/>
            <a:ahLst/>
            <a:cxnLst>
              <a:cxn ang="0">
                <a:pos x="0" y="266534"/>
              </a:cxn>
              <a:cxn ang="0">
                <a:pos x="864095" y="266534"/>
              </a:cxn>
              <a:cxn ang="0">
                <a:pos x="864095" y="0"/>
              </a:cxn>
              <a:cxn ang="0">
                <a:pos x="0" y="0"/>
              </a:cxn>
              <a:cxn ang="0">
                <a:pos x="0" y="266534"/>
              </a:cxn>
            </a:cxnLst>
            <a:rect l="0" t="0" r="r" b="b"/>
            <a:pathLst>
              <a:path w="864095" h="266534">
                <a:moveTo>
                  <a:pt x="0" y="266534"/>
                </a:moveTo>
                <a:lnTo>
                  <a:pt x="864095" y="266534"/>
                </a:lnTo>
                <a:lnTo>
                  <a:pt x="864095" y="0"/>
                </a:lnTo>
                <a:lnTo>
                  <a:pt x="0" y="0"/>
                </a:lnTo>
                <a:lnTo>
                  <a:pt x="0" y="266534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6950" name="object 87"/>
          <p:cNvSpPr>
            <a:spLocks/>
          </p:cNvSpPr>
          <p:nvPr/>
        </p:nvSpPr>
        <p:spPr bwMode="auto">
          <a:xfrm>
            <a:off x="7164388" y="4202113"/>
            <a:ext cx="1079500" cy="266700"/>
          </a:xfrm>
          <a:custGeom>
            <a:avLst/>
            <a:gdLst/>
            <a:ahLst/>
            <a:cxnLst>
              <a:cxn ang="0">
                <a:pos x="0" y="266534"/>
              </a:cxn>
              <a:cxn ang="0">
                <a:pos x="1080122" y="266534"/>
              </a:cxn>
              <a:cxn ang="0">
                <a:pos x="1080122" y="0"/>
              </a:cxn>
              <a:cxn ang="0">
                <a:pos x="0" y="0"/>
              </a:cxn>
              <a:cxn ang="0">
                <a:pos x="0" y="266534"/>
              </a:cxn>
            </a:cxnLst>
            <a:rect l="0" t="0" r="r" b="b"/>
            <a:pathLst>
              <a:path w="1080122" h="266534">
                <a:moveTo>
                  <a:pt x="0" y="266534"/>
                </a:moveTo>
                <a:lnTo>
                  <a:pt x="1080122" y="266534"/>
                </a:lnTo>
                <a:lnTo>
                  <a:pt x="1080122" y="0"/>
                </a:lnTo>
                <a:lnTo>
                  <a:pt x="0" y="0"/>
                </a:lnTo>
                <a:lnTo>
                  <a:pt x="0" y="266534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6951" name="object 88"/>
          <p:cNvSpPr>
            <a:spLocks/>
          </p:cNvSpPr>
          <p:nvPr/>
        </p:nvSpPr>
        <p:spPr bwMode="auto">
          <a:xfrm>
            <a:off x="8243888" y="4202113"/>
            <a:ext cx="900112" cy="266700"/>
          </a:xfrm>
          <a:custGeom>
            <a:avLst/>
            <a:gdLst/>
            <a:ahLst/>
            <a:cxnLst>
              <a:cxn ang="0">
                <a:pos x="0" y="266534"/>
              </a:cxn>
              <a:cxn ang="0">
                <a:pos x="899591" y="266534"/>
              </a:cxn>
              <a:cxn ang="0">
                <a:pos x="899591" y="0"/>
              </a:cxn>
              <a:cxn ang="0">
                <a:pos x="0" y="0"/>
              </a:cxn>
              <a:cxn ang="0">
                <a:pos x="0" y="266534"/>
              </a:cxn>
            </a:cxnLst>
            <a:rect l="0" t="0" r="r" b="b"/>
            <a:pathLst>
              <a:path w="899591" h="266534">
                <a:moveTo>
                  <a:pt x="0" y="266534"/>
                </a:moveTo>
                <a:lnTo>
                  <a:pt x="899591" y="266534"/>
                </a:lnTo>
                <a:lnTo>
                  <a:pt x="899591" y="0"/>
                </a:lnTo>
                <a:lnTo>
                  <a:pt x="0" y="0"/>
                </a:lnTo>
                <a:lnTo>
                  <a:pt x="0" y="266534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6952" name="object 89"/>
          <p:cNvSpPr>
            <a:spLocks/>
          </p:cNvSpPr>
          <p:nvPr/>
        </p:nvSpPr>
        <p:spPr bwMode="auto">
          <a:xfrm>
            <a:off x="34925" y="4468813"/>
            <a:ext cx="3854450" cy="266700"/>
          </a:xfrm>
          <a:custGeom>
            <a:avLst/>
            <a:gdLst/>
            <a:ahLst/>
            <a:cxnLst>
              <a:cxn ang="0">
                <a:pos x="0" y="266534"/>
              </a:cxn>
              <a:cxn ang="0">
                <a:pos x="3854830" y="266534"/>
              </a:cxn>
              <a:cxn ang="0">
                <a:pos x="3854830" y="0"/>
              </a:cxn>
              <a:cxn ang="0">
                <a:pos x="0" y="0"/>
              </a:cxn>
              <a:cxn ang="0">
                <a:pos x="0" y="266534"/>
              </a:cxn>
            </a:cxnLst>
            <a:rect l="0" t="0" r="r" b="b"/>
            <a:pathLst>
              <a:path w="3854830" h="266534">
                <a:moveTo>
                  <a:pt x="0" y="266534"/>
                </a:moveTo>
                <a:lnTo>
                  <a:pt x="3854830" y="266534"/>
                </a:lnTo>
                <a:lnTo>
                  <a:pt x="3854830" y="0"/>
                </a:lnTo>
                <a:lnTo>
                  <a:pt x="0" y="0"/>
                </a:lnTo>
                <a:lnTo>
                  <a:pt x="0" y="266534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6953" name="object 90"/>
          <p:cNvSpPr>
            <a:spLocks/>
          </p:cNvSpPr>
          <p:nvPr/>
        </p:nvSpPr>
        <p:spPr bwMode="auto">
          <a:xfrm>
            <a:off x="3889375" y="4468813"/>
            <a:ext cx="898525" cy="266700"/>
          </a:xfrm>
          <a:custGeom>
            <a:avLst/>
            <a:gdLst/>
            <a:ahLst/>
            <a:cxnLst>
              <a:cxn ang="0">
                <a:pos x="0" y="266534"/>
              </a:cxn>
              <a:cxn ang="0">
                <a:pos x="897712" y="266534"/>
              </a:cxn>
              <a:cxn ang="0">
                <a:pos x="897712" y="0"/>
              </a:cxn>
              <a:cxn ang="0">
                <a:pos x="0" y="0"/>
              </a:cxn>
              <a:cxn ang="0">
                <a:pos x="0" y="266534"/>
              </a:cxn>
            </a:cxnLst>
            <a:rect l="0" t="0" r="r" b="b"/>
            <a:pathLst>
              <a:path w="897712" h="266534">
                <a:moveTo>
                  <a:pt x="0" y="266534"/>
                </a:moveTo>
                <a:lnTo>
                  <a:pt x="897712" y="266534"/>
                </a:lnTo>
                <a:lnTo>
                  <a:pt x="897712" y="0"/>
                </a:lnTo>
                <a:lnTo>
                  <a:pt x="0" y="0"/>
                </a:lnTo>
                <a:lnTo>
                  <a:pt x="0" y="266534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6954" name="object 91"/>
          <p:cNvSpPr>
            <a:spLocks/>
          </p:cNvSpPr>
          <p:nvPr/>
        </p:nvSpPr>
        <p:spPr bwMode="auto">
          <a:xfrm>
            <a:off x="4787900" y="4468813"/>
            <a:ext cx="792163" cy="266700"/>
          </a:xfrm>
          <a:custGeom>
            <a:avLst/>
            <a:gdLst/>
            <a:ahLst/>
            <a:cxnLst>
              <a:cxn ang="0">
                <a:pos x="0" y="266534"/>
              </a:cxn>
              <a:cxn ang="0">
                <a:pos x="792086" y="266534"/>
              </a:cxn>
              <a:cxn ang="0">
                <a:pos x="792086" y="0"/>
              </a:cxn>
              <a:cxn ang="0">
                <a:pos x="0" y="0"/>
              </a:cxn>
              <a:cxn ang="0">
                <a:pos x="0" y="266534"/>
              </a:cxn>
            </a:cxnLst>
            <a:rect l="0" t="0" r="r" b="b"/>
            <a:pathLst>
              <a:path w="792086" h="266534">
                <a:moveTo>
                  <a:pt x="0" y="266534"/>
                </a:moveTo>
                <a:lnTo>
                  <a:pt x="792086" y="266534"/>
                </a:lnTo>
                <a:lnTo>
                  <a:pt x="792086" y="0"/>
                </a:lnTo>
                <a:lnTo>
                  <a:pt x="0" y="0"/>
                </a:lnTo>
                <a:lnTo>
                  <a:pt x="0" y="266534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6955" name="object 92"/>
          <p:cNvSpPr>
            <a:spLocks/>
          </p:cNvSpPr>
          <p:nvPr/>
        </p:nvSpPr>
        <p:spPr bwMode="auto">
          <a:xfrm>
            <a:off x="5580063" y="4468813"/>
            <a:ext cx="719137" cy="266700"/>
          </a:xfrm>
          <a:custGeom>
            <a:avLst/>
            <a:gdLst/>
            <a:ahLst/>
            <a:cxnLst>
              <a:cxn ang="0">
                <a:pos x="0" y="266534"/>
              </a:cxn>
              <a:cxn ang="0">
                <a:pos x="720077" y="266534"/>
              </a:cxn>
              <a:cxn ang="0">
                <a:pos x="720077" y="0"/>
              </a:cxn>
              <a:cxn ang="0">
                <a:pos x="0" y="0"/>
              </a:cxn>
              <a:cxn ang="0">
                <a:pos x="0" y="266534"/>
              </a:cxn>
            </a:cxnLst>
            <a:rect l="0" t="0" r="r" b="b"/>
            <a:pathLst>
              <a:path w="720077" h="266534">
                <a:moveTo>
                  <a:pt x="0" y="266534"/>
                </a:moveTo>
                <a:lnTo>
                  <a:pt x="720077" y="266534"/>
                </a:lnTo>
                <a:lnTo>
                  <a:pt x="720077" y="0"/>
                </a:lnTo>
                <a:lnTo>
                  <a:pt x="0" y="0"/>
                </a:lnTo>
                <a:lnTo>
                  <a:pt x="0" y="266534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6956" name="object 93"/>
          <p:cNvSpPr>
            <a:spLocks/>
          </p:cNvSpPr>
          <p:nvPr/>
        </p:nvSpPr>
        <p:spPr bwMode="auto">
          <a:xfrm>
            <a:off x="6299200" y="4468813"/>
            <a:ext cx="865188" cy="266700"/>
          </a:xfrm>
          <a:custGeom>
            <a:avLst/>
            <a:gdLst/>
            <a:ahLst/>
            <a:cxnLst>
              <a:cxn ang="0">
                <a:pos x="0" y="266534"/>
              </a:cxn>
              <a:cxn ang="0">
                <a:pos x="864095" y="266534"/>
              </a:cxn>
              <a:cxn ang="0">
                <a:pos x="864095" y="0"/>
              </a:cxn>
              <a:cxn ang="0">
                <a:pos x="0" y="0"/>
              </a:cxn>
              <a:cxn ang="0">
                <a:pos x="0" y="266534"/>
              </a:cxn>
            </a:cxnLst>
            <a:rect l="0" t="0" r="r" b="b"/>
            <a:pathLst>
              <a:path w="864095" h="266534">
                <a:moveTo>
                  <a:pt x="0" y="266534"/>
                </a:moveTo>
                <a:lnTo>
                  <a:pt x="864095" y="266534"/>
                </a:lnTo>
                <a:lnTo>
                  <a:pt x="864095" y="0"/>
                </a:lnTo>
                <a:lnTo>
                  <a:pt x="0" y="0"/>
                </a:lnTo>
                <a:lnTo>
                  <a:pt x="0" y="266534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6957" name="object 94"/>
          <p:cNvSpPr>
            <a:spLocks/>
          </p:cNvSpPr>
          <p:nvPr/>
        </p:nvSpPr>
        <p:spPr bwMode="auto">
          <a:xfrm>
            <a:off x="7164388" y="4468813"/>
            <a:ext cx="1079500" cy="266700"/>
          </a:xfrm>
          <a:custGeom>
            <a:avLst/>
            <a:gdLst/>
            <a:ahLst/>
            <a:cxnLst>
              <a:cxn ang="0">
                <a:pos x="0" y="266534"/>
              </a:cxn>
              <a:cxn ang="0">
                <a:pos x="1080122" y="266534"/>
              </a:cxn>
              <a:cxn ang="0">
                <a:pos x="1080122" y="0"/>
              </a:cxn>
              <a:cxn ang="0">
                <a:pos x="0" y="0"/>
              </a:cxn>
              <a:cxn ang="0">
                <a:pos x="0" y="266534"/>
              </a:cxn>
            </a:cxnLst>
            <a:rect l="0" t="0" r="r" b="b"/>
            <a:pathLst>
              <a:path w="1080122" h="266534">
                <a:moveTo>
                  <a:pt x="0" y="266534"/>
                </a:moveTo>
                <a:lnTo>
                  <a:pt x="1080122" y="266534"/>
                </a:lnTo>
                <a:lnTo>
                  <a:pt x="1080122" y="0"/>
                </a:lnTo>
                <a:lnTo>
                  <a:pt x="0" y="0"/>
                </a:lnTo>
                <a:lnTo>
                  <a:pt x="0" y="266534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6958" name="object 95"/>
          <p:cNvSpPr>
            <a:spLocks/>
          </p:cNvSpPr>
          <p:nvPr/>
        </p:nvSpPr>
        <p:spPr bwMode="auto">
          <a:xfrm>
            <a:off x="8243888" y="4468813"/>
            <a:ext cx="900112" cy="266700"/>
          </a:xfrm>
          <a:custGeom>
            <a:avLst/>
            <a:gdLst/>
            <a:ahLst/>
            <a:cxnLst>
              <a:cxn ang="0">
                <a:pos x="0" y="266534"/>
              </a:cxn>
              <a:cxn ang="0">
                <a:pos x="899591" y="266534"/>
              </a:cxn>
              <a:cxn ang="0">
                <a:pos x="899591" y="0"/>
              </a:cxn>
              <a:cxn ang="0">
                <a:pos x="0" y="0"/>
              </a:cxn>
              <a:cxn ang="0">
                <a:pos x="0" y="266534"/>
              </a:cxn>
            </a:cxnLst>
            <a:rect l="0" t="0" r="r" b="b"/>
            <a:pathLst>
              <a:path w="899591" h="266534">
                <a:moveTo>
                  <a:pt x="0" y="266534"/>
                </a:moveTo>
                <a:lnTo>
                  <a:pt x="899591" y="266534"/>
                </a:lnTo>
                <a:lnTo>
                  <a:pt x="899591" y="0"/>
                </a:lnTo>
                <a:lnTo>
                  <a:pt x="0" y="0"/>
                </a:lnTo>
                <a:lnTo>
                  <a:pt x="0" y="266534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6959" name="object 96"/>
          <p:cNvSpPr>
            <a:spLocks/>
          </p:cNvSpPr>
          <p:nvPr/>
        </p:nvSpPr>
        <p:spPr bwMode="auto">
          <a:xfrm>
            <a:off x="34925" y="4735513"/>
            <a:ext cx="3854450" cy="266700"/>
          </a:xfrm>
          <a:custGeom>
            <a:avLst/>
            <a:gdLst/>
            <a:ahLst/>
            <a:cxnLst>
              <a:cxn ang="0">
                <a:pos x="0" y="266534"/>
              </a:cxn>
              <a:cxn ang="0">
                <a:pos x="3854830" y="266534"/>
              </a:cxn>
              <a:cxn ang="0">
                <a:pos x="3854830" y="0"/>
              </a:cxn>
              <a:cxn ang="0">
                <a:pos x="0" y="0"/>
              </a:cxn>
              <a:cxn ang="0">
                <a:pos x="0" y="266534"/>
              </a:cxn>
            </a:cxnLst>
            <a:rect l="0" t="0" r="r" b="b"/>
            <a:pathLst>
              <a:path w="3854830" h="266534">
                <a:moveTo>
                  <a:pt x="0" y="266534"/>
                </a:moveTo>
                <a:lnTo>
                  <a:pt x="3854830" y="266534"/>
                </a:lnTo>
                <a:lnTo>
                  <a:pt x="3854830" y="0"/>
                </a:lnTo>
                <a:lnTo>
                  <a:pt x="0" y="0"/>
                </a:lnTo>
                <a:lnTo>
                  <a:pt x="0" y="266534"/>
                </a:lnTo>
                <a:close/>
              </a:path>
            </a:pathLst>
          </a:custGeom>
          <a:solidFill>
            <a:srgbClr val="FCEADA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6960" name="object 97"/>
          <p:cNvSpPr>
            <a:spLocks/>
          </p:cNvSpPr>
          <p:nvPr/>
        </p:nvSpPr>
        <p:spPr bwMode="auto">
          <a:xfrm>
            <a:off x="3889375" y="4735513"/>
            <a:ext cx="898525" cy="266700"/>
          </a:xfrm>
          <a:custGeom>
            <a:avLst/>
            <a:gdLst/>
            <a:ahLst/>
            <a:cxnLst>
              <a:cxn ang="0">
                <a:pos x="0" y="266534"/>
              </a:cxn>
              <a:cxn ang="0">
                <a:pos x="897712" y="266534"/>
              </a:cxn>
              <a:cxn ang="0">
                <a:pos x="897712" y="0"/>
              </a:cxn>
              <a:cxn ang="0">
                <a:pos x="0" y="0"/>
              </a:cxn>
              <a:cxn ang="0">
                <a:pos x="0" y="266534"/>
              </a:cxn>
            </a:cxnLst>
            <a:rect l="0" t="0" r="r" b="b"/>
            <a:pathLst>
              <a:path w="897712" h="266534">
                <a:moveTo>
                  <a:pt x="0" y="266534"/>
                </a:moveTo>
                <a:lnTo>
                  <a:pt x="897712" y="266534"/>
                </a:lnTo>
                <a:lnTo>
                  <a:pt x="897712" y="0"/>
                </a:lnTo>
                <a:lnTo>
                  <a:pt x="0" y="0"/>
                </a:lnTo>
                <a:lnTo>
                  <a:pt x="0" y="266534"/>
                </a:lnTo>
                <a:close/>
              </a:path>
            </a:pathLst>
          </a:custGeom>
          <a:solidFill>
            <a:srgbClr val="FCEADA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6961" name="object 98"/>
          <p:cNvSpPr>
            <a:spLocks/>
          </p:cNvSpPr>
          <p:nvPr/>
        </p:nvSpPr>
        <p:spPr bwMode="auto">
          <a:xfrm>
            <a:off x="4787900" y="4735513"/>
            <a:ext cx="792163" cy="266700"/>
          </a:xfrm>
          <a:custGeom>
            <a:avLst/>
            <a:gdLst/>
            <a:ahLst/>
            <a:cxnLst>
              <a:cxn ang="0">
                <a:pos x="0" y="266534"/>
              </a:cxn>
              <a:cxn ang="0">
                <a:pos x="792086" y="266534"/>
              </a:cxn>
              <a:cxn ang="0">
                <a:pos x="792086" y="0"/>
              </a:cxn>
              <a:cxn ang="0">
                <a:pos x="0" y="0"/>
              </a:cxn>
              <a:cxn ang="0">
                <a:pos x="0" y="266534"/>
              </a:cxn>
            </a:cxnLst>
            <a:rect l="0" t="0" r="r" b="b"/>
            <a:pathLst>
              <a:path w="792086" h="266534">
                <a:moveTo>
                  <a:pt x="0" y="266534"/>
                </a:moveTo>
                <a:lnTo>
                  <a:pt x="792086" y="266534"/>
                </a:lnTo>
                <a:lnTo>
                  <a:pt x="792086" y="0"/>
                </a:lnTo>
                <a:lnTo>
                  <a:pt x="0" y="0"/>
                </a:lnTo>
                <a:lnTo>
                  <a:pt x="0" y="266534"/>
                </a:lnTo>
                <a:close/>
              </a:path>
            </a:pathLst>
          </a:custGeom>
          <a:solidFill>
            <a:srgbClr val="FCEADA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6962" name="object 99"/>
          <p:cNvSpPr>
            <a:spLocks/>
          </p:cNvSpPr>
          <p:nvPr/>
        </p:nvSpPr>
        <p:spPr bwMode="auto">
          <a:xfrm>
            <a:off x="5580063" y="4735513"/>
            <a:ext cx="719137" cy="266700"/>
          </a:xfrm>
          <a:custGeom>
            <a:avLst/>
            <a:gdLst/>
            <a:ahLst/>
            <a:cxnLst>
              <a:cxn ang="0">
                <a:pos x="0" y="266534"/>
              </a:cxn>
              <a:cxn ang="0">
                <a:pos x="720077" y="266534"/>
              </a:cxn>
              <a:cxn ang="0">
                <a:pos x="720077" y="0"/>
              </a:cxn>
              <a:cxn ang="0">
                <a:pos x="0" y="0"/>
              </a:cxn>
              <a:cxn ang="0">
                <a:pos x="0" y="266534"/>
              </a:cxn>
            </a:cxnLst>
            <a:rect l="0" t="0" r="r" b="b"/>
            <a:pathLst>
              <a:path w="720077" h="266534">
                <a:moveTo>
                  <a:pt x="0" y="266534"/>
                </a:moveTo>
                <a:lnTo>
                  <a:pt x="720077" y="266534"/>
                </a:lnTo>
                <a:lnTo>
                  <a:pt x="720077" y="0"/>
                </a:lnTo>
                <a:lnTo>
                  <a:pt x="0" y="0"/>
                </a:lnTo>
                <a:lnTo>
                  <a:pt x="0" y="266534"/>
                </a:lnTo>
                <a:close/>
              </a:path>
            </a:pathLst>
          </a:custGeom>
          <a:solidFill>
            <a:srgbClr val="FCEADA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6963" name="object 100"/>
          <p:cNvSpPr>
            <a:spLocks/>
          </p:cNvSpPr>
          <p:nvPr/>
        </p:nvSpPr>
        <p:spPr bwMode="auto">
          <a:xfrm>
            <a:off x="6299200" y="4735513"/>
            <a:ext cx="865188" cy="266700"/>
          </a:xfrm>
          <a:custGeom>
            <a:avLst/>
            <a:gdLst/>
            <a:ahLst/>
            <a:cxnLst>
              <a:cxn ang="0">
                <a:pos x="0" y="266534"/>
              </a:cxn>
              <a:cxn ang="0">
                <a:pos x="864095" y="266534"/>
              </a:cxn>
              <a:cxn ang="0">
                <a:pos x="864095" y="0"/>
              </a:cxn>
              <a:cxn ang="0">
                <a:pos x="0" y="0"/>
              </a:cxn>
              <a:cxn ang="0">
                <a:pos x="0" y="266534"/>
              </a:cxn>
            </a:cxnLst>
            <a:rect l="0" t="0" r="r" b="b"/>
            <a:pathLst>
              <a:path w="864095" h="266534">
                <a:moveTo>
                  <a:pt x="0" y="266534"/>
                </a:moveTo>
                <a:lnTo>
                  <a:pt x="864095" y="266534"/>
                </a:lnTo>
                <a:lnTo>
                  <a:pt x="864095" y="0"/>
                </a:lnTo>
                <a:lnTo>
                  <a:pt x="0" y="0"/>
                </a:lnTo>
                <a:lnTo>
                  <a:pt x="0" y="266534"/>
                </a:lnTo>
                <a:close/>
              </a:path>
            </a:pathLst>
          </a:custGeom>
          <a:solidFill>
            <a:srgbClr val="FCEADA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6964" name="object 101"/>
          <p:cNvSpPr>
            <a:spLocks/>
          </p:cNvSpPr>
          <p:nvPr/>
        </p:nvSpPr>
        <p:spPr bwMode="auto">
          <a:xfrm>
            <a:off x="7164388" y="4735513"/>
            <a:ext cx="1079500" cy="266700"/>
          </a:xfrm>
          <a:custGeom>
            <a:avLst/>
            <a:gdLst/>
            <a:ahLst/>
            <a:cxnLst>
              <a:cxn ang="0">
                <a:pos x="0" y="266534"/>
              </a:cxn>
              <a:cxn ang="0">
                <a:pos x="1080122" y="266534"/>
              </a:cxn>
              <a:cxn ang="0">
                <a:pos x="1080122" y="0"/>
              </a:cxn>
              <a:cxn ang="0">
                <a:pos x="0" y="0"/>
              </a:cxn>
              <a:cxn ang="0">
                <a:pos x="0" y="266534"/>
              </a:cxn>
            </a:cxnLst>
            <a:rect l="0" t="0" r="r" b="b"/>
            <a:pathLst>
              <a:path w="1080122" h="266534">
                <a:moveTo>
                  <a:pt x="0" y="266534"/>
                </a:moveTo>
                <a:lnTo>
                  <a:pt x="1080122" y="266534"/>
                </a:lnTo>
                <a:lnTo>
                  <a:pt x="1080122" y="0"/>
                </a:lnTo>
                <a:lnTo>
                  <a:pt x="0" y="0"/>
                </a:lnTo>
                <a:lnTo>
                  <a:pt x="0" y="266534"/>
                </a:lnTo>
                <a:close/>
              </a:path>
            </a:pathLst>
          </a:custGeom>
          <a:solidFill>
            <a:srgbClr val="FCEADA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6965" name="object 102"/>
          <p:cNvSpPr>
            <a:spLocks/>
          </p:cNvSpPr>
          <p:nvPr/>
        </p:nvSpPr>
        <p:spPr bwMode="auto">
          <a:xfrm>
            <a:off x="8243888" y="4735513"/>
            <a:ext cx="900112" cy="266700"/>
          </a:xfrm>
          <a:custGeom>
            <a:avLst/>
            <a:gdLst/>
            <a:ahLst/>
            <a:cxnLst>
              <a:cxn ang="0">
                <a:pos x="0" y="266534"/>
              </a:cxn>
              <a:cxn ang="0">
                <a:pos x="899591" y="266534"/>
              </a:cxn>
              <a:cxn ang="0">
                <a:pos x="899591" y="0"/>
              </a:cxn>
              <a:cxn ang="0">
                <a:pos x="0" y="0"/>
              </a:cxn>
              <a:cxn ang="0">
                <a:pos x="0" y="266534"/>
              </a:cxn>
            </a:cxnLst>
            <a:rect l="0" t="0" r="r" b="b"/>
            <a:pathLst>
              <a:path w="899591" h="266534">
                <a:moveTo>
                  <a:pt x="0" y="266534"/>
                </a:moveTo>
                <a:lnTo>
                  <a:pt x="899591" y="266534"/>
                </a:lnTo>
                <a:lnTo>
                  <a:pt x="899591" y="0"/>
                </a:lnTo>
                <a:lnTo>
                  <a:pt x="0" y="0"/>
                </a:lnTo>
                <a:lnTo>
                  <a:pt x="0" y="266534"/>
                </a:lnTo>
                <a:close/>
              </a:path>
            </a:pathLst>
          </a:custGeom>
          <a:solidFill>
            <a:srgbClr val="FCEADA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6966" name="object 103"/>
          <p:cNvSpPr>
            <a:spLocks/>
          </p:cNvSpPr>
          <p:nvPr/>
        </p:nvSpPr>
        <p:spPr bwMode="auto">
          <a:xfrm>
            <a:off x="34925" y="5002213"/>
            <a:ext cx="3854450" cy="266700"/>
          </a:xfrm>
          <a:custGeom>
            <a:avLst/>
            <a:gdLst/>
            <a:ahLst/>
            <a:cxnLst>
              <a:cxn ang="0">
                <a:pos x="0" y="266534"/>
              </a:cxn>
              <a:cxn ang="0">
                <a:pos x="3854830" y="266534"/>
              </a:cxn>
              <a:cxn ang="0">
                <a:pos x="3854830" y="0"/>
              </a:cxn>
              <a:cxn ang="0">
                <a:pos x="0" y="0"/>
              </a:cxn>
              <a:cxn ang="0">
                <a:pos x="0" y="266534"/>
              </a:cxn>
            </a:cxnLst>
            <a:rect l="0" t="0" r="r" b="b"/>
            <a:pathLst>
              <a:path w="3854830" h="266534">
                <a:moveTo>
                  <a:pt x="0" y="266534"/>
                </a:moveTo>
                <a:lnTo>
                  <a:pt x="3854830" y="266534"/>
                </a:lnTo>
                <a:lnTo>
                  <a:pt x="3854830" y="0"/>
                </a:lnTo>
                <a:lnTo>
                  <a:pt x="0" y="0"/>
                </a:lnTo>
                <a:lnTo>
                  <a:pt x="0" y="266534"/>
                </a:lnTo>
                <a:close/>
              </a:path>
            </a:pathLst>
          </a:custGeom>
          <a:solidFill>
            <a:srgbClr val="FCEADA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6967" name="object 104"/>
          <p:cNvSpPr>
            <a:spLocks/>
          </p:cNvSpPr>
          <p:nvPr/>
        </p:nvSpPr>
        <p:spPr bwMode="auto">
          <a:xfrm>
            <a:off x="3889375" y="5002213"/>
            <a:ext cx="898525" cy="266700"/>
          </a:xfrm>
          <a:custGeom>
            <a:avLst/>
            <a:gdLst/>
            <a:ahLst/>
            <a:cxnLst>
              <a:cxn ang="0">
                <a:pos x="0" y="266534"/>
              </a:cxn>
              <a:cxn ang="0">
                <a:pos x="897712" y="266534"/>
              </a:cxn>
              <a:cxn ang="0">
                <a:pos x="897712" y="0"/>
              </a:cxn>
              <a:cxn ang="0">
                <a:pos x="0" y="0"/>
              </a:cxn>
              <a:cxn ang="0">
                <a:pos x="0" y="266534"/>
              </a:cxn>
            </a:cxnLst>
            <a:rect l="0" t="0" r="r" b="b"/>
            <a:pathLst>
              <a:path w="897712" h="266534">
                <a:moveTo>
                  <a:pt x="0" y="266534"/>
                </a:moveTo>
                <a:lnTo>
                  <a:pt x="897712" y="266534"/>
                </a:lnTo>
                <a:lnTo>
                  <a:pt x="897712" y="0"/>
                </a:lnTo>
                <a:lnTo>
                  <a:pt x="0" y="0"/>
                </a:lnTo>
                <a:lnTo>
                  <a:pt x="0" y="266534"/>
                </a:lnTo>
                <a:close/>
              </a:path>
            </a:pathLst>
          </a:custGeom>
          <a:solidFill>
            <a:srgbClr val="FCEADA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6968" name="object 105"/>
          <p:cNvSpPr>
            <a:spLocks/>
          </p:cNvSpPr>
          <p:nvPr/>
        </p:nvSpPr>
        <p:spPr bwMode="auto">
          <a:xfrm>
            <a:off x="4787900" y="5002213"/>
            <a:ext cx="792163" cy="266700"/>
          </a:xfrm>
          <a:custGeom>
            <a:avLst/>
            <a:gdLst/>
            <a:ahLst/>
            <a:cxnLst>
              <a:cxn ang="0">
                <a:pos x="0" y="266534"/>
              </a:cxn>
              <a:cxn ang="0">
                <a:pos x="792086" y="266534"/>
              </a:cxn>
              <a:cxn ang="0">
                <a:pos x="792086" y="0"/>
              </a:cxn>
              <a:cxn ang="0">
                <a:pos x="0" y="0"/>
              </a:cxn>
              <a:cxn ang="0">
                <a:pos x="0" y="266534"/>
              </a:cxn>
            </a:cxnLst>
            <a:rect l="0" t="0" r="r" b="b"/>
            <a:pathLst>
              <a:path w="792086" h="266534">
                <a:moveTo>
                  <a:pt x="0" y="266534"/>
                </a:moveTo>
                <a:lnTo>
                  <a:pt x="792086" y="266534"/>
                </a:lnTo>
                <a:lnTo>
                  <a:pt x="792086" y="0"/>
                </a:lnTo>
                <a:lnTo>
                  <a:pt x="0" y="0"/>
                </a:lnTo>
                <a:lnTo>
                  <a:pt x="0" y="266534"/>
                </a:lnTo>
                <a:close/>
              </a:path>
            </a:pathLst>
          </a:custGeom>
          <a:solidFill>
            <a:srgbClr val="FCEADA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6969" name="object 106"/>
          <p:cNvSpPr>
            <a:spLocks/>
          </p:cNvSpPr>
          <p:nvPr/>
        </p:nvSpPr>
        <p:spPr bwMode="auto">
          <a:xfrm>
            <a:off x="5580063" y="5002213"/>
            <a:ext cx="719137" cy="266700"/>
          </a:xfrm>
          <a:custGeom>
            <a:avLst/>
            <a:gdLst/>
            <a:ahLst/>
            <a:cxnLst>
              <a:cxn ang="0">
                <a:pos x="0" y="266534"/>
              </a:cxn>
              <a:cxn ang="0">
                <a:pos x="720077" y="266534"/>
              </a:cxn>
              <a:cxn ang="0">
                <a:pos x="720077" y="0"/>
              </a:cxn>
              <a:cxn ang="0">
                <a:pos x="0" y="0"/>
              </a:cxn>
              <a:cxn ang="0">
                <a:pos x="0" y="266534"/>
              </a:cxn>
            </a:cxnLst>
            <a:rect l="0" t="0" r="r" b="b"/>
            <a:pathLst>
              <a:path w="720077" h="266534">
                <a:moveTo>
                  <a:pt x="0" y="266534"/>
                </a:moveTo>
                <a:lnTo>
                  <a:pt x="720077" y="266534"/>
                </a:lnTo>
                <a:lnTo>
                  <a:pt x="720077" y="0"/>
                </a:lnTo>
                <a:lnTo>
                  <a:pt x="0" y="0"/>
                </a:lnTo>
                <a:lnTo>
                  <a:pt x="0" y="266534"/>
                </a:lnTo>
                <a:close/>
              </a:path>
            </a:pathLst>
          </a:custGeom>
          <a:solidFill>
            <a:srgbClr val="FCEADA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6970" name="object 107"/>
          <p:cNvSpPr>
            <a:spLocks/>
          </p:cNvSpPr>
          <p:nvPr/>
        </p:nvSpPr>
        <p:spPr bwMode="auto">
          <a:xfrm>
            <a:off x="6299200" y="5002213"/>
            <a:ext cx="865188" cy="266700"/>
          </a:xfrm>
          <a:custGeom>
            <a:avLst/>
            <a:gdLst/>
            <a:ahLst/>
            <a:cxnLst>
              <a:cxn ang="0">
                <a:pos x="0" y="266534"/>
              </a:cxn>
              <a:cxn ang="0">
                <a:pos x="864095" y="266534"/>
              </a:cxn>
              <a:cxn ang="0">
                <a:pos x="864095" y="0"/>
              </a:cxn>
              <a:cxn ang="0">
                <a:pos x="0" y="0"/>
              </a:cxn>
              <a:cxn ang="0">
                <a:pos x="0" y="266534"/>
              </a:cxn>
            </a:cxnLst>
            <a:rect l="0" t="0" r="r" b="b"/>
            <a:pathLst>
              <a:path w="864095" h="266534">
                <a:moveTo>
                  <a:pt x="0" y="266534"/>
                </a:moveTo>
                <a:lnTo>
                  <a:pt x="864095" y="266534"/>
                </a:lnTo>
                <a:lnTo>
                  <a:pt x="864095" y="0"/>
                </a:lnTo>
                <a:lnTo>
                  <a:pt x="0" y="0"/>
                </a:lnTo>
                <a:lnTo>
                  <a:pt x="0" y="266534"/>
                </a:lnTo>
                <a:close/>
              </a:path>
            </a:pathLst>
          </a:custGeom>
          <a:solidFill>
            <a:srgbClr val="FCEADA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6971" name="object 108"/>
          <p:cNvSpPr>
            <a:spLocks/>
          </p:cNvSpPr>
          <p:nvPr/>
        </p:nvSpPr>
        <p:spPr bwMode="auto">
          <a:xfrm>
            <a:off x="7164388" y="5002213"/>
            <a:ext cx="1079500" cy="266700"/>
          </a:xfrm>
          <a:custGeom>
            <a:avLst/>
            <a:gdLst/>
            <a:ahLst/>
            <a:cxnLst>
              <a:cxn ang="0">
                <a:pos x="0" y="266534"/>
              </a:cxn>
              <a:cxn ang="0">
                <a:pos x="1080122" y="266534"/>
              </a:cxn>
              <a:cxn ang="0">
                <a:pos x="1080122" y="0"/>
              </a:cxn>
              <a:cxn ang="0">
                <a:pos x="0" y="0"/>
              </a:cxn>
              <a:cxn ang="0">
                <a:pos x="0" y="266534"/>
              </a:cxn>
            </a:cxnLst>
            <a:rect l="0" t="0" r="r" b="b"/>
            <a:pathLst>
              <a:path w="1080122" h="266534">
                <a:moveTo>
                  <a:pt x="0" y="266534"/>
                </a:moveTo>
                <a:lnTo>
                  <a:pt x="1080122" y="266534"/>
                </a:lnTo>
                <a:lnTo>
                  <a:pt x="1080122" y="0"/>
                </a:lnTo>
                <a:lnTo>
                  <a:pt x="0" y="0"/>
                </a:lnTo>
                <a:lnTo>
                  <a:pt x="0" y="266534"/>
                </a:lnTo>
                <a:close/>
              </a:path>
            </a:pathLst>
          </a:custGeom>
          <a:solidFill>
            <a:srgbClr val="FCEADA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6972" name="object 109"/>
          <p:cNvSpPr>
            <a:spLocks/>
          </p:cNvSpPr>
          <p:nvPr/>
        </p:nvSpPr>
        <p:spPr bwMode="auto">
          <a:xfrm>
            <a:off x="8243888" y="5002213"/>
            <a:ext cx="900112" cy="266700"/>
          </a:xfrm>
          <a:custGeom>
            <a:avLst/>
            <a:gdLst/>
            <a:ahLst/>
            <a:cxnLst>
              <a:cxn ang="0">
                <a:pos x="0" y="266534"/>
              </a:cxn>
              <a:cxn ang="0">
                <a:pos x="899591" y="266534"/>
              </a:cxn>
              <a:cxn ang="0">
                <a:pos x="899591" y="0"/>
              </a:cxn>
              <a:cxn ang="0">
                <a:pos x="0" y="0"/>
              </a:cxn>
              <a:cxn ang="0">
                <a:pos x="0" y="266534"/>
              </a:cxn>
            </a:cxnLst>
            <a:rect l="0" t="0" r="r" b="b"/>
            <a:pathLst>
              <a:path w="899591" h="266534">
                <a:moveTo>
                  <a:pt x="0" y="266534"/>
                </a:moveTo>
                <a:lnTo>
                  <a:pt x="899591" y="266534"/>
                </a:lnTo>
                <a:lnTo>
                  <a:pt x="899591" y="0"/>
                </a:lnTo>
                <a:lnTo>
                  <a:pt x="0" y="0"/>
                </a:lnTo>
                <a:lnTo>
                  <a:pt x="0" y="266534"/>
                </a:lnTo>
                <a:close/>
              </a:path>
            </a:pathLst>
          </a:custGeom>
          <a:solidFill>
            <a:srgbClr val="FCEADA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6973" name="object 110"/>
          <p:cNvSpPr>
            <a:spLocks/>
          </p:cNvSpPr>
          <p:nvPr/>
        </p:nvSpPr>
        <p:spPr bwMode="auto">
          <a:xfrm>
            <a:off x="34925" y="5268913"/>
            <a:ext cx="3854450" cy="254000"/>
          </a:xfrm>
          <a:custGeom>
            <a:avLst/>
            <a:gdLst/>
            <a:ahLst/>
            <a:cxnLst>
              <a:cxn ang="0">
                <a:pos x="0" y="254876"/>
              </a:cxn>
              <a:cxn ang="0">
                <a:pos x="3854830" y="254876"/>
              </a:cxn>
              <a:cxn ang="0">
                <a:pos x="3854830" y="0"/>
              </a:cxn>
              <a:cxn ang="0">
                <a:pos x="0" y="0"/>
              </a:cxn>
              <a:cxn ang="0">
                <a:pos x="0" y="254876"/>
              </a:cxn>
            </a:cxnLst>
            <a:rect l="0" t="0" r="r" b="b"/>
            <a:pathLst>
              <a:path w="3854830" h="254876">
                <a:moveTo>
                  <a:pt x="0" y="254876"/>
                </a:moveTo>
                <a:lnTo>
                  <a:pt x="3854830" y="254876"/>
                </a:lnTo>
                <a:lnTo>
                  <a:pt x="3854830" y="0"/>
                </a:lnTo>
                <a:lnTo>
                  <a:pt x="0" y="0"/>
                </a:lnTo>
                <a:lnTo>
                  <a:pt x="0" y="254876"/>
                </a:lnTo>
                <a:close/>
              </a:path>
            </a:pathLst>
          </a:custGeom>
          <a:solidFill>
            <a:srgbClr val="FCEADA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6974" name="object 111"/>
          <p:cNvSpPr>
            <a:spLocks/>
          </p:cNvSpPr>
          <p:nvPr/>
        </p:nvSpPr>
        <p:spPr bwMode="auto">
          <a:xfrm>
            <a:off x="3889375" y="5268913"/>
            <a:ext cx="898525" cy="254000"/>
          </a:xfrm>
          <a:custGeom>
            <a:avLst/>
            <a:gdLst/>
            <a:ahLst/>
            <a:cxnLst>
              <a:cxn ang="0">
                <a:pos x="0" y="254876"/>
              </a:cxn>
              <a:cxn ang="0">
                <a:pos x="897712" y="254876"/>
              </a:cxn>
              <a:cxn ang="0">
                <a:pos x="897712" y="0"/>
              </a:cxn>
              <a:cxn ang="0">
                <a:pos x="0" y="0"/>
              </a:cxn>
              <a:cxn ang="0">
                <a:pos x="0" y="254876"/>
              </a:cxn>
            </a:cxnLst>
            <a:rect l="0" t="0" r="r" b="b"/>
            <a:pathLst>
              <a:path w="897712" h="254876">
                <a:moveTo>
                  <a:pt x="0" y="254876"/>
                </a:moveTo>
                <a:lnTo>
                  <a:pt x="897712" y="254876"/>
                </a:lnTo>
                <a:lnTo>
                  <a:pt x="897712" y="0"/>
                </a:lnTo>
                <a:lnTo>
                  <a:pt x="0" y="0"/>
                </a:lnTo>
                <a:lnTo>
                  <a:pt x="0" y="254876"/>
                </a:lnTo>
                <a:close/>
              </a:path>
            </a:pathLst>
          </a:custGeom>
          <a:solidFill>
            <a:srgbClr val="FCEADA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6975" name="object 112"/>
          <p:cNvSpPr>
            <a:spLocks/>
          </p:cNvSpPr>
          <p:nvPr/>
        </p:nvSpPr>
        <p:spPr bwMode="auto">
          <a:xfrm>
            <a:off x="4787900" y="5268913"/>
            <a:ext cx="792163" cy="254000"/>
          </a:xfrm>
          <a:custGeom>
            <a:avLst/>
            <a:gdLst/>
            <a:ahLst/>
            <a:cxnLst>
              <a:cxn ang="0">
                <a:pos x="0" y="254876"/>
              </a:cxn>
              <a:cxn ang="0">
                <a:pos x="792086" y="254876"/>
              </a:cxn>
              <a:cxn ang="0">
                <a:pos x="792086" y="0"/>
              </a:cxn>
              <a:cxn ang="0">
                <a:pos x="0" y="0"/>
              </a:cxn>
              <a:cxn ang="0">
                <a:pos x="0" y="254876"/>
              </a:cxn>
            </a:cxnLst>
            <a:rect l="0" t="0" r="r" b="b"/>
            <a:pathLst>
              <a:path w="792086" h="254876">
                <a:moveTo>
                  <a:pt x="0" y="254876"/>
                </a:moveTo>
                <a:lnTo>
                  <a:pt x="792086" y="254876"/>
                </a:lnTo>
                <a:lnTo>
                  <a:pt x="792086" y="0"/>
                </a:lnTo>
                <a:lnTo>
                  <a:pt x="0" y="0"/>
                </a:lnTo>
                <a:lnTo>
                  <a:pt x="0" y="254876"/>
                </a:lnTo>
                <a:close/>
              </a:path>
            </a:pathLst>
          </a:custGeom>
          <a:solidFill>
            <a:srgbClr val="FCEADA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6976" name="object 113"/>
          <p:cNvSpPr>
            <a:spLocks/>
          </p:cNvSpPr>
          <p:nvPr/>
        </p:nvSpPr>
        <p:spPr bwMode="auto">
          <a:xfrm>
            <a:off x="5580063" y="5268913"/>
            <a:ext cx="719137" cy="254000"/>
          </a:xfrm>
          <a:custGeom>
            <a:avLst/>
            <a:gdLst/>
            <a:ahLst/>
            <a:cxnLst>
              <a:cxn ang="0">
                <a:pos x="0" y="254876"/>
              </a:cxn>
              <a:cxn ang="0">
                <a:pos x="720077" y="254876"/>
              </a:cxn>
              <a:cxn ang="0">
                <a:pos x="720077" y="0"/>
              </a:cxn>
              <a:cxn ang="0">
                <a:pos x="0" y="0"/>
              </a:cxn>
              <a:cxn ang="0">
                <a:pos x="0" y="254876"/>
              </a:cxn>
            </a:cxnLst>
            <a:rect l="0" t="0" r="r" b="b"/>
            <a:pathLst>
              <a:path w="720077" h="254876">
                <a:moveTo>
                  <a:pt x="0" y="254876"/>
                </a:moveTo>
                <a:lnTo>
                  <a:pt x="720077" y="254876"/>
                </a:lnTo>
                <a:lnTo>
                  <a:pt x="720077" y="0"/>
                </a:lnTo>
                <a:lnTo>
                  <a:pt x="0" y="0"/>
                </a:lnTo>
                <a:lnTo>
                  <a:pt x="0" y="254876"/>
                </a:lnTo>
                <a:close/>
              </a:path>
            </a:pathLst>
          </a:custGeom>
          <a:solidFill>
            <a:srgbClr val="FCEADA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6977" name="object 114"/>
          <p:cNvSpPr>
            <a:spLocks/>
          </p:cNvSpPr>
          <p:nvPr/>
        </p:nvSpPr>
        <p:spPr bwMode="auto">
          <a:xfrm>
            <a:off x="6299200" y="5268913"/>
            <a:ext cx="865188" cy="254000"/>
          </a:xfrm>
          <a:custGeom>
            <a:avLst/>
            <a:gdLst/>
            <a:ahLst/>
            <a:cxnLst>
              <a:cxn ang="0">
                <a:pos x="0" y="254876"/>
              </a:cxn>
              <a:cxn ang="0">
                <a:pos x="864095" y="254876"/>
              </a:cxn>
              <a:cxn ang="0">
                <a:pos x="864095" y="0"/>
              </a:cxn>
              <a:cxn ang="0">
                <a:pos x="0" y="0"/>
              </a:cxn>
              <a:cxn ang="0">
                <a:pos x="0" y="254876"/>
              </a:cxn>
            </a:cxnLst>
            <a:rect l="0" t="0" r="r" b="b"/>
            <a:pathLst>
              <a:path w="864095" h="254876">
                <a:moveTo>
                  <a:pt x="0" y="254876"/>
                </a:moveTo>
                <a:lnTo>
                  <a:pt x="864095" y="254876"/>
                </a:lnTo>
                <a:lnTo>
                  <a:pt x="864095" y="0"/>
                </a:lnTo>
                <a:lnTo>
                  <a:pt x="0" y="0"/>
                </a:lnTo>
                <a:lnTo>
                  <a:pt x="0" y="254876"/>
                </a:lnTo>
                <a:close/>
              </a:path>
            </a:pathLst>
          </a:custGeom>
          <a:solidFill>
            <a:srgbClr val="FCEADA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6978" name="object 115"/>
          <p:cNvSpPr>
            <a:spLocks/>
          </p:cNvSpPr>
          <p:nvPr/>
        </p:nvSpPr>
        <p:spPr bwMode="auto">
          <a:xfrm>
            <a:off x="7164388" y="5268913"/>
            <a:ext cx="1079500" cy="254000"/>
          </a:xfrm>
          <a:custGeom>
            <a:avLst/>
            <a:gdLst/>
            <a:ahLst/>
            <a:cxnLst>
              <a:cxn ang="0">
                <a:pos x="0" y="254876"/>
              </a:cxn>
              <a:cxn ang="0">
                <a:pos x="1080122" y="254876"/>
              </a:cxn>
              <a:cxn ang="0">
                <a:pos x="1080122" y="0"/>
              </a:cxn>
              <a:cxn ang="0">
                <a:pos x="0" y="0"/>
              </a:cxn>
              <a:cxn ang="0">
                <a:pos x="0" y="254876"/>
              </a:cxn>
            </a:cxnLst>
            <a:rect l="0" t="0" r="r" b="b"/>
            <a:pathLst>
              <a:path w="1080122" h="254876">
                <a:moveTo>
                  <a:pt x="0" y="254876"/>
                </a:moveTo>
                <a:lnTo>
                  <a:pt x="1080122" y="254876"/>
                </a:lnTo>
                <a:lnTo>
                  <a:pt x="1080122" y="0"/>
                </a:lnTo>
                <a:lnTo>
                  <a:pt x="0" y="0"/>
                </a:lnTo>
                <a:lnTo>
                  <a:pt x="0" y="254876"/>
                </a:lnTo>
                <a:close/>
              </a:path>
            </a:pathLst>
          </a:custGeom>
          <a:solidFill>
            <a:srgbClr val="FCEADA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6979" name="object 116"/>
          <p:cNvSpPr>
            <a:spLocks/>
          </p:cNvSpPr>
          <p:nvPr/>
        </p:nvSpPr>
        <p:spPr bwMode="auto">
          <a:xfrm>
            <a:off x="8243888" y="5268913"/>
            <a:ext cx="900112" cy="254000"/>
          </a:xfrm>
          <a:custGeom>
            <a:avLst/>
            <a:gdLst/>
            <a:ahLst/>
            <a:cxnLst>
              <a:cxn ang="0">
                <a:pos x="0" y="254876"/>
              </a:cxn>
              <a:cxn ang="0">
                <a:pos x="899591" y="254876"/>
              </a:cxn>
              <a:cxn ang="0">
                <a:pos x="899591" y="0"/>
              </a:cxn>
              <a:cxn ang="0">
                <a:pos x="0" y="0"/>
              </a:cxn>
              <a:cxn ang="0">
                <a:pos x="0" y="254876"/>
              </a:cxn>
            </a:cxnLst>
            <a:rect l="0" t="0" r="r" b="b"/>
            <a:pathLst>
              <a:path w="899591" h="254876">
                <a:moveTo>
                  <a:pt x="0" y="254876"/>
                </a:moveTo>
                <a:lnTo>
                  <a:pt x="899591" y="254876"/>
                </a:lnTo>
                <a:lnTo>
                  <a:pt x="899591" y="0"/>
                </a:lnTo>
                <a:lnTo>
                  <a:pt x="0" y="0"/>
                </a:lnTo>
                <a:lnTo>
                  <a:pt x="0" y="254876"/>
                </a:lnTo>
                <a:close/>
              </a:path>
            </a:pathLst>
          </a:custGeom>
          <a:solidFill>
            <a:srgbClr val="FCEADA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6980" name="object 117"/>
          <p:cNvSpPr>
            <a:spLocks/>
          </p:cNvSpPr>
          <p:nvPr/>
        </p:nvSpPr>
        <p:spPr bwMode="auto">
          <a:xfrm>
            <a:off x="34925" y="5522913"/>
            <a:ext cx="3854450" cy="268287"/>
          </a:xfrm>
          <a:custGeom>
            <a:avLst/>
            <a:gdLst/>
            <a:ahLst/>
            <a:cxnLst>
              <a:cxn ang="0">
                <a:pos x="0" y="268160"/>
              </a:cxn>
              <a:cxn ang="0">
                <a:pos x="3854830" y="268160"/>
              </a:cxn>
              <a:cxn ang="0">
                <a:pos x="3854830" y="0"/>
              </a:cxn>
              <a:cxn ang="0">
                <a:pos x="0" y="0"/>
              </a:cxn>
              <a:cxn ang="0">
                <a:pos x="0" y="268160"/>
              </a:cxn>
            </a:cxnLst>
            <a:rect l="0" t="0" r="r" b="b"/>
            <a:pathLst>
              <a:path w="3854830" h="268160">
                <a:moveTo>
                  <a:pt x="0" y="268160"/>
                </a:moveTo>
                <a:lnTo>
                  <a:pt x="3854830" y="268160"/>
                </a:lnTo>
                <a:lnTo>
                  <a:pt x="3854830" y="0"/>
                </a:lnTo>
                <a:lnTo>
                  <a:pt x="0" y="0"/>
                </a:lnTo>
                <a:lnTo>
                  <a:pt x="0" y="268160"/>
                </a:lnTo>
                <a:close/>
              </a:path>
            </a:pathLst>
          </a:custGeom>
          <a:solidFill>
            <a:srgbClr val="FCEADA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6981" name="object 118"/>
          <p:cNvSpPr>
            <a:spLocks/>
          </p:cNvSpPr>
          <p:nvPr/>
        </p:nvSpPr>
        <p:spPr bwMode="auto">
          <a:xfrm>
            <a:off x="3889375" y="5522913"/>
            <a:ext cx="898525" cy="268287"/>
          </a:xfrm>
          <a:custGeom>
            <a:avLst/>
            <a:gdLst/>
            <a:ahLst/>
            <a:cxnLst>
              <a:cxn ang="0">
                <a:pos x="0" y="268160"/>
              </a:cxn>
              <a:cxn ang="0">
                <a:pos x="897712" y="268160"/>
              </a:cxn>
              <a:cxn ang="0">
                <a:pos x="897712" y="0"/>
              </a:cxn>
              <a:cxn ang="0">
                <a:pos x="0" y="0"/>
              </a:cxn>
              <a:cxn ang="0">
                <a:pos x="0" y="268160"/>
              </a:cxn>
            </a:cxnLst>
            <a:rect l="0" t="0" r="r" b="b"/>
            <a:pathLst>
              <a:path w="897712" h="268160">
                <a:moveTo>
                  <a:pt x="0" y="268160"/>
                </a:moveTo>
                <a:lnTo>
                  <a:pt x="897712" y="268160"/>
                </a:lnTo>
                <a:lnTo>
                  <a:pt x="897712" y="0"/>
                </a:lnTo>
                <a:lnTo>
                  <a:pt x="0" y="0"/>
                </a:lnTo>
                <a:lnTo>
                  <a:pt x="0" y="268160"/>
                </a:lnTo>
                <a:close/>
              </a:path>
            </a:pathLst>
          </a:custGeom>
          <a:solidFill>
            <a:srgbClr val="FCEADA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6982" name="object 119"/>
          <p:cNvSpPr>
            <a:spLocks/>
          </p:cNvSpPr>
          <p:nvPr/>
        </p:nvSpPr>
        <p:spPr bwMode="auto">
          <a:xfrm>
            <a:off x="4787900" y="5522913"/>
            <a:ext cx="792163" cy="268287"/>
          </a:xfrm>
          <a:custGeom>
            <a:avLst/>
            <a:gdLst/>
            <a:ahLst/>
            <a:cxnLst>
              <a:cxn ang="0">
                <a:pos x="0" y="268160"/>
              </a:cxn>
              <a:cxn ang="0">
                <a:pos x="792086" y="268160"/>
              </a:cxn>
              <a:cxn ang="0">
                <a:pos x="792086" y="0"/>
              </a:cxn>
              <a:cxn ang="0">
                <a:pos x="0" y="0"/>
              </a:cxn>
              <a:cxn ang="0">
                <a:pos x="0" y="268160"/>
              </a:cxn>
            </a:cxnLst>
            <a:rect l="0" t="0" r="r" b="b"/>
            <a:pathLst>
              <a:path w="792086" h="268160">
                <a:moveTo>
                  <a:pt x="0" y="268160"/>
                </a:moveTo>
                <a:lnTo>
                  <a:pt x="792086" y="268160"/>
                </a:lnTo>
                <a:lnTo>
                  <a:pt x="792086" y="0"/>
                </a:lnTo>
                <a:lnTo>
                  <a:pt x="0" y="0"/>
                </a:lnTo>
                <a:lnTo>
                  <a:pt x="0" y="268160"/>
                </a:lnTo>
                <a:close/>
              </a:path>
            </a:pathLst>
          </a:custGeom>
          <a:solidFill>
            <a:srgbClr val="FCEADA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6983" name="object 120"/>
          <p:cNvSpPr>
            <a:spLocks/>
          </p:cNvSpPr>
          <p:nvPr/>
        </p:nvSpPr>
        <p:spPr bwMode="auto">
          <a:xfrm>
            <a:off x="5580063" y="5522913"/>
            <a:ext cx="719137" cy="268287"/>
          </a:xfrm>
          <a:custGeom>
            <a:avLst/>
            <a:gdLst/>
            <a:ahLst/>
            <a:cxnLst>
              <a:cxn ang="0">
                <a:pos x="0" y="268160"/>
              </a:cxn>
              <a:cxn ang="0">
                <a:pos x="720077" y="268160"/>
              </a:cxn>
              <a:cxn ang="0">
                <a:pos x="720077" y="0"/>
              </a:cxn>
              <a:cxn ang="0">
                <a:pos x="0" y="0"/>
              </a:cxn>
              <a:cxn ang="0">
                <a:pos x="0" y="268160"/>
              </a:cxn>
            </a:cxnLst>
            <a:rect l="0" t="0" r="r" b="b"/>
            <a:pathLst>
              <a:path w="720077" h="268160">
                <a:moveTo>
                  <a:pt x="0" y="268160"/>
                </a:moveTo>
                <a:lnTo>
                  <a:pt x="720077" y="268160"/>
                </a:lnTo>
                <a:lnTo>
                  <a:pt x="720077" y="0"/>
                </a:lnTo>
                <a:lnTo>
                  <a:pt x="0" y="0"/>
                </a:lnTo>
                <a:lnTo>
                  <a:pt x="0" y="268160"/>
                </a:lnTo>
                <a:close/>
              </a:path>
            </a:pathLst>
          </a:custGeom>
          <a:solidFill>
            <a:srgbClr val="FCEADA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6984" name="object 121"/>
          <p:cNvSpPr>
            <a:spLocks/>
          </p:cNvSpPr>
          <p:nvPr/>
        </p:nvSpPr>
        <p:spPr bwMode="auto">
          <a:xfrm>
            <a:off x="6299200" y="5522913"/>
            <a:ext cx="865188" cy="268287"/>
          </a:xfrm>
          <a:custGeom>
            <a:avLst/>
            <a:gdLst/>
            <a:ahLst/>
            <a:cxnLst>
              <a:cxn ang="0">
                <a:pos x="0" y="268160"/>
              </a:cxn>
              <a:cxn ang="0">
                <a:pos x="864095" y="268160"/>
              </a:cxn>
              <a:cxn ang="0">
                <a:pos x="864095" y="0"/>
              </a:cxn>
              <a:cxn ang="0">
                <a:pos x="0" y="0"/>
              </a:cxn>
              <a:cxn ang="0">
                <a:pos x="0" y="268160"/>
              </a:cxn>
            </a:cxnLst>
            <a:rect l="0" t="0" r="r" b="b"/>
            <a:pathLst>
              <a:path w="864095" h="268160">
                <a:moveTo>
                  <a:pt x="0" y="268160"/>
                </a:moveTo>
                <a:lnTo>
                  <a:pt x="864095" y="268160"/>
                </a:lnTo>
                <a:lnTo>
                  <a:pt x="864095" y="0"/>
                </a:lnTo>
                <a:lnTo>
                  <a:pt x="0" y="0"/>
                </a:lnTo>
                <a:lnTo>
                  <a:pt x="0" y="268160"/>
                </a:lnTo>
                <a:close/>
              </a:path>
            </a:pathLst>
          </a:custGeom>
          <a:solidFill>
            <a:srgbClr val="FCEADA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6985" name="object 122"/>
          <p:cNvSpPr>
            <a:spLocks/>
          </p:cNvSpPr>
          <p:nvPr/>
        </p:nvSpPr>
        <p:spPr bwMode="auto">
          <a:xfrm>
            <a:off x="7164388" y="5522913"/>
            <a:ext cx="1079500" cy="268287"/>
          </a:xfrm>
          <a:custGeom>
            <a:avLst/>
            <a:gdLst/>
            <a:ahLst/>
            <a:cxnLst>
              <a:cxn ang="0">
                <a:pos x="0" y="268160"/>
              </a:cxn>
              <a:cxn ang="0">
                <a:pos x="1080122" y="268160"/>
              </a:cxn>
              <a:cxn ang="0">
                <a:pos x="1080122" y="0"/>
              </a:cxn>
              <a:cxn ang="0">
                <a:pos x="0" y="0"/>
              </a:cxn>
              <a:cxn ang="0">
                <a:pos x="0" y="268160"/>
              </a:cxn>
            </a:cxnLst>
            <a:rect l="0" t="0" r="r" b="b"/>
            <a:pathLst>
              <a:path w="1080122" h="268160">
                <a:moveTo>
                  <a:pt x="0" y="268160"/>
                </a:moveTo>
                <a:lnTo>
                  <a:pt x="1080122" y="268160"/>
                </a:lnTo>
                <a:lnTo>
                  <a:pt x="1080122" y="0"/>
                </a:lnTo>
                <a:lnTo>
                  <a:pt x="0" y="0"/>
                </a:lnTo>
                <a:lnTo>
                  <a:pt x="0" y="268160"/>
                </a:lnTo>
                <a:close/>
              </a:path>
            </a:pathLst>
          </a:custGeom>
          <a:solidFill>
            <a:srgbClr val="FCEADA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6986" name="object 123"/>
          <p:cNvSpPr>
            <a:spLocks/>
          </p:cNvSpPr>
          <p:nvPr/>
        </p:nvSpPr>
        <p:spPr bwMode="auto">
          <a:xfrm>
            <a:off x="8243888" y="5522913"/>
            <a:ext cx="900112" cy="268287"/>
          </a:xfrm>
          <a:custGeom>
            <a:avLst/>
            <a:gdLst/>
            <a:ahLst/>
            <a:cxnLst>
              <a:cxn ang="0">
                <a:pos x="0" y="268160"/>
              </a:cxn>
              <a:cxn ang="0">
                <a:pos x="899591" y="268160"/>
              </a:cxn>
              <a:cxn ang="0">
                <a:pos x="899591" y="0"/>
              </a:cxn>
              <a:cxn ang="0">
                <a:pos x="0" y="0"/>
              </a:cxn>
              <a:cxn ang="0">
                <a:pos x="0" y="268160"/>
              </a:cxn>
            </a:cxnLst>
            <a:rect l="0" t="0" r="r" b="b"/>
            <a:pathLst>
              <a:path w="899591" h="268160">
                <a:moveTo>
                  <a:pt x="0" y="268160"/>
                </a:moveTo>
                <a:lnTo>
                  <a:pt x="899591" y="268160"/>
                </a:lnTo>
                <a:lnTo>
                  <a:pt x="899591" y="0"/>
                </a:lnTo>
                <a:lnTo>
                  <a:pt x="0" y="0"/>
                </a:lnTo>
                <a:lnTo>
                  <a:pt x="0" y="268160"/>
                </a:lnTo>
                <a:close/>
              </a:path>
            </a:pathLst>
          </a:custGeom>
          <a:solidFill>
            <a:srgbClr val="FCEADA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6987" name="object 124"/>
          <p:cNvSpPr>
            <a:spLocks/>
          </p:cNvSpPr>
          <p:nvPr/>
        </p:nvSpPr>
        <p:spPr bwMode="auto">
          <a:xfrm>
            <a:off x="34925" y="5791200"/>
            <a:ext cx="3854450" cy="266700"/>
          </a:xfrm>
          <a:custGeom>
            <a:avLst/>
            <a:gdLst/>
            <a:ahLst/>
            <a:cxnLst>
              <a:cxn ang="0">
                <a:pos x="0" y="266534"/>
              </a:cxn>
              <a:cxn ang="0">
                <a:pos x="3854830" y="266534"/>
              </a:cxn>
              <a:cxn ang="0">
                <a:pos x="3854830" y="0"/>
              </a:cxn>
              <a:cxn ang="0">
                <a:pos x="0" y="0"/>
              </a:cxn>
              <a:cxn ang="0">
                <a:pos x="0" y="266534"/>
              </a:cxn>
            </a:cxnLst>
            <a:rect l="0" t="0" r="r" b="b"/>
            <a:pathLst>
              <a:path w="3854830" h="266534">
                <a:moveTo>
                  <a:pt x="0" y="266534"/>
                </a:moveTo>
                <a:lnTo>
                  <a:pt x="3854830" y="266534"/>
                </a:lnTo>
                <a:lnTo>
                  <a:pt x="3854830" y="0"/>
                </a:lnTo>
                <a:lnTo>
                  <a:pt x="0" y="0"/>
                </a:lnTo>
                <a:lnTo>
                  <a:pt x="0" y="266534"/>
                </a:lnTo>
                <a:close/>
              </a:path>
            </a:pathLst>
          </a:custGeom>
          <a:solidFill>
            <a:srgbClr val="FCEADA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6988" name="object 125"/>
          <p:cNvSpPr>
            <a:spLocks/>
          </p:cNvSpPr>
          <p:nvPr/>
        </p:nvSpPr>
        <p:spPr bwMode="auto">
          <a:xfrm>
            <a:off x="3889375" y="5791200"/>
            <a:ext cx="898525" cy="266700"/>
          </a:xfrm>
          <a:custGeom>
            <a:avLst/>
            <a:gdLst/>
            <a:ahLst/>
            <a:cxnLst>
              <a:cxn ang="0">
                <a:pos x="0" y="266534"/>
              </a:cxn>
              <a:cxn ang="0">
                <a:pos x="897712" y="266534"/>
              </a:cxn>
              <a:cxn ang="0">
                <a:pos x="897712" y="0"/>
              </a:cxn>
              <a:cxn ang="0">
                <a:pos x="0" y="0"/>
              </a:cxn>
              <a:cxn ang="0">
                <a:pos x="0" y="266534"/>
              </a:cxn>
            </a:cxnLst>
            <a:rect l="0" t="0" r="r" b="b"/>
            <a:pathLst>
              <a:path w="897712" h="266534">
                <a:moveTo>
                  <a:pt x="0" y="266534"/>
                </a:moveTo>
                <a:lnTo>
                  <a:pt x="897712" y="266534"/>
                </a:lnTo>
                <a:lnTo>
                  <a:pt x="897712" y="0"/>
                </a:lnTo>
                <a:lnTo>
                  <a:pt x="0" y="0"/>
                </a:lnTo>
                <a:lnTo>
                  <a:pt x="0" y="266534"/>
                </a:lnTo>
                <a:close/>
              </a:path>
            </a:pathLst>
          </a:custGeom>
          <a:solidFill>
            <a:srgbClr val="FCEADA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6989" name="object 126"/>
          <p:cNvSpPr>
            <a:spLocks/>
          </p:cNvSpPr>
          <p:nvPr/>
        </p:nvSpPr>
        <p:spPr bwMode="auto">
          <a:xfrm>
            <a:off x="4787900" y="5791200"/>
            <a:ext cx="792163" cy="266700"/>
          </a:xfrm>
          <a:custGeom>
            <a:avLst/>
            <a:gdLst/>
            <a:ahLst/>
            <a:cxnLst>
              <a:cxn ang="0">
                <a:pos x="0" y="266534"/>
              </a:cxn>
              <a:cxn ang="0">
                <a:pos x="792086" y="266534"/>
              </a:cxn>
              <a:cxn ang="0">
                <a:pos x="792086" y="0"/>
              </a:cxn>
              <a:cxn ang="0">
                <a:pos x="0" y="0"/>
              </a:cxn>
              <a:cxn ang="0">
                <a:pos x="0" y="266534"/>
              </a:cxn>
            </a:cxnLst>
            <a:rect l="0" t="0" r="r" b="b"/>
            <a:pathLst>
              <a:path w="792086" h="266534">
                <a:moveTo>
                  <a:pt x="0" y="266534"/>
                </a:moveTo>
                <a:lnTo>
                  <a:pt x="792086" y="266534"/>
                </a:lnTo>
                <a:lnTo>
                  <a:pt x="792086" y="0"/>
                </a:lnTo>
                <a:lnTo>
                  <a:pt x="0" y="0"/>
                </a:lnTo>
                <a:lnTo>
                  <a:pt x="0" y="266534"/>
                </a:lnTo>
                <a:close/>
              </a:path>
            </a:pathLst>
          </a:custGeom>
          <a:solidFill>
            <a:srgbClr val="FCEADA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6990" name="object 127"/>
          <p:cNvSpPr>
            <a:spLocks/>
          </p:cNvSpPr>
          <p:nvPr/>
        </p:nvSpPr>
        <p:spPr bwMode="auto">
          <a:xfrm>
            <a:off x="5580063" y="5791200"/>
            <a:ext cx="719137" cy="266700"/>
          </a:xfrm>
          <a:custGeom>
            <a:avLst/>
            <a:gdLst/>
            <a:ahLst/>
            <a:cxnLst>
              <a:cxn ang="0">
                <a:pos x="0" y="266534"/>
              </a:cxn>
              <a:cxn ang="0">
                <a:pos x="720077" y="266534"/>
              </a:cxn>
              <a:cxn ang="0">
                <a:pos x="720077" y="0"/>
              </a:cxn>
              <a:cxn ang="0">
                <a:pos x="0" y="0"/>
              </a:cxn>
              <a:cxn ang="0">
                <a:pos x="0" y="266534"/>
              </a:cxn>
            </a:cxnLst>
            <a:rect l="0" t="0" r="r" b="b"/>
            <a:pathLst>
              <a:path w="720077" h="266534">
                <a:moveTo>
                  <a:pt x="0" y="266534"/>
                </a:moveTo>
                <a:lnTo>
                  <a:pt x="720077" y="266534"/>
                </a:lnTo>
                <a:lnTo>
                  <a:pt x="720077" y="0"/>
                </a:lnTo>
                <a:lnTo>
                  <a:pt x="0" y="0"/>
                </a:lnTo>
                <a:lnTo>
                  <a:pt x="0" y="266534"/>
                </a:lnTo>
                <a:close/>
              </a:path>
            </a:pathLst>
          </a:custGeom>
          <a:solidFill>
            <a:srgbClr val="FCEADA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6991" name="object 128"/>
          <p:cNvSpPr>
            <a:spLocks/>
          </p:cNvSpPr>
          <p:nvPr/>
        </p:nvSpPr>
        <p:spPr bwMode="auto">
          <a:xfrm>
            <a:off x="6299200" y="5791200"/>
            <a:ext cx="865188" cy="266700"/>
          </a:xfrm>
          <a:custGeom>
            <a:avLst/>
            <a:gdLst/>
            <a:ahLst/>
            <a:cxnLst>
              <a:cxn ang="0">
                <a:pos x="0" y="266534"/>
              </a:cxn>
              <a:cxn ang="0">
                <a:pos x="864095" y="266534"/>
              </a:cxn>
              <a:cxn ang="0">
                <a:pos x="864095" y="0"/>
              </a:cxn>
              <a:cxn ang="0">
                <a:pos x="0" y="0"/>
              </a:cxn>
              <a:cxn ang="0">
                <a:pos x="0" y="266534"/>
              </a:cxn>
            </a:cxnLst>
            <a:rect l="0" t="0" r="r" b="b"/>
            <a:pathLst>
              <a:path w="864095" h="266534">
                <a:moveTo>
                  <a:pt x="0" y="266534"/>
                </a:moveTo>
                <a:lnTo>
                  <a:pt x="864095" y="266534"/>
                </a:lnTo>
                <a:lnTo>
                  <a:pt x="864095" y="0"/>
                </a:lnTo>
                <a:lnTo>
                  <a:pt x="0" y="0"/>
                </a:lnTo>
                <a:lnTo>
                  <a:pt x="0" y="266534"/>
                </a:lnTo>
                <a:close/>
              </a:path>
            </a:pathLst>
          </a:custGeom>
          <a:solidFill>
            <a:srgbClr val="FCEADA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6992" name="object 129"/>
          <p:cNvSpPr>
            <a:spLocks/>
          </p:cNvSpPr>
          <p:nvPr/>
        </p:nvSpPr>
        <p:spPr bwMode="auto">
          <a:xfrm>
            <a:off x="7164388" y="5791200"/>
            <a:ext cx="1079500" cy="266700"/>
          </a:xfrm>
          <a:custGeom>
            <a:avLst/>
            <a:gdLst/>
            <a:ahLst/>
            <a:cxnLst>
              <a:cxn ang="0">
                <a:pos x="0" y="266534"/>
              </a:cxn>
              <a:cxn ang="0">
                <a:pos x="1080122" y="266534"/>
              </a:cxn>
              <a:cxn ang="0">
                <a:pos x="1080122" y="0"/>
              </a:cxn>
              <a:cxn ang="0">
                <a:pos x="0" y="0"/>
              </a:cxn>
              <a:cxn ang="0">
                <a:pos x="0" y="266534"/>
              </a:cxn>
            </a:cxnLst>
            <a:rect l="0" t="0" r="r" b="b"/>
            <a:pathLst>
              <a:path w="1080122" h="266534">
                <a:moveTo>
                  <a:pt x="0" y="266534"/>
                </a:moveTo>
                <a:lnTo>
                  <a:pt x="1080122" y="266534"/>
                </a:lnTo>
                <a:lnTo>
                  <a:pt x="1080122" y="0"/>
                </a:lnTo>
                <a:lnTo>
                  <a:pt x="0" y="0"/>
                </a:lnTo>
                <a:lnTo>
                  <a:pt x="0" y="266534"/>
                </a:lnTo>
                <a:close/>
              </a:path>
            </a:pathLst>
          </a:custGeom>
          <a:solidFill>
            <a:srgbClr val="FCEADA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6993" name="object 130"/>
          <p:cNvSpPr>
            <a:spLocks/>
          </p:cNvSpPr>
          <p:nvPr/>
        </p:nvSpPr>
        <p:spPr bwMode="auto">
          <a:xfrm>
            <a:off x="8243888" y="5791200"/>
            <a:ext cx="900112" cy="266700"/>
          </a:xfrm>
          <a:custGeom>
            <a:avLst/>
            <a:gdLst/>
            <a:ahLst/>
            <a:cxnLst>
              <a:cxn ang="0">
                <a:pos x="0" y="266534"/>
              </a:cxn>
              <a:cxn ang="0">
                <a:pos x="899591" y="266534"/>
              </a:cxn>
              <a:cxn ang="0">
                <a:pos x="899591" y="0"/>
              </a:cxn>
              <a:cxn ang="0">
                <a:pos x="0" y="0"/>
              </a:cxn>
              <a:cxn ang="0">
                <a:pos x="0" y="266534"/>
              </a:cxn>
            </a:cxnLst>
            <a:rect l="0" t="0" r="r" b="b"/>
            <a:pathLst>
              <a:path w="899591" h="266534">
                <a:moveTo>
                  <a:pt x="0" y="266534"/>
                </a:moveTo>
                <a:lnTo>
                  <a:pt x="899591" y="266534"/>
                </a:lnTo>
                <a:lnTo>
                  <a:pt x="899591" y="0"/>
                </a:lnTo>
                <a:lnTo>
                  <a:pt x="0" y="0"/>
                </a:lnTo>
                <a:lnTo>
                  <a:pt x="0" y="266534"/>
                </a:lnTo>
                <a:close/>
              </a:path>
            </a:pathLst>
          </a:custGeom>
          <a:solidFill>
            <a:srgbClr val="FCEADA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6994" name="object 131"/>
          <p:cNvSpPr>
            <a:spLocks/>
          </p:cNvSpPr>
          <p:nvPr/>
        </p:nvSpPr>
        <p:spPr bwMode="auto">
          <a:xfrm>
            <a:off x="34925" y="6057900"/>
            <a:ext cx="3854450" cy="266700"/>
          </a:xfrm>
          <a:custGeom>
            <a:avLst/>
            <a:gdLst/>
            <a:ahLst/>
            <a:cxnLst>
              <a:cxn ang="0">
                <a:pos x="0" y="266534"/>
              </a:cxn>
              <a:cxn ang="0">
                <a:pos x="3854830" y="266534"/>
              </a:cxn>
              <a:cxn ang="0">
                <a:pos x="3854830" y="0"/>
              </a:cxn>
              <a:cxn ang="0">
                <a:pos x="0" y="0"/>
              </a:cxn>
              <a:cxn ang="0">
                <a:pos x="0" y="266534"/>
              </a:cxn>
            </a:cxnLst>
            <a:rect l="0" t="0" r="r" b="b"/>
            <a:pathLst>
              <a:path w="3854830" h="266534">
                <a:moveTo>
                  <a:pt x="0" y="266534"/>
                </a:moveTo>
                <a:lnTo>
                  <a:pt x="3854830" y="266534"/>
                </a:lnTo>
                <a:lnTo>
                  <a:pt x="3854830" y="0"/>
                </a:lnTo>
                <a:lnTo>
                  <a:pt x="0" y="0"/>
                </a:lnTo>
                <a:lnTo>
                  <a:pt x="0" y="266534"/>
                </a:lnTo>
                <a:close/>
              </a:path>
            </a:pathLst>
          </a:custGeom>
          <a:solidFill>
            <a:srgbClr val="FCEADA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6995" name="object 132"/>
          <p:cNvSpPr>
            <a:spLocks/>
          </p:cNvSpPr>
          <p:nvPr/>
        </p:nvSpPr>
        <p:spPr bwMode="auto">
          <a:xfrm>
            <a:off x="3889375" y="6057900"/>
            <a:ext cx="898525" cy="266700"/>
          </a:xfrm>
          <a:custGeom>
            <a:avLst/>
            <a:gdLst/>
            <a:ahLst/>
            <a:cxnLst>
              <a:cxn ang="0">
                <a:pos x="0" y="266534"/>
              </a:cxn>
              <a:cxn ang="0">
                <a:pos x="897712" y="266534"/>
              </a:cxn>
              <a:cxn ang="0">
                <a:pos x="897712" y="0"/>
              </a:cxn>
              <a:cxn ang="0">
                <a:pos x="0" y="0"/>
              </a:cxn>
              <a:cxn ang="0">
                <a:pos x="0" y="266534"/>
              </a:cxn>
            </a:cxnLst>
            <a:rect l="0" t="0" r="r" b="b"/>
            <a:pathLst>
              <a:path w="897712" h="266534">
                <a:moveTo>
                  <a:pt x="0" y="266534"/>
                </a:moveTo>
                <a:lnTo>
                  <a:pt x="897712" y="266534"/>
                </a:lnTo>
                <a:lnTo>
                  <a:pt x="897712" y="0"/>
                </a:lnTo>
                <a:lnTo>
                  <a:pt x="0" y="0"/>
                </a:lnTo>
                <a:lnTo>
                  <a:pt x="0" y="266534"/>
                </a:lnTo>
                <a:close/>
              </a:path>
            </a:pathLst>
          </a:custGeom>
          <a:solidFill>
            <a:srgbClr val="FCEADA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6996" name="object 133"/>
          <p:cNvSpPr>
            <a:spLocks/>
          </p:cNvSpPr>
          <p:nvPr/>
        </p:nvSpPr>
        <p:spPr bwMode="auto">
          <a:xfrm>
            <a:off x="4787900" y="6057900"/>
            <a:ext cx="792163" cy="266700"/>
          </a:xfrm>
          <a:custGeom>
            <a:avLst/>
            <a:gdLst/>
            <a:ahLst/>
            <a:cxnLst>
              <a:cxn ang="0">
                <a:pos x="0" y="266534"/>
              </a:cxn>
              <a:cxn ang="0">
                <a:pos x="792086" y="266534"/>
              </a:cxn>
              <a:cxn ang="0">
                <a:pos x="792086" y="0"/>
              </a:cxn>
              <a:cxn ang="0">
                <a:pos x="0" y="0"/>
              </a:cxn>
              <a:cxn ang="0">
                <a:pos x="0" y="266534"/>
              </a:cxn>
            </a:cxnLst>
            <a:rect l="0" t="0" r="r" b="b"/>
            <a:pathLst>
              <a:path w="792086" h="266534">
                <a:moveTo>
                  <a:pt x="0" y="266534"/>
                </a:moveTo>
                <a:lnTo>
                  <a:pt x="792086" y="266534"/>
                </a:lnTo>
                <a:lnTo>
                  <a:pt x="792086" y="0"/>
                </a:lnTo>
                <a:lnTo>
                  <a:pt x="0" y="0"/>
                </a:lnTo>
                <a:lnTo>
                  <a:pt x="0" y="266534"/>
                </a:lnTo>
                <a:close/>
              </a:path>
            </a:pathLst>
          </a:custGeom>
          <a:solidFill>
            <a:srgbClr val="FCEADA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6997" name="object 134"/>
          <p:cNvSpPr>
            <a:spLocks/>
          </p:cNvSpPr>
          <p:nvPr/>
        </p:nvSpPr>
        <p:spPr bwMode="auto">
          <a:xfrm>
            <a:off x="5580063" y="6057900"/>
            <a:ext cx="719137" cy="266700"/>
          </a:xfrm>
          <a:custGeom>
            <a:avLst/>
            <a:gdLst/>
            <a:ahLst/>
            <a:cxnLst>
              <a:cxn ang="0">
                <a:pos x="0" y="266534"/>
              </a:cxn>
              <a:cxn ang="0">
                <a:pos x="720077" y="266534"/>
              </a:cxn>
              <a:cxn ang="0">
                <a:pos x="720077" y="0"/>
              </a:cxn>
              <a:cxn ang="0">
                <a:pos x="0" y="0"/>
              </a:cxn>
              <a:cxn ang="0">
                <a:pos x="0" y="266534"/>
              </a:cxn>
            </a:cxnLst>
            <a:rect l="0" t="0" r="r" b="b"/>
            <a:pathLst>
              <a:path w="720077" h="266534">
                <a:moveTo>
                  <a:pt x="0" y="266534"/>
                </a:moveTo>
                <a:lnTo>
                  <a:pt x="720077" y="266534"/>
                </a:lnTo>
                <a:lnTo>
                  <a:pt x="720077" y="0"/>
                </a:lnTo>
                <a:lnTo>
                  <a:pt x="0" y="0"/>
                </a:lnTo>
                <a:lnTo>
                  <a:pt x="0" y="266534"/>
                </a:lnTo>
                <a:close/>
              </a:path>
            </a:pathLst>
          </a:custGeom>
          <a:solidFill>
            <a:srgbClr val="FCEADA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6998" name="object 135"/>
          <p:cNvSpPr>
            <a:spLocks/>
          </p:cNvSpPr>
          <p:nvPr/>
        </p:nvSpPr>
        <p:spPr bwMode="auto">
          <a:xfrm>
            <a:off x="6299200" y="6057900"/>
            <a:ext cx="865188" cy="266700"/>
          </a:xfrm>
          <a:custGeom>
            <a:avLst/>
            <a:gdLst/>
            <a:ahLst/>
            <a:cxnLst>
              <a:cxn ang="0">
                <a:pos x="0" y="266534"/>
              </a:cxn>
              <a:cxn ang="0">
                <a:pos x="864095" y="266534"/>
              </a:cxn>
              <a:cxn ang="0">
                <a:pos x="864095" y="0"/>
              </a:cxn>
              <a:cxn ang="0">
                <a:pos x="0" y="0"/>
              </a:cxn>
              <a:cxn ang="0">
                <a:pos x="0" y="266534"/>
              </a:cxn>
            </a:cxnLst>
            <a:rect l="0" t="0" r="r" b="b"/>
            <a:pathLst>
              <a:path w="864095" h="266534">
                <a:moveTo>
                  <a:pt x="0" y="266534"/>
                </a:moveTo>
                <a:lnTo>
                  <a:pt x="864095" y="266534"/>
                </a:lnTo>
                <a:lnTo>
                  <a:pt x="864095" y="0"/>
                </a:lnTo>
                <a:lnTo>
                  <a:pt x="0" y="0"/>
                </a:lnTo>
                <a:lnTo>
                  <a:pt x="0" y="266534"/>
                </a:lnTo>
                <a:close/>
              </a:path>
            </a:pathLst>
          </a:custGeom>
          <a:solidFill>
            <a:srgbClr val="FCEADA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6999" name="object 136"/>
          <p:cNvSpPr>
            <a:spLocks/>
          </p:cNvSpPr>
          <p:nvPr/>
        </p:nvSpPr>
        <p:spPr bwMode="auto">
          <a:xfrm>
            <a:off x="7164388" y="6057900"/>
            <a:ext cx="1079500" cy="266700"/>
          </a:xfrm>
          <a:custGeom>
            <a:avLst/>
            <a:gdLst/>
            <a:ahLst/>
            <a:cxnLst>
              <a:cxn ang="0">
                <a:pos x="0" y="266534"/>
              </a:cxn>
              <a:cxn ang="0">
                <a:pos x="1080122" y="266534"/>
              </a:cxn>
              <a:cxn ang="0">
                <a:pos x="1080122" y="0"/>
              </a:cxn>
              <a:cxn ang="0">
                <a:pos x="0" y="0"/>
              </a:cxn>
              <a:cxn ang="0">
                <a:pos x="0" y="266534"/>
              </a:cxn>
            </a:cxnLst>
            <a:rect l="0" t="0" r="r" b="b"/>
            <a:pathLst>
              <a:path w="1080122" h="266534">
                <a:moveTo>
                  <a:pt x="0" y="266534"/>
                </a:moveTo>
                <a:lnTo>
                  <a:pt x="1080122" y="266534"/>
                </a:lnTo>
                <a:lnTo>
                  <a:pt x="1080122" y="0"/>
                </a:lnTo>
                <a:lnTo>
                  <a:pt x="0" y="0"/>
                </a:lnTo>
                <a:lnTo>
                  <a:pt x="0" y="266534"/>
                </a:lnTo>
                <a:close/>
              </a:path>
            </a:pathLst>
          </a:custGeom>
          <a:solidFill>
            <a:srgbClr val="FCEADA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7000" name="object 137"/>
          <p:cNvSpPr>
            <a:spLocks/>
          </p:cNvSpPr>
          <p:nvPr/>
        </p:nvSpPr>
        <p:spPr bwMode="auto">
          <a:xfrm>
            <a:off x="8243888" y="6057900"/>
            <a:ext cx="900112" cy="266700"/>
          </a:xfrm>
          <a:custGeom>
            <a:avLst/>
            <a:gdLst/>
            <a:ahLst/>
            <a:cxnLst>
              <a:cxn ang="0">
                <a:pos x="0" y="266534"/>
              </a:cxn>
              <a:cxn ang="0">
                <a:pos x="899591" y="266534"/>
              </a:cxn>
              <a:cxn ang="0">
                <a:pos x="899591" y="0"/>
              </a:cxn>
              <a:cxn ang="0">
                <a:pos x="0" y="0"/>
              </a:cxn>
              <a:cxn ang="0">
                <a:pos x="0" y="266534"/>
              </a:cxn>
            </a:cxnLst>
            <a:rect l="0" t="0" r="r" b="b"/>
            <a:pathLst>
              <a:path w="899591" h="266534">
                <a:moveTo>
                  <a:pt x="0" y="266534"/>
                </a:moveTo>
                <a:lnTo>
                  <a:pt x="899591" y="266534"/>
                </a:lnTo>
                <a:lnTo>
                  <a:pt x="899591" y="0"/>
                </a:lnTo>
                <a:lnTo>
                  <a:pt x="0" y="0"/>
                </a:lnTo>
                <a:lnTo>
                  <a:pt x="0" y="266534"/>
                </a:lnTo>
                <a:close/>
              </a:path>
            </a:pathLst>
          </a:custGeom>
          <a:solidFill>
            <a:srgbClr val="FCEADA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7001" name="object 138"/>
          <p:cNvSpPr>
            <a:spLocks/>
          </p:cNvSpPr>
          <p:nvPr/>
        </p:nvSpPr>
        <p:spPr bwMode="auto">
          <a:xfrm>
            <a:off x="34925" y="6324600"/>
            <a:ext cx="3854450" cy="266700"/>
          </a:xfrm>
          <a:custGeom>
            <a:avLst/>
            <a:gdLst/>
            <a:ahLst/>
            <a:cxnLst>
              <a:cxn ang="0">
                <a:pos x="0" y="266534"/>
              </a:cxn>
              <a:cxn ang="0">
                <a:pos x="3854830" y="266534"/>
              </a:cxn>
              <a:cxn ang="0">
                <a:pos x="3854830" y="0"/>
              </a:cxn>
              <a:cxn ang="0">
                <a:pos x="0" y="0"/>
              </a:cxn>
              <a:cxn ang="0">
                <a:pos x="0" y="266534"/>
              </a:cxn>
            </a:cxnLst>
            <a:rect l="0" t="0" r="r" b="b"/>
            <a:pathLst>
              <a:path w="3854830" h="266534">
                <a:moveTo>
                  <a:pt x="0" y="266534"/>
                </a:moveTo>
                <a:lnTo>
                  <a:pt x="3854830" y="266534"/>
                </a:lnTo>
                <a:lnTo>
                  <a:pt x="3854830" y="0"/>
                </a:lnTo>
                <a:lnTo>
                  <a:pt x="0" y="0"/>
                </a:lnTo>
                <a:lnTo>
                  <a:pt x="0" y="266534"/>
                </a:lnTo>
                <a:close/>
              </a:path>
            </a:pathLst>
          </a:custGeom>
          <a:solidFill>
            <a:srgbClr val="FCEADA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7002" name="object 139"/>
          <p:cNvSpPr>
            <a:spLocks/>
          </p:cNvSpPr>
          <p:nvPr/>
        </p:nvSpPr>
        <p:spPr bwMode="auto">
          <a:xfrm>
            <a:off x="3889375" y="6324600"/>
            <a:ext cx="898525" cy="266700"/>
          </a:xfrm>
          <a:custGeom>
            <a:avLst/>
            <a:gdLst/>
            <a:ahLst/>
            <a:cxnLst>
              <a:cxn ang="0">
                <a:pos x="0" y="266534"/>
              </a:cxn>
              <a:cxn ang="0">
                <a:pos x="897712" y="266534"/>
              </a:cxn>
              <a:cxn ang="0">
                <a:pos x="897712" y="0"/>
              </a:cxn>
              <a:cxn ang="0">
                <a:pos x="0" y="0"/>
              </a:cxn>
              <a:cxn ang="0">
                <a:pos x="0" y="266534"/>
              </a:cxn>
            </a:cxnLst>
            <a:rect l="0" t="0" r="r" b="b"/>
            <a:pathLst>
              <a:path w="897712" h="266534">
                <a:moveTo>
                  <a:pt x="0" y="266534"/>
                </a:moveTo>
                <a:lnTo>
                  <a:pt x="897712" y="266534"/>
                </a:lnTo>
                <a:lnTo>
                  <a:pt x="897712" y="0"/>
                </a:lnTo>
                <a:lnTo>
                  <a:pt x="0" y="0"/>
                </a:lnTo>
                <a:lnTo>
                  <a:pt x="0" y="266534"/>
                </a:lnTo>
                <a:close/>
              </a:path>
            </a:pathLst>
          </a:custGeom>
          <a:solidFill>
            <a:srgbClr val="FCEADA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7003" name="object 140"/>
          <p:cNvSpPr>
            <a:spLocks/>
          </p:cNvSpPr>
          <p:nvPr/>
        </p:nvSpPr>
        <p:spPr bwMode="auto">
          <a:xfrm>
            <a:off x="4787900" y="6324600"/>
            <a:ext cx="792163" cy="266700"/>
          </a:xfrm>
          <a:custGeom>
            <a:avLst/>
            <a:gdLst/>
            <a:ahLst/>
            <a:cxnLst>
              <a:cxn ang="0">
                <a:pos x="0" y="266534"/>
              </a:cxn>
              <a:cxn ang="0">
                <a:pos x="792086" y="266534"/>
              </a:cxn>
              <a:cxn ang="0">
                <a:pos x="792086" y="0"/>
              </a:cxn>
              <a:cxn ang="0">
                <a:pos x="0" y="0"/>
              </a:cxn>
              <a:cxn ang="0">
                <a:pos x="0" y="266534"/>
              </a:cxn>
            </a:cxnLst>
            <a:rect l="0" t="0" r="r" b="b"/>
            <a:pathLst>
              <a:path w="792086" h="266534">
                <a:moveTo>
                  <a:pt x="0" y="266534"/>
                </a:moveTo>
                <a:lnTo>
                  <a:pt x="792086" y="266534"/>
                </a:lnTo>
                <a:lnTo>
                  <a:pt x="792086" y="0"/>
                </a:lnTo>
                <a:lnTo>
                  <a:pt x="0" y="0"/>
                </a:lnTo>
                <a:lnTo>
                  <a:pt x="0" y="266534"/>
                </a:lnTo>
                <a:close/>
              </a:path>
            </a:pathLst>
          </a:custGeom>
          <a:solidFill>
            <a:srgbClr val="FCEADA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7004" name="object 141"/>
          <p:cNvSpPr>
            <a:spLocks/>
          </p:cNvSpPr>
          <p:nvPr/>
        </p:nvSpPr>
        <p:spPr bwMode="auto">
          <a:xfrm>
            <a:off x="5580063" y="6324600"/>
            <a:ext cx="719137" cy="266700"/>
          </a:xfrm>
          <a:custGeom>
            <a:avLst/>
            <a:gdLst/>
            <a:ahLst/>
            <a:cxnLst>
              <a:cxn ang="0">
                <a:pos x="0" y="266534"/>
              </a:cxn>
              <a:cxn ang="0">
                <a:pos x="720077" y="266534"/>
              </a:cxn>
              <a:cxn ang="0">
                <a:pos x="720077" y="0"/>
              </a:cxn>
              <a:cxn ang="0">
                <a:pos x="0" y="0"/>
              </a:cxn>
              <a:cxn ang="0">
                <a:pos x="0" y="266534"/>
              </a:cxn>
            </a:cxnLst>
            <a:rect l="0" t="0" r="r" b="b"/>
            <a:pathLst>
              <a:path w="720077" h="266534">
                <a:moveTo>
                  <a:pt x="0" y="266534"/>
                </a:moveTo>
                <a:lnTo>
                  <a:pt x="720077" y="266534"/>
                </a:lnTo>
                <a:lnTo>
                  <a:pt x="720077" y="0"/>
                </a:lnTo>
                <a:lnTo>
                  <a:pt x="0" y="0"/>
                </a:lnTo>
                <a:lnTo>
                  <a:pt x="0" y="266534"/>
                </a:lnTo>
                <a:close/>
              </a:path>
            </a:pathLst>
          </a:custGeom>
          <a:solidFill>
            <a:srgbClr val="FCEADA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7005" name="object 142"/>
          <p:cNvSpPr>
            <a:spLocks/>
          </p:cNvSpPr>
          <p:nvPr/>
        </p:nvSpPr>
        <p:spPr bwMode="auto">
          <a:xfrm>
            <a:off x="6299200" y="6324600"/>
            <a:ext cx="865188" cy="266700"/>
          </a:xfrm>
          <a:custGeom>
            <a:avLst/>
            <a:gdLst/>
            <a:ahLst/>
            <a:cxnLst>
              <a:cxn ang="0">
                <a:pos x="0" y="266534"/>
              </a:cxn>
              <a:cxn ang="0">
                <a:pos x="864095" y="266534"/>
              </a:cxn>
              <a:cxn ang="0">
                <a:pos x="864095" y="0"/>
              </a:cxn>
              <a:cxn ang="0">
                <a:pos x="0" y="0"/>
              </a:cxn>
              <a:cxn ang="0">
                <a:pos x="0" y="266534"/>
              </a:cxn>
            </a:cxnLst>
            <a:rect l="0" t="0" r="r" b="b"/>
            <a:pathLst>
              <a:path w="864095" h="266534">
                <a:moveTo>
                  <a:pt x="0" y="266534"/>
                </a:moveTo>
                <a:lnTo>
                  <a:pt x="864095" y="266534"/>
                </a:lnTo>
                <a:lnTo>
                  <a:pt x="864095" y="0"/>
                </a:lnTo>
                <a:lnTo>
                  <a:pt x="0" y="0"/>
                </a:lnTo>
                <a:lnTo>
                  <a:pt x="0" y="266534"/>
                </a:lnTo>
                <a:close/>
              </a:path>
            </a:pathLst>
          </a:custGeom>
          <a:solidFill>
            <a:srgbClr val="FCEADA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7006" name="object 143"/>
          <p:cNvSpPr>
            <a:spLocks/>
          </p:cNvSpPr>
          <p:nvPr/>
        </p:nvSpPr>
        <p:spPr bwMode="auto">
          <a:xfrm>
            <a:off x="7164388" y="6324600"/>
            <a:ext cx="1079500" cy="266700"/>
          </a:xfrm>
          <a:custGeom>
            <a:avLst/>
            <a:gdLst/>
            <a:ahLst/>
            <a:cxnLst>
              <a:cxn ang="0">
                <a:pos x="0" y="266534"/>
              </a:cxn>
              <a:cxn ang="0">
                <a:pos x="1080122" y="266534"/>
              </a:cxn>
              <a:cxn ang="0">
                <a:pos x="1080122" y="0"/>
              </a:cxn>
              <a:cxn ang="0">
                <a:pos x="0" y="0"/>
              </a:cxn>
              <a:cxn ang="0">
                <a:pos x="0" y="266534"/>
              </a:cxn>
            </a:cxnLst>
            <a:rect l="0" t="0" r="r" b="b"/>
            <a:pathLst>
              <a:path w="1080122" h="266534">
                <a:moveTo>
                  <a:pt x="0" y="266534"/>
                </a:moveTo>
                <a:lnTo>
                  <a:pt x="1080122" y="266534"/>
                </a:lnTo>
                <a:lnTo>
                  <a:pt x="1080122" y="0"/>
                </a:lnTo>
                <a:lnTo>
                  <a:pt x="0" y="0"/>
                </a:lnTo>
                <a:lnTo>
                  <a:pt x="0" y="266534"/>
                </a:lnTo>
                <a:close/>
              </a:path>
            </a:pathLst>
          </a:custGeom>
          <a:solidFill>
            <a:srgbClr val="FCEADA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7007" name="object 144"/>
          <p:cNvSpPr>
            <a:spLocks/>
          </p:cNvSpPr>
          <p:nvPr/>
        </p:nvSpPr>
        <p:spPr bwMode="auto">
          <a:xfrm>
            <a:off x="8243888" y="6324600"/>
            <a:ext cx="900112" cy="266700"/>
          </a:xfrm>
          <a:custGeom>
            <a:avLst/>
            <a:gdLst/>
            <a:ahLst/>
            <a:cxnLst>
              <a:cxn ang="0">
                <a:pos x="0" y="266534"/>
              </a:cxn>
              <a:cxn ang="0">
                <a:pos x="899591" y="266534"/>
              </a:cxn>
              <a:cxn ang="0">
                <a:pos x="899591" y="0"/>
              </a:cxn>
              <a:cxn ang="0">
                <a:pos x="0" y="0"/>
              </a:cxn>
              <a:cxn ang="0">
                <a:pos x="0" y="266534"/>
              </a:cxn>
            </a:cxnLst>
            <a:rect l="0" t="0" r="r" b="b"/>
            <a:pathLst>
              <a:path w="899591" h="266534">
                <a:moveTo>
                  <a:pt x="0" y="266534"/>
                </a:moveTo>
                <a:lnTo>
                  <a:pt x="899591" y="266534"/>
                </a:lnTo>
                <a:lnTo>
                  <a:pt x="899591" y="0"/>
                </a:lnTo>
                <a:lnTo>
                  <a:pt x="0" y="0"/>
                </a:lnTo>
                <a:lnTo>
                  <a:pt x="0" y="266534"/>
                </a:lnTo>
                <a:close/>
              </a:path>
            </a:pathLst>
          </a:custGeom>
          <a:solidFill>
            <a:srgbClr val="FCEADA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7008" name="object 145"/>
          <p:cNvSpPr>
            <a:spLocks/>
          </p:cNvSpPr>
          <p:nvPr/>
        </p:nvSpPr>
        <p:spPr bwMode="auto">
          <a:xfrm>
            <a:off x="34925" y="6591300"/>
            <a:ext cx="3854450" cy="266700"/>
          </a:xfrm>
          <a:custGeom>
            <a:avLst/>
            <a:gdLst/>
            <a:ahLst/>
            <a:cxnLst>
              <a:cxn ang="0">
                <a:pos x="0" y="266534"/>
              </a:cxn>
              <a:cxn ang="0">
                <a:pos x="3854830" y="266534"/>
              </a:cxn>
              <a:cxn ang="0">
                <a:pos x="3854830" y="0"/>
              </a:cxn>
              <a:cxn ang="0">
                <a:pos x="0" y="0"/>
              </a:cxn>
              <a:cxn ang="0">
                <a:pos x="0" y="266534"/>
              </a:cxn>
            </a:cxnLst>
            <a:rect l="0" t="0" r="r" b="b"/>
            <a:pathLst>
              <a:path w="3854830" h="266534">
                <a:moveTo>
                  <a:pt x="0" y="266534"/>
                </a:moveTo>
                <a:lnTo>
                  <a:pt x="3854830" y="266534"/>
                </a:lnTo>
                <a:lnTo>
                  <a:pt x="3854830" y="0"/>
                </a:lnTo>
                <a:lnTo>
                  <a:pt x="0" y="0"/>
                </a:lnTo>
                <a:lnTo>
                  <a:pt x="0" y="266534"/>
                </a:lnTo>
                <a:close/>
              </a:path>
            </a:pathLst>
          </a:custGeom>
          <a:solidFill>
            <a:srgbClr val="FCEADA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7009" name="object 146"/>
          <p:cNvSpPr>
            <a:spLocks/>
          </p:cNvSpPr>
          <p:nvPr/>
        </p:nvSpPr>
        <p:spPr bwMode="auto">
          <a:xfrm>
            <a:off x="3889375" y="6591300"/>
            <a:ext cx="898525" cy="266700"/>
          </a:xfrm>
          <a:custGeom>
            <a:avLst/>
            <a:gdLst/>
            <a:ahLst/>
            <a:cxnLst>
              <a:cxn ang="0">
                <a:pos x="0" y="266534"/>
              </a:cxn>
              <a:cxn ang="0">
                <a:pos x="897712" y="266534"/>
              </a:cxn>
              <a:cxn ang="0">
                <a:pos x="897712" y="0"/>
              </a:cxn>
              <a:cxn ang="0">
                <a:pos x="0" y="0"/>
              </a:cxn>
              <a:cxn ang="0">
                <a:pos x="0" y="266534"/>
              </a:cxn>
            </a:cxnLst>
            <a:rect l="0" t="0" r="r" b="b"/>
            <a:pathLst>
              <a:path w="897712" h="266534">
                <a:moveTo>
                  <a:pt x="0" y="266534"/>
                </a:moveTo>
                <a:lnTo>
                  <a:pt x="897712" y="266534"/>
                </a:lnTo>
                <a:lnTo>
                  <a:pt x="897712" y="0"/>
                </a:lnTo>
                <a:lnTo>
                  <a:pt x="0" y="0"/>
                </a:lnTo>
                <a:lnTo>
                  <a:pt x="0" y="266534"/>
                </a:lnTo>
                <a:close/>
              </a:path>
            </a:pathLst>
          </a:custGeom>
          <a:solidFill>
            <a:srgbClr val="FCEADA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7010" name="object 147"/>
          <p:cNvSpPr>
            <a:spLocks/>
          </p:cNvSpPr>
          <p:nvPr/>
        </p:nvSpPr>
        <p:spPr bwMode="auto">
          <a:xfrm>
            <a:off x="4787900" y="6591300"/>
            <a:ext cx="792163" cy="266700"/>
          </a:xfrm>
          <a:custGeom>
            <a:avLst/>
            <a:gdLst/>
            <a:ahLst/>
            <a:cxnLst>
              <a:cxn ang="0">
                <a:pos x="0" y="266534"/>
              </a:cxn>
              <a:cxn ang="0">
                <a:pos x="792086" y="266534"/>
              </a:cxn>
              <a:cxn ang="0">
                <a:pos x="792086" y="0"/>
              </a:cxn>
              <a:cxn ang="0">
                <a:pos x="0" y="0"/>
              </a:cxn>
              <a:cxn ang="0">
                <a:pos x="0" y="266534"/>
              </a:cxn>
            </a:cxnLst>
            <a:rect l="0" t="0" r="r" b="b"/>
            <a:pathLst>
              <a:path w="792086" h="266534">
                <a:moveTo>
                  <a:pt x="0" y="266534"/>
                </a:moveTo>
                <a:lnTo>
                  <a:pt x="792086" y="266534"/>
                </a:lnTo>
                <a:lnTo>
                  <a:pt x="792086" y="0"/>
                </a:lnTo>
                <a:lnTo>
                  <a:pt x="0" y="0"/>
                </a:lnTo>
                <a:lnTo>
                  <a:pt x="0" y="266534"/>
                </a:lnTo>
                <a:close/>
              </a:path>
            </a:pathLst>
          </a:custGeom>
          <a:solidFill>
            <a:srgbClr val="FCEADA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7011" name="object 148"/>
          <p:cNvSpPr>
            <a:spLocks/>
          </p:cNvSpPr>
          <p:nvPr/>
        </p:nvSpPr>
        <p:spPr bwMode="auto">
          <a:xfrm>
            <a:off x="5580063" y="6591300"/>
            <a:ext cx="719137" cy="266700"/>
          </a:xfrm>
          <a:custGeom>
            <a:avLst/>
            <a:gdLst/>
            <a:ahLst/>
            <a:cxnLst>
              <a:cxn ang="0">
                <a:pos x="0" y="266534"/>
              </a:cxn>
              <a:cxn ang="0">
                <a:pos x="720077" y="266534"/>
              </a:cxn>
              <a:cxn ang="0">
                <a:pos x="720077" y="0"/>
              </a:cxn>
              <a:cxn ang="0">
                <a:pos x="0" y="0"/>
              </a:cxn>
              <a:cxn ang="0">
                <a:pos x="0" y="266534"/>
              </a:cxn>
            </a:cxnLst>
            <a:rect l="0" t="0" r="r" b="b"/>
            <a:pathLst>
              <a:path w="720077" h="266534">
                <a:moveTo>
                  <a:pt x="0" y="266534"/>
                </a:moveTo>
                <a:lnTo>
                  <a:pt x="720077" y="266534"/>
                </a:lnTo>
                <a:lnTo>
                  <a:pt x="720077" y="0"/>
                </a:lnTo>
                <a:lnTo>
                  <a:pt x="0" y="0"/>
                </a:lnTo>
                <a:lnTo>
                  <a:pt x="0" y="266534"/>
                </a:lnTo>
                <a:close/>
              </a:path>
            </a:pathLst>
          </a:custGeom>
          <a:solidFill>
            <a:srgbClr val="FCEADA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7012" name="object 149"/>
          <p:cNvSpPr>
            <a:spLocks/>
          </p:cNvSpPr>
          <p:nvPr/>
        </p:nvSpPr>
        <p:spPr bwMode="auto">
          <a:xfrm>
            <a:off x="6299200" y="6591300"/>
            <a:ext cx="865188" cy="266700"/>
          </a:xfrm>
          <a:custGeom>
            <a:avLst/>
            <a:gdLst/>
            <a:ahLst/>
            <a:cxnLst>
              <a:cxn ang="0">
                <a:pos x="0" y="266534"/>
              </a:cxn>
              <a:cxn ang="0">
                <a:pos x="864095" y="266534"/>
              </a:cxn>
              <a:cxn ang="0">
                <a:pos x="864095" y="0"/>
              </a:cxn>
              <a:cxn ang="0">
                <a:pos x="0" y="0"/>
              </a:cxn>
              <a:cxn ang="0">
                <a:pos x="0" y="266534"/>
              </a:cxn>
            </a:cxnLst>
            <a:rect l="0" t="0" r="r" b="b"/>
            <a:pathLst>
              <a:path w="864095" h="266534">
                <a:moveTo>
                  <a:pt x="0" y="266534"/>
                </a:moveTo>
                <a:lnTo>
                  <a:pt x="864095" y="266534"/>
                </a:lnTo>
                <a:lnTo>
                  <a:pt x="864095" y="0"/>
                </a:lnTo>
                <a:lnTo>
                  <a:pt x="0" y="0"/>
                </a:lnTo>
                <a:lnTo>
                  <a:pt x="0" y="266534"/>
                </a:lnTo>
                <a:close/>
              </a:path>
            </a:pathLst>
          </a:custGeom>
          <a:solidFill>
            <a:srgbClr val="FCEADA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7013" name="object 150"/>
          <p:cNvSpPr>
            <a:spLocks/>
          </p:cNvSpPr>
          <p:nvPr/>
        </p:nvSpPr>
        <p:spPr bwMode="auto">
          <a:xfrm>
            <a:off x="7164388" y="6591300"/>
            <a:ext cx="1079500" cy="266700"/>
          </a:xfrm>
          <a:custGeom>
            <a:avLst/>
            <a:gdLst/>
            <a:ahLst/>
            <a:cxnLst>
              <a:cxn ang="0">
                <a:pos x="0" y="266534"/>
              </a:cxn>
              <a:cxn ang="0">
                <a:pos x="1080122" y="266534"/>
              </a:cxn>
              <a:cxn ang="0">
                <a:pos x="1080122" y="0"/>
              </a:cxn>
              <a:cxn ang="0">
                <a:pos x="0" y="0"/>
              </a:cxn>
              <a:cxn ang="0">
                <a:pos x="0" y="266534"/>
              </a:cxn>
            </a:cxnLst>
            <a:rect l="0" t="0" r="r" b="b"/>
            <a:pathLst>
              <a:path w="1080122" h="266534">
                <a:moveTo>
                  <a:pt x="0" y="266534"/>
                </a:moveTo>
                <a:lnTo>
                  <a:pt x="1080122" y="266534"/>
                </a:lnTo>
                <a:lnTo>
                  <a:pt x="1080122" y="0"/>
                </a:lnTo>
                <a:lnTo>
                  <a:pt x="0" y="0"/>
                </a:lnTo>
                <a:lnTo>
                  <a:pt x="0" y="266534"/>
                </a:lnTo>
                <a:close/>
              </a:path>
            </a:pathLst>
          </a:custGeom>
          <a:solidFill>
            <a:srgbClr val="FCEADA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7014" name="object 151"/>
          <p:cNvSpPr>
            <a:spLocks/>
          </p:cNvSpPr>
          <p:nvPr/>
        </p:nvSpPr>
        <p:spPr bwMode="auto">
          <a:xfrm>
            <a:off x="8243888" y="6591300"/>
            <a:ext cx="900112" cy="266700"/>
          </a:xfrm>
          <a:custGeom>
            <a:avLst/>
            <a:gdLst/>
            <a:ahLst/>
            <a:cxnLst>
              <a:cxn ang="0">
                <a:pos x="0" y="266534"/>
              </a:cxn>
              <a:cxn ang="0">
                <a:pos x="899591" y="266534"/>
              </a:cxn>
              <a:cxn ang="0">
                <a:pos x="899591" y="0"/>
              </a:cxn>
              <a:cxn ang="0">
                <a:pos x="0" y="0"/>
              </a:cxn>
              <a:cxn ang="0">
                <a:pos x="0" y="266534"/>
              </a:cxn>
            </a:cxnLst>
            <a:rect l="0" t="0" r="r" b="b"/>
            <a:pathLst>
              <a:path w="899591" h="266534">
                <a:moveTo>
                  <a:pt x="0" y="266534"/>
                </a:moveTo>
                <a:lnTo>
                  <a:pt x="899591" y="266534"/>
                </a:lnTo>
                <a:lnTo>
                  <a:pt x="899591" y="0"/>
                </a:lnTo>
                <a:lnTo>
                  <a:pt x="0" y="0"/>
                </a:lnTo>
                <a:lnTo>
                  <a:pt x="0" y="266534"/>
                </a:lnTo>
                <a:close/>
              </a:path>
            </a:pathLst>
          </a:custGeom>
          <a:solidFill>
            <a:srgbClr val="FCEADA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7015" name="object 152"/>
          <p:cNvSpPr>
            <a:spLocks/>
          </p:cNvSpPr>
          <p:nvPr/>
        </p:nvSpPr>
        <p:spPr bwMode="auto">
          <a:xfrm>
            <a:off x="3889375" y="484188"/>
            <a:ext cx="0" cy="2682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67970"/>
              </a:cxn>
            </a:cxnLst>
            <a:rect l="0" t="0" r="r" b="b"/>
            <a:pathLst>
              <a:path h="267970">
                <a:moveTo>
                  <a:pt x="0" y="0"/>
                </a:moveTo>
                <a:lnTo>
                  <a:pt x="0" y="267970"/>
                </a:lnTo>
              </a:path>
            </a:pathLst>
          </a:custGeom>
          <a:noFill/>
          <a:ln w="12700">
            <a:solidFill>
              <a:srgbClr val="C0504D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7016" name="object 153"/>
          <p:cNvSpPr>
            <a:spLocks/>
          </p:cNvSpPr>
          <p:nvPr/>
        </p:nvSpPr>
        <p:spPr bwMode="auto">
          <a:xfrm>
            <a:off x="3889375" y="752475"/>
            <a:ext cx="0" cy="6191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619759"/>
              </a:cxn>
            </a:cxnLst>
            <a:rect l="0" t="0" r="r" b="b"/>
            <a:pathLst>
              <a:path h="619759">
                <a:moveTo>
                  <a:pt x="0" y="0"/>
                </a:moveTo>
                <a:lnTo>
                  <a:pt x="0" y="619759"/>
                </a:lnTo>
              </a:path>
            </a:pathLst>
          </a:custGeom>
          <a:noFill/>
          <a:ln w="25400">
            <a:solidFill>
              <a:srgbClr val="C0504D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7017" name="object 154"/>
          <p:cNvSpPr>
            <a:spLocks/>
          </p:cNvSpPr>
          <p:nvPr/>
        </p:nvSpPr>
        <p:spPr bwMode="auto">
          <a:xfrm>
            <a:off x="3889375" y="1371600"/>
            <a:ext cx="0" cy="54864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5486015"/>
              </a:cxn>
            </a:cxnLst>
            <a:rect l="0" t="0" r="r" b="b"/>
            <a:pathLst>
              <a:path h="5486015">
                <a:moveTo>
                  <a:pt x="0" y="0"/>
                </a:moveTo>
                <a:lnTo>
                  <a:pt x="0" y="5486015"/>
                </a:lnTo>
              </a:path>
            </a:pathLst>
          </a:custGeom>
          <a:noFill/>
          <a:ln w="12700">
            <a:solidFill>
              <a:srgbClr val="C0504D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7018" name="object 155"/>
          <p:cNvSpPr>
            <a:spLocks/>
          </p:cNvSpPr>
          <p:nvPr/>
        </p:nvSpPr>
        <p:spPr bwMode="auto">
          <a:xfrm>
            <a:off x="4787900" y="752475"/>
            <a:ext cx="0" cy="61055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6105775"/>
              </a:cxn>
            </a:cxnLst>
            <a:rect l="0" t="0" r="r" b="b"/>
            <a:pathLst>
              <a:path h="6105775">
                <a:moveTo>
                  <a:pt x="0" y="0"/>
                </a:moveTo>
                <a:lnTo>
                  <a:pt x="0" y="6105775"/>
                </a:lnTo>
              </a:path>
            </a:pathLst>
          </a:custGeom>
          <a:noFill/>
          <a:ln w="12700">
            <a:solidFill>
              <a:srgbClr val="C0504D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7019" name="object 156"/>
          <p:cNvSpPr>
            <a:spLocks/>
          </p:cNvSpPr>
          <p:nvPr/>
        </p:nvSpPr>
        <p:spPr bwMode="auto">
          <a:xfrm>
            <a:off x="5580063" y="752475"/>
            <a:ext cx="0" cy="61055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6105775"/>
              </a:cxn>
            </a:cxnLst>
            <a:rect l="0" t="0" r="r" b="b"/>
            <a:pathLst>
              <a:path h="6105775">
                <a:moveTo>
                  <a:pt x="0" y="0"/>
                </a:moveTo>
                <a:lnTo>
                  <a:pt x="0" y="6105775"/>
                </a:lnTo>
              </a:path>
            </a:pathLst>
          </a:custGeom>
          <a:noFill/>
          <a:ln w="12700">
            <a:solidFill>
              <a:srgbClr val="C0504D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7020" name="object 157"/>
          <p:cNvSpPr>
            <a:spLocks/>
          </p:cNvSpPr>
          <p:nvPr/>
        </p:nvSpPr>
        <p:spPr bwMode="auto">
          <a:xfrm>
            <a:off x="6299200" y="484188"/>
            <a:ext cx="0" cy="637381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6373745"/>
              </a:cxn>
            </a:cxnLst>
            <a:rect l="0" t="0" r="r" b="b"/>
            <a:pathLst>
              <a:path h="6373745">
                <a:moveTo>
                  <a:pt x="0" y="0"/>
                </a:moveTo>
                <a:lnTo>
                  <a:pt x="0" y="6373745"/>
                </a:lnTo>
              </a:path>
            </a:pathLst>
          </a:custGeom>
          <a:noFill/>
          <a:ln w="12700">
            <a:solidFill>
              <a:srgbClr val="C0504D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7021" name="object 158"/>
          <p:cNvSpPr>
            <a:spLocks/>
          </p:cNvSpPr>
          <p:nvPr/>
        </p:nvSpPr>
        <p:spPr bwMode="auto">
          <a:xfrm>
            <a:off x="7164388" y="752475"/>
            <a:ext cx="0" cy="61055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6105775"/>
              </a:cxn>
            </a:cxnLst>
            <a:rect l="0" t="0" r="r" b="b"/>
            <a:pathLst>
              <a:path h="6105775">
                <a:moveTo>
                  <a:pt x="0" y="0"/>
                </a:moveTo>
                <a:lnTo>
                  <a:pt x="0" y="6105775"/>
                </a:lnTo>
              </a:path>
            </a:pathLst>
          </a:custGeom>
          <a:noFill/>
          <a:ln w="12700">
            <a:solidFill>
              <a:srgbClr val="C0504D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7022" name="object 159"/>
          <p:cNvSpPr>
            <a:spLocks/>
          </p:cNvSpPr>
          <p:nvPr/>
        </p:nvSpPr>
        <p:spPr bwMode="auto">
          <a:xfrm>
            <a:off x="8243888" y="752475"/>
            <a:ext cx="0" cy="61055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6105775"/>
              </a:cxn>
            </a:cxnLst>
            <a:rect l="0" t="0" r="r" b="b"/>
            <a:pathLst>
              <a:path h="6105775">
                <a:moveTo>
                  <a:pt x="0" y="0"/>
                </a:moveTo>
                <a:lnTo>
                  <a:pt x="0" y="6105775"/>
                </a:lnTo>
              </a:path>
            </a:pathLst>
          </a:custGeom>
          <a:noFill/>
          <a:ln w="12700">
            <a:solidFill>
              <a:srgbClr val="C0504D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7023" name="object 160"/>
          <p:cNvSpPr>
            <a:spLocks/>
          </p:cNvSpPr>
          <p:nvPr/>
        </p:nvSpPr>
        <p:spPr bwMode="auto">
          <a:xfrm>
            <a:off x="3876675" y="765175"/>
            <a:ext cx="5267325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266943" y="0"/>
              </a:cxn>
            </a:cxnLst>
            <a:rect l="0" t="0" r="r" b="b"/>
            <a:pathLst>
              <a:path w="5266943">
                <a:moveTo>
                  <a:pt x="0" y="0"/>
                </a:moveTo>
                <a:lnTo>
                  <a:pt x="5266943" y="0"/>
                </a:lnTo>
              </a:path>
            </a:pathLst>
          </a:custGeom>
          <a:noFill/>
          <a:ln w="25400">
            <a:solidFill>
              <a:srgbClr val="C0504D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7024" name="object 161"/>
          <p:cNvSpPr>
            <a:spLocks/>
          </p:cNvSpPr>
          <p:nvPr/>
        </p:nvSpPr>
        <p:spPr bwMode="auto">
          <a:xfrm>
            <a:off x="28575" y="1358900"/>
            <a:ext cx="387350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873880" y="0"/>
              </a:cxn>
            </a:cxnLst>
            <a:rect l="0" t="0" r="r" b="b"/>
            <a:pathLst>
              <a:path w="3873880">
                <a:moveTo>
                  <a:pt x="0" y="0"/>
                </a:moveTo>
                <a:lnTo>
                  <a:pt x="3873880" y="0"/>
                </a:lnTo>
              </a:path>
            </a:pathLst>
          </a:custGeom>
          <a:noFill/>
          <a:ln w="25400">
            <a:solidFill>
              <a:srgbClr val="C0504D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7025" name="object 162"/>
          <p:cNvSpPr>
            <a:spLocks/>
          </p:cNvSpPr>
          <p:nvPr/>
        </p:nvSpPr>
        <p:spPr bwMode="auto">
          <a:xfrm>
            <a:off x="3902075" y="1358900"/>
            <a:ext cx="5241925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241543" y="0"/>
              </a:cxn>
            </a:cxnLst>
            <a:rect l="0" t="0" r="r" b="b"/>
            <a:pathLst>
              <a:path w="5241543">
                <a:moveTo>
                  <a:pt x="0" y="0"/>
                </a:moveTo>
                <a:lnTo>
                  <a:pt x="5241543" y="0"/>
                </a:lnTo>
              </a:path>
            </a:pathLst>
          </a:custGeom>
          <a:noFill/>
          <a:ln w="12700">
            <a:solidFill>
              <a:srgbClr val="C0504D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7026" name="object 163"/>
          <p:cNvSpPr>
            <a:spLocks/>
          </p:cNvSpPr>
          <p:nvPr/>
        </p:nvSpPr>
        <p:spPr bwMode="auto">
          <a:xfrm>
            <a:off x="28575" y="1625600"/>
            <a:ext cx="9115425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9115424" y="0"/>
              </a:cxn>
            </a:cxnLst>
            <a:rect l="0" t="0" r="r" b="b"/>
            <a:pathLst>
              <a:path w="9115424">
                <a:moveTo>
                  <a:pt x="0" y="0"/>
                </a:moveTo>
                <a:lnTo>
                  <a:pt x="9115424" y="0"/>
                </a:lnTo>
              </a:path>
            </a:pathLst>
          </a:custGeom>
          <a:noFill/>
          <a:ln w="12700">
            <a:solidFill>
              <a:srgbClr val="C0504D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7027" name="object 164"/>
          <p:cNvSpPr>
            <a:spLocks/>
          </p:cNvSpPr>
          <p:nvPr/>
        </p:nvSpPr>
        <p:spPr bwMode="auto">
          <a:xfrm>
            <a:off x="28575" y="2070100"/>
            <a:ext cx="9115425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9115424" y="0"/>
              </a:cxn>
            </a:cxnLst>
            <a:rect l="0" t="0" r="r" b="b"/>
            <a:pathLst>
              <a:path w="9115424">
                <a:moveTo>
                  <a:pt x="0" y="0"/>
                </a:moveTo>
                <a:lnTo>
                  <a:pt x="9115424" y="0"/>
                </a:lnTo>
              </a:path>
            </a:pathLst>
          </a:custGeom>
          <a:noFill/>
          <a:ln w="12700">
            <a:solidFill>
              <a:srgbClr val="C0504D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7028" name="object 165"/>
          <p:cNvSpPr>
            <a:spLocks/>
          </p:cNvSpPr>
          <p:nvPr/>
        </p:nvSpPr>
        <p:spPr bwMode="auto">
          <a:xfrm>
            <a:off x="28575" y="2336800"/>
            <a:ext cx="9115425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9115424" y="0"/>
              </a:cxn>
            </a:cxnLst>
            <a:rect l="0" t="0" r="r" b="b"/>
            <a:pathLst>
              <a:path w="9115424">
                <a:moveTo>
                  <a:pt x="0" y="0"/>
                </a:moveTo>
                <a:lnTo>
                  <a:pt x="9115424" y="0"/>
                </a:lnTo>
              </a:path>
            </a:pathLst>
          </a:custGeom>
          <a:noFill/>
          <a:ln w="12700">
            <a:solidFill>
              <a:srgbClr val="C0504D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7029" name="object 166"/>
          <p:cNvSpPr>
            <a:spLocks/>
          </p:cNvSpPr>
          <p:nvPr/>
        </p:nvSpPr>
        <p:spPr bwMode="auto">
          <a:xfrm>
            <a:off x="28575" y="2603500"/>
            <a:ext cx="9115425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9115424" y="0"/>
              </a:cxn>
            </a:cxnLst>
            <a:rect l="0" t="0" r="r" b="b"/>
            <a:pathLst>
              <a:path w="9115424">
                <a:moveTo>
                  <a:pt x="0" y="0"/>
                </a:moveTo>
                <a:lnTo>
                  <a:pt x="9115424" y="0"/>
                </a:lnTo>
              </a:path>
            </a:pathLst>
          </a:custGeom>
          <a:noFill/>
          <a:ln w="12700">
            <a:solidFill>
              <a:srgbClr val="C0504D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7030" name="object 167"/>
          <p:cNvSpPr>
            <a:spLocks/>
          </p:cNvSpPr>
          <p:nvPr/>
        </p:nvSpPr>
        <p:spPr bwMode="auto">
          <a:xfrm>
            <a:off x="28575" y="2870200"/>
            <a:ext cx="9115425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9115424" y="0"/>
              </a:cxn>
            </a:cxnLst>
            <a:rect l="0" t="0" r="r" b="b"/>
            <a:pathLst>
              <a:path w="9115424">
                <a:moveTo>
                  <a:pt x="0" y="0"/>
                </a:moveTo>
                <a:lnTo>
                  <a:pt x="9115424" y="0"/>
                </a:lnTo>
              </a:path>
            </a:pathLst>
          </a:custGeom>
          <a:noFill/>
          <a:ln w="12700">
            <a:solidFill>
              <a:srgbClr val="C0504D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7031" name="object 168"/>
          <p:cNvSpPr>
            <a:spLocks/>
          </p:cNvSpPr>
          <p:nvPr/>
        </p:nvSpPr>
        <p:spPr bwMode="auto">
          <a:xfrm>
            <a:off x="28575" y="3136900"/>
            <a:ext cx="9115425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9115424" y="0"/>
              </a:cxn>
            </a:cxnLst>
            <a:rect l="0" t="0" r="r" b="b"/>
            <a:pathLst>
              <a:path w="9115424">
                <a:moveTo>
                  <a:pt x="0" y="0"/>
                </a:moveTo>
                <a:lnTo>
                  <a:pt x="9115424" y="0"/>
                </a:lnTo>
              </a:path>
            </a:pathLst>
          </a:custGeom>
          <a:noFill/>
          <a:ln w="12700">
            <a:solidFill>
              <a:srgbClr val="C0504D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7032" name="object 169"/>
          <p:cNvSpPr>
            <a:spLocks/>
          </p:cNvSpPr>
          <p:nvPr/>
        </p:nvSpPr>
        <p:spPr bwMode="auto">
          <a:xfrm>
            <a:off x="28575" y="3402013"/>
            <a:ext cx="9115425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9115424" y="0"/>
              </a:cxn>
            </a:cxnLst>
            <a:rect l="0" t="0" r="r" b="b"/>
            <a:pathLst>
              <a:path w="9115424">
                <a:moveTo>
                  <a:pt x="0" y="0"/>
                </a:moveTo>
                <a:lnTo>
                  <a:pt x="9115424" y="0"/>
                </a:lnTo>
              </a:path>
            </a:pathLst>
          </a:custGeom>
          <a:noFill/>
          <a:ln w="12700">
            <a:solidFill>
              <a:srgbClr val="C0504D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7033" name="object 170"/>
          <p:cNvSpPr>
            <a:spLocks/>
          </p:cNvSpPr>
          <p:nvPr/>
        </p:nvSpPr>
        <p:spPr bwMode="auto">
          <a:xfrm>
            <a:off x="28575" y="3668713"/>
            <a:ext cx="9115425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9115424" y="0"/>
              </a:cxn>
            </a:cxnLst>
            <a:rect l="0" t="0" r="r" b="b"/>
            <a:pathLst>
              <a:path w="9115424">
                <a:moveTo>
                  <a:pt x="0" y="0"/>
                </a:moveTo>
                <a:lnTo>
                  <a:pt x="9115424" y="0"/>
                </a:lnTo>
              </a:path>
            </a:pathLst>
          </a:custGeom>
          <a:noFill/>
          <a:ln w="12700">
            <a:solidFill>
              <a:srgbClr val="C0504D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7034" name="object 171"/>
          <p:cNvSpPr>
            <a:spLocks/>
          </p:cNvSpPr>
          <p:nvPr/>
        </p:nvSpPr>
        <p:spPr bwMode="auto">
          <a:xfrm>
            <a:off x="28575" y="3935413"/>
            <a:ext cx="9115425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9115424" y="0"/>
              </a:cxn>
            </a:cxnLst>
            <a:rect l="0" t="0" r="r" b="b"/>
            <a:pathLst>
              <a:path w="9115424">
                <a:moveTo>
                  <a:pt x="0" y="0"/>
                </a:moveTo>
                <a:lnTo>
                  <a:pt x="9115424" y="0"/>
                </a:lnTo>
              </a:path>
            </a:pathLst>
          </a:custGeom>
          <a:noFill/>
          <a:ln w="12700">
            <a:solidFill>
              <a:srgbClr val="C0504D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7035" name="object 172"/>
          <p:cNvSpPr>
            <a:spLocks/>
          </p:cNvSpPr>
          <p:nvPr/>
        </p:nvSpPr>
        <p:spPr bwMode="auto">
          <a:xfrm>
            <a:off x="28575" y="4202113"/>
            <a:ext cx="9115425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9115424" y="0"/>
              </a:cxn>
            </a:cxnLst>
            <a:rect l="0" t="0" r="r" b="b"/>
            <a:pathLst>
              <a:path w="9115424">
                <a:moveTo>
                  <a:pt x="0" y="0"/>
                </a:moveTo>
                <a:lnTo>
                  <a:pt x="9115424" y="0"/>
                </a:lnTo>
              </a:path>
            </a:pathLst>
          </a:custGeom>
          <a:noFill/>
          <a:ln w="12700">
            <a:solidFill>
              <a:srgbClr val="C0504D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7036" name="object 173"/>
          <p:cNvSpPr>
            <a:spLocks/>
          </p:cNvSpPr>
          <p:nvPr/>
        </p:nvSpPr>
        <p:spPr bwMode="auto">
          <a:xfrm>
            <a:off x="28575" y="4468813"/>
            <a:ext cx="9115425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9115424" y="0"/>
              </a:cxn>
            </a:cxnLst>
            <a:rect l="0" t="0" r="r" b="b"/>
            <a:pathLst>
              <a:path w="9115424">
                <a:moveTo>
                  <a:pt x="0" y="0"/>
                </a:moveTo>
                <a:lnTo>
                  <a:pt x="9115424" y="0"/>
                </a:lnTo>
              </a:path>
            </a:pathLst>
          </a:custGeom>
          <a:noFill/>
          <a:ln w="12700">
            <a:solidFill>
              <a:srgbClr val="C0504D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7037" name="object 174"/>
          <p:cNvSpPr>
            <a:spLocks/>
          </p:cNvSpPr>
          <p:nvPr/>
        </p:nvSpPr>
        <p:spPr bwMode="auto">
          <a:xfrm>
            <a:off x="28575" y="4735513"/>
            <a:ext cx="9115425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9115424" y="0"/>
              </a:cxn>
            </a:cxnLst>
            <a:rect l="0" t="0" r="r" b="b"/>
            <a:pathLst>
              <a:path w="9115424">
                <a:moveTo>
                  <a:pt x="0" y="0"/>
                </a:moveTo>
                <a:lnTo>
                  <a:pt x="9115424" y="0"/>
                </a:lnTo>
              </a:path>
            </a:pathLst>
          </a:custGeom>
          <a:noFill/>
          <a:ln w="12700">
            <a:solidFill>
              <a:srgbClr val="C0504D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7038" name="object 175"/>
          <p:cNvSpPr>
            <a:spLocks/>
          </p:cNvSpPr>
          <p:nvPr/>
        </p:nvSpPr>
        <p:spPr bwMode="auto">
          <a:xfrm>
            <a:off x="28575" y="5002213"/>
            <a:ext cx="9115425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9115424" y="0"/>
              </a:cxn>
            </a:cxnLst>
            <a:rect l="0" t="0" r="r" b="b"/>
            <a:pathLst>
              <a:path w="9115424">
                <a:moveTo>
                  <a:pt x="0" y="0"/>
                </a:moveTo>
                <a:lnTo>
                  <a:pt x="9115424" y="0"/>
                </a:lnTo>
              </a:path>
            </a:pathLst>
          </a:custGeom>
          <a:noFill/>
          <a:ln w="12700">
            <a:solidFill>
              <a:srgbClr val="C0504D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7039" name="object 176"/>
          <p:cNvSpPr>
            <a:spLocks/>
          </p:cNvSpPr>
          <p:nvPr/>
        </p:nvSpPr>
        <p:spPr bwMode="auto">
          <a:xfrm>
            <a:off x="28575" y="5268913"/>
            <a:ext cx="9115425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9115424" y="0"/>
              </a:cxn>
            </a:cxnLst>
            <a:rect l="0" t="0" r="r" b="b"/>
            <a:pathLst>
              <a:path w="9115424">
                <a:moveTo>
                  <a:pt x="0" y="0"/>
                </a:moveTo>
                <a:lnTo>
                  <a:pt x="9115424" y="0"/>
                </a:lnTo>
              </a:path>
            </a:pathLst>
          </a:custGeom>
          <a:noFill/>
          <a:ln w="12700">
            <a:solidFill>
              <a:srgbClr val="C0504D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7040" name="object 177"/>
          <p:cNvSpPr>
            <a:spLocks/>
          </p:cNvSpPr>
          <p:nvPr/>
        </p:nvSpPr>
        <p:spPr bwMode="auto">
          <a:xfrm>
            <a:off x="28575" y="5522913"/>
            <a:ext cx="9115425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9115424" y="0"/>
              </a:cxn>
            </a:cxnLst>
            <a:rect l="0" t="0" r="r" b="b"/>
            <a:pathLst>
              <a:path w="9115424">
                <a:moveTo>
                  <a:pt x="0" y="0"/>
                </a:moveTo>
                <a:lnTo>
                  <a:pt x="9115424" y="0"/>
                </a:lnTo>
              </a:path>
            </a:pathLst>
          </a:custGeom>
          <a:noFill/>
          <a:ln w="12700">
            <a:solidFill>
              <a:srgbClr val="C0504D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7041" name="object 178"/>
          <p:cNvSpPr>
            <a:spLocks/>
          </p:cNvSpPr>
          <p:nvPr/>
        </p:nvSpPr>
        <p:spPr bwMode="auto">
          <a:xfrm>
            <a:off x="28575" y="5791200"/>
            <a:ext cx="9115425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9115424" y="0"/>
              </a:cxn>
            </a:cxnLst>
            <a:rect l="0" t="0" r="r" b="b"/>
            <a:pathLst>
              <a:path w="9115424">
                <a:moveTo>
                  <a:pt x="0" y="0"/>
                </a:moveTo>
                <a:lnTo>
                  <a:pt x="9115424" y="0"/>
                </a:lnTo>
              </a:path>
            </a:pathLst>
          </a:custGeom>
          <a:noFill/>
          <a:ln w="12700">
            <a:solidFill>
              <a:srgbClr val="C0504D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7042" name="object 179"/>
          <p:cNvSpPr>
            <a:spLocks/>
          </p:cNvSpPr>
          <p:nvPr/>
        </p:nvSpPr>
        <p:spPr bwMode="auto">
          <a:xfrm>
            <a:off x="28575" y="6057900"/>
            <a:ext cx="9115425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9115424" y="0"/>
              </a:cxn>
            </a:cxnLst>
            <a:rect l="0" t="0" r="r" b="b"/>
            <a:pathLst>
              <a:path w="9115424">
                <a:moveTo>
                  <a:pt x="0" y="0"/>
                </a:moveTo>
                <a:lnTo>
                  <a:pt x="9115424" y="0"/>
                </a:lnTo>
              </a:path>
            </a:pathLst>
          </a:custGeom>
          <a:noFill/>
          <a:ln w="12700">
            <a:solidFill>
              <a:srgbClr val="C0504D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7043" name="object 180"/>
          <p:cNvSpPr>
            <a:spLocks/>
          </p:cNvSpPr>
          <p:nvPr/>
        </p:nvSpPr>
        <p:spPr bwMode="auto">
          <a:xfrm>
            <a:off x="28575" y="6324600"/>
            <a:ext cx="9115425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9115424" y="0"/>
              </a:cxn>
            </a:cxnLst>
            <a:rect l="0" t="0" r="r" b="b"/>
            <a:pathLst>
              <a:path w="9115424">
                <a:moveTo>
                  <a:pt x="0" y="0"/>
                </a:moveTo>
                <a:lnTo>
                  <a:pt x="9115424" y="0"/>
                </a:lnTo>
              </a:path>
            </a:pathLst>
          </a:custGeom>
          <a:noFill/>
          <a:ln w="12700">
            <a:solidFill>
              <a:srgbClr val="C0504D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7044" name="object 181"/>
          <p:cNvSpPr>
            <a:spLocks/>
          </p:cNvSpPr>
          <p:nvPr/>
        </p:nvSpPr>
        <p:spPr bwMode="auto">
          <a:xfrm>
            <a:off x="28575" y="6591300"/>
            <a:ext cx="9115425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9115424" y="0"/>
              </a:cxn>
            </a:cxnLst>
            <a:rect l="0" t="0" r="r" b="b"/>
            <a:pathLst>
              <a:path w="9115424">
                <a:moveTo>
                  <a:pt x="0" y="0"/>
                </a:moveTo>
                <a:lnTo>
                  <a:pt x="9115424" y="0"/>
                </a:lnTo>
              </a:path>
            </a:pathLst>
          </a:custGeom>
          <a:noFill/>
          <a:ln w="12700">
            <a:solidFill>
              <a:srgbClr val="C0504D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7045" name="object 182"/>
          <p:cNvSpPr>
            <a:spLocks/>
          </p:cNvSpPr>
          <p:nvPr/>
        </p:nvSpPr>
        <p:spPr bwMode="auto">
          <a:xfrm>
            <a:off x="34925" y="484188"/>
            <a:ext cx="0" cy="637381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6373745"/>
              </a:cxn>
            </a:cxnLst>
            <a:rect l="0" t="0" r="r" b="b"/>
            <a:pathLst>
              <a:path h="6373745">
                <a:moveTo>
                  <a:pt x="0" y="0"/>
                </a:moveTo>
                <a:lnTo>
                  <a:pt x="0" y="6373745"/>
                </a:lnTo>
              </a:path>
            </a:pathLst>
          </a:custGeom>
          <a:noFill/>
          <a:ln w="12700">
            <a:solidFill>
              <a:srgbClr val="C0504D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7046" name="object 183"/>
          <p:cNvSpPr>
            <a:spLocks/>
          </p:cNvSpPr>
          <p:nvPr/>
        </p:nvSpPr>
        <p:spPr bwMode="auto">
          <a:xfrm>
            <a:off x="9144000" y="484188"/>
            <a:ext cx="0" cy="637381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6373745"/>
              </a:cxn>
            </a:cxnLst>
            <a:rect l="0" t="0" r="r" b="b"/>
            <a:pathLst>
              <a:path h="6373745">
                <a:moveTo>
                  <a:pt x="0" y="0"/>
                </a:moveTo>
                <a:lnTo>
                  <a:pt x="0" y="6373745"/>
                </a:lnTo>
              </a:path>
            </a:pathLst>
          </a:custGeom>
          <a:noFill/>
          <a:ln w="12700">
            <a:solidFill>
              <a:srgbClr val="C0504D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7047" name="object 184"/>
          <p:cNvSpPr>
            <a:spLocks/>
          </p:cNvSpPr>
          <p:nvPr/>
        </p:nvSpPr>
        <p:spPr bwMode="auto">
          <a:xfrm>
            <a:off x="28575" y="490538"/>
            <a:ext cx="9115425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9115424" y="0"/>
              </a:cxn>
            </a:cxnLst>
            <a:rect l="0" t="0" r="r" b="b"/>
            <a:pathLst>
              <a:path w="9115424">
                <a:moveTo>
                  <a:pt x="0" y="0"/>
                </a:moveTo>
                <a:lnTo>
                  <a:pt x="9115424" y="0"/>
                </a:lnTo>
              </a:path>
            </a:pathLst>
          </a:custGeom>
          <a:noFill/>
          <a:ln w="12700">
            <a:solidFill>
              <a:srgbClr val="C0504D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7048" name="object 185"/>
          <p:cNvSpPr>
            <a:spLocks/>
          </p:cNvSpPr>
          <p:nvPr/>
        </p:nvSpPr>
        <p:spPr bwMode="auto">
          <a:xfrm>
            <a:off x="28575" y="6858000"/>
            <a:ext cx="9115425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9115424" y="0"/>
              </a:cxn>
            </a:cxnLst>
            <a:rect l="0" t="0" r="r" b="b"/>
            <a:pathLst>
              <a:path w="9115424">
                <a:moveTo>
                  <a:pt x="0" y="0"/>
                </a:moveTo>
                <a:lnTo>
                  <a:pt x="9115424" y="0"/>
                </a:lnTo>
              </a:path>
            </a:pathLst>
          </a:custGeom>
          <a:noFill/>
          <a:ln w="12700">
            <a:solidFill>
              <a:srgbClr val="C0504D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86" name="object 186"/>
          <p:cNvSpPr txBox="1"/>
          <p:nvPr/>
        </p:nvSpPr>
        <p:spPr>
          <a:xfrm>
            <a:off x="1168400" y="823913"/>
            <a:ext cx="1587500" cy="203200"/>
          </a:xfrm>
          <a:prstGeom prst="rect">
            <a:avLst/>
          </a:prstGeom>
        </p:spPr>
        <p:txBody>
          <a:bodyPr lIns="0" tIns="0" rIns="0" bIns="0"/>
          <a:lstStyle/>
          <a:p>
            <a:pPr marL="12700"/>
            <a:r>
              <a:rPr lang="ru-RU" sz="1200" b="1">
                <a:latin typeface="Calibri" pitchFamily="34" charset="0"/>
              </a:rPr>
              <a:t>Расходное полномочие</a:t>
            </a:r>
            <a:endParaRPr lang="ru-RU" sz="1200">
              <a:latin typeface="Calibri" pitchFamily="34" charset="0"/>
            </a:endParaRPr>
          </a:p>
        </p:txBody>
      </p:sp>
      <p:sp>
        <p:nvSpPr>
          <p:cNvPr id="187" name="object 187"/>
          <p:cNvSpPr txBox="1"/>
          <p:nvPr/>
        </p:nvSpPr>
        <p:spPr>
          <a:xfrm>
            <a:off x="4149725" y="527050"/>
            <a:ext cx="1890713" cy="203200"/>
          </a:xfrm>
          <a:prstGeom prst="rect">
            <a:avLst/>
          </a:prstGeom>
        </p:spPr>
        <p:txBody>
          <a:bodyPr lIns="0" tIns="0" rIns="0" bIns="0"/>
          <a:lstStyle/>
          <a:p>
            <a:pPr marL="12700"/>
            <a:r>
              <a:rPr lang="ru-RU" sz="1200" b="1">
                <a:latin typeface="Calibri" pitchFamily="34" charset="0"/>
              </a:rPr>
              <a:t>Финансирование (БЮДЖЕТ)</a:t>
            </a:r>
            <a:endParaRPr lang="ru-RU" sz="1200">
              <a:latin typeface="Calibri" pitchFamily="34" charset="0"/>
            </a:endParaRPr>
          </a:p>
        </p:txBody>
      </p:sp>
      <p:sp>
        <p:nvSpPr>
          <p:cNvPr id="188" name="object 188"/>
          <p:cNvSpPr txBox="1"/>
          <p:nvPr/>
        </p:nvSpPr>
        <p:spPr>
          <a:xfrm>
            <a:off x="6942138" y="527050"/>
            <a:ext cx="1562100" cy="203200"/>
          </a:xfrm>
          <a:prstGeom prst="rect">
            <a:avLst/>
          </a:prstGeom>
        </p:spPr>
        <p:txBody>
          <a:bodyPr lIns="0" tIns="0" rIns="0" bIns="0"/>
          <a:lstStyle/>
          <a:p>
            <a:pPr marL="12700"/>
            <a:r>
              <a:rPr lang="ru-RU" sz="1200" b="1">
                <a:latin typeface="Calibri" pitchFamily="34" charset="0"/>
              </a:rPr>
              <a:t>Внебюджетные фонды</a:t>
            </a:r>
            <a:endParaRPr lang="ru-RU" sz="1200">
              <a:latin typeface="Calibri" pitchFamily="34" charset="0"/>
            </a:endParaRPr>
          </a:p>
        </p:txBody>
      </p:sp>
      <p:sp>
        <p:nvSpPr>
          <p:cNvPr id="189" name="object 189"/>
          <p:cNvSpPr txBox="1"/>
          <p:nvPr/>
        </p:nvSpPr>
        <p:spPr>
          <a:xfrm>
            <a:off x="3913188" y="969963"/>
            <a:ext cx="852487" cy="187325"/>
          </a:xfrm>
          <a:prstGeom prst="rect">
            <a:avLst/>
          </a:prstGeom>
        </p:spPr>
        <p:txBody>
          <a:bodyPr lIns="0" tIns="0" rIns="0" bIns="0"/>
          <a:lstStyle/>
          <a:p>
            <a:pPr marL="12700"/>
            <a:r>
              <a:rPr lang="ru-RU" sz="1100">
                <a:latin typeface="Calibri" pitchFamily="34" charset="0"/>
              </a:rPr>
              <a:t>федеральный</a:t>
            </a:r>
          </a:p>
        </p:txBody>
      </p:sp>
      <p:sp>
        <p:nvSpPr>
          <p:cNvPr id="190" name="object 190"/>
          <p:cNvSpPr txBox="1"/>
          <p:nvPr/>
        </p:nvSpPr>
        <p:spPr>
          <a:xfrm>
            <a:off x="4857750" y="969963"/>
            <a:ext cx="650875" cy="187325"/>
          </a:xfrm>
          <a:prstGeom prst="rect">
            <a:avLst/>
          </a:prstGeom>
        </p:spPr>
        <p:txBody>
          <a:bodyPr lIns="0" tIns="0" rIns="0" bIns="0"/>
          <a:lstStyle/>
          <a:p>
            <a:pPr marL="12700"/>
            <a:r>
              <a:rPr lang="ru-RU" sz="1100">
                <a:latin typeface="Calibri" pitchFamily="34" charset="0"/>
              </a:rPr>
              <a:t>областной</a:t>
            </a:r>
          </a:p>
        </p:txBody>
      </p:sp>
      <p:sp>
        <p:nvSpPr>
          <p:cNvPr id="191" name="object 191"/>
          <p:cNvSpPr txBox="1"/>
          <p:nvPr/>
        </p:nvSpPr>
        <p:spPr>
          <a:xfrm>
            <a:off x="5665788" y="969963"/>
            <a:ext cx="549275" cy="187325"/>
          </a:xfrm>
          <a:prstGeom prst="rect">
            <a:avLst/>
          </a:prstGeom>
        </p:spPr>
        <p:txBody>
          <a:bodyPr lIns="0" tIns="0" rIns="0" bIns="0"/>
          <a:lstStyle/>
          <a:p>
            <a:pPr marL="12700"/>
            <a:r>
              <a:rPr lang="ru-RU" sz="1100">
                <a:latin typeface="Calibri" pitchFamily="34" charset="0"/>
              </a:rPr>
              <a:t>местный</a:t>
            </a:r>
          </a:p>
        </p:txBody>
      </p:sp>
      <p:sp>
        <p:nvSpPr>
          <p:cNvPr id="192" name="object 192"/>
          <p:cNvSpPr txBox="1"/>
          <p:nvPr/>
        </p:nvSpPr>
        <p:spPr>
          <a:xfrm>
            <a:off x="6346825" y="969963"/>
            <a:ext cx="771525" cy="187325"/>
          </a:xfrm>
          <a:prstGeom prst="rect">
            <a:avLst/>
          </a:prstGeom>
        </p:spPr>
        <p:txBody>
          <a:bodyPr lIns="0" tIns="0" rIns="0" bIns="0"/>
          <a:lstStyle/>
          <a:p>
            <a:pPr marL="12700"/>
            <a:r>
              <a:rPr lang="ru-RU" sz="1100">
                <a:latin typeface="Calibri" pitchFamily="34" charset="0"/>
              </a:rPr>
              <a:t>пенсионный</a:t>
            </a:r>
          </a:p>
        </p:txBody>
      </p:sp>
      <p:sp>
        <p:nvSpPr>
          <p:cNvPr id="193" name="object 193"/>
          <p:cNvSpPr txBox="1"/>
          <p:nvPr/>
        </p:nvSpPr>
        <p:spPr>
          <a:xfrm>
            <a:off x="7254875" y="801688"/>
            <a:ext cx="900113" cy="52387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/>
            <a:r>
              <a:rPr lang="ru-RU" sz="1100">
                <a:latin typeface="Calibri" pitchFamily="34" charset="0"/>
              </a:rPr>
              <a:t>обязательного медицинского страхования</a:t>
            </a:r>
          </a:p>
        </p:txBody>
      </p:sp>
      <p:sp>
        <p:nvSpPr>
          <p:cNvPr id="194" name="object 194"/>
          <p:cNvSpPr txBox="1"/>
          <p:nvPr/>
        </p:nvSpPr>
        <p:spPr>
          <a:xfrm>
            <a:off x="8302625" y="885825"/>
            <a:ext cx="785813" cy="355600"/>
          </a:xfrm>
          <a:prstGeom prst="rect">
            <a:avLst/>
          </a:prstGeom>
        </p:spPr>
        <p:txBody>
          <a:bodyPr lIns="0" tIns="0" rIns="0" bIns="0"/>
          <a:lstStyle/>
          <a:p>
            <a:pPr marL="20638" indent="-9525"/>
            <a:r>
              <a:rPr lang="ru-RU" sz="1100">
                <a:latin typeface="Calibri" pitchFamily="34" charset="0"/>
              </a:rPr>
              <a:t>социального страхования</a:t>
            </a:r>
          </a:p>
        </p:txBody>
      </p:sp>
      <p:sp>
        <p:nvSpPr>
          <p:cNvPr id="195" name="object 195"/>
          <p:cNvSpPr txBox="1"/>
          <p:nvPr/>
        </p:nvSpPr>
        <p:spPr>
          <a:xfrm>
            <a:off x="93663" y="1392238"/>
            <a:ext cx="1597025" cy="203200"/>
          </a:xfrm>
          <a:prstGeom prst="rect">
            <a:avLst/>
          </a:prstGeom>
        </p:spPr>
        <p:txBody>
          <a:bodyPr lIns="0" tIns="0" rIns="0" bIns="0"/>
          <a:lstStyle/>
          <a:p>
            <a:pPr marL="12700"/>
            <a:r>
              <a:rPr lang="ru-RU" sz="1200" b="1">
                <a:latin typeface="Calibri" pitchFamily="34" charset="0"/>
              </a:rPr>
              <a:t>Национальная оборона</a:t>
            </a:r>
            <a:endParaRPr lang="ru-RU" sz="1200">
              <a:latin typeface="Calibri" pitchFamily="34" charset="0"/>
            </a:endParaRPr>
          </a:p>
        </p:txBody>
      </p:sp>
      <p:sp>
        <p:nvSpPr>
          <p:cNvPr id="198" name="object 198"/>
          <p:cNvSpPr txBox="1"/>
          <p:nvPr/>
        </p:nvSpPr>
        <p:spPr>
          <a:xfrm>
            <a:off x="4302125" y="1341438"/>
            <a:ext cx="109538" cy="192087"/>
          </a:xfrm>
          <a:prstGeom prst="rect">
            <a:avLst/>
          </a:prstGeom>
        </p:spPr>
        <p:txBody>
          <a:bodyPr lIns="0" tIns="0" rIns="0" bIns="0"/>
          <a:lstStyle/>
          <a:p>
            <a:pPr marL="127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 err="1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√</a:t>
            </a:r>
            <a:endParaRPr sz="16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ymbol" pitchFamily="18" charset="2"/>
              <a:cs typeface="Times New Roman" pitchFamily="18" charset="0"/>
            </a:endParaRPr>
          </a:p>
        </p:txBody>
      </p:sp>
      <p:sp>
        <p:nvSpPr>
          <p:cNvPr id="199" name="object 199"/>
          <p:cNvSpPr txBox="1"/>
          <p:nvPr/>
        </p:nvSpPr>
        <p:spPr>
          <a:xfrm>
            <a:off x="93663" y="1655763"/>
            <a:ext cx="3773487" cy="387350"/>
          </a:xfrm>
          <a:prstGeom prst="rect">
            <a:avLst/>
          </a:prstGeom>
        </p:spPr>
        <p:txBody>
          <a:bodyPr lIns="0" tIns="0" rIns="0" bIns="0"/>
          <a:lstStyle/>
          <a:p>
            <a:pPr marL="12700">
              <a:tabLst>
                <a:tab pos="1120775" algn="l"/>
                <a:tab pos="2146300" algn="l"/>
                <a:tab pos="2371725" algn="l"/>
              </a:tabLst>
            </a:pPr>
            <a:r>
              <a:rPr lang="ru-RU" sz="1200" b="1">
                <a:latin typeface="Calibri" pitchFamily="34" charset="0"/>
              </a:rPr>
              <a:t>Национальная	безопасность	и	правоохранительная деятельность</a:t>
            </a:r>
            <a:endParaRPr lang="ru-RU" sz="1200">
              <a:latin typeface="Calibri" pitchFamily="34" charset="0"/>
            </a:endParaRPr>
          </a:p>
        </p:txBody>
      </p:sp>
      <p:sp>
        <p:nvSpPr>
          <p:cNvPr id="202" name="object 202"/>
          <p:cNvSpPr txBox="1"/>
          <p:nvPr/>
        </p:nvSpPr>
        <p:spPr>
          <a:xfrm>
            <a:off x="4302125" y="1695450"/>
            <a:ext cx="109538" cy="193675"/>
          </a:xfrm>
          <a:prstGeom prst="rect">
            <a:avLst/>
          </a:prstGeom>
        </p:spPr>
        <p:txBody>
          <a:bodyPr lIns="0" tIns="0" rIns="0" bIns="0"/>
          <a:lstStyle/>
          <a:p>
            <a:pPr marL="127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 err="1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√</a:t>
            </a:r>
            <a:endParaRPr sz="16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ymbol" pitchFamily="18" charset="2"/>
              <a:cs typeface="Symbol"/>
            </a:endParaRPr>
          </a:p>
        </p:txBody>
      </p:sp>
      <p:sp>
        <p:nvSpPr>
          <p:cNvPr id="205" name="object 205"/>
          <p:cNvSpPr txBox="1"/>
          <p:nvPr/>
        </p:nvSpPr>
        <p:spPr>
          <a:xfrm>
            <a:off x="5146675" y="1695450"/>
            <a:ext cx="109538" cy="193675"/>
          </a:xfrm>
          <a:prstGeom prst="rect">
            <a:avLst/>
          </a:prstGeom>
        </p:spPr>
        <p:txBody>
          <a:bodyPr lIns="0" tIns="0" rIns="0" bIns="0"/>
          <a:lstStyle/>
          <a:p>
            <a:pPr marL="127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 err="1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√</a:t>
            </a:r>
            <a:endParaRPr sz="16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ymbol" pitchFamily="18" charset="2"/>
              <a:cs typeface="Symbol"/>
            </a:endParaRPr>
          </a:p>
        </p:txBody>
      </p:sp>
      <p:sp>
        <p:nvSpPr>
          <p:cNvPr id="208" name="object 208"/>
          <p:cNvSpPr txBox="1"/>
          <p:nvPr/>
        </p:nvSpPr>
        <p:spPr>
          <a:xfrm>
            <a:off x="5902325" y="1695450"/>
            <a:ext cx="109538" cy="193675"/>
          </a:xfrm>
          <a:prstGeom prst="rect">
            <a:avLst/>
          </a:prstGeom>
        </p:spPr>
        <p:txBody>
          <a:bodyPr lIns="0" tIns="0" rIns="0" bIns="0"/>
          <a:lstStyle/>
          <a:p>
            <a:pPr marL="127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 err="1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√</a:t>
            </a:r>
            <a:endParaRPr sz="16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ymbol" pitchFamily="18" charset="2"/>
              <a:cs typeface="Symbol"/>
            </a:endParaRPr>
          </a:p>
        </p:txBody>
      </p:sp>
      <p:sp>
        <p:nvSpPr>
          <p:cNvPr id="209" name="object 209"/>
          <p:cNvSpPr txBox="1"/>
          <p:nvPr/>
        </p:nvSpPr>
        <p:spPr>
          <a:xfrm>
            <a:off x="93663" y="2097088"/>
            <a:ext cx="2625725" cy="203200"/>
          </a:xfrm>
          <a:prstGeom prst="rect">
            <a:avLst/>
          </a:prstGeom>
        </p:spPr>
        <p:txBody>
          <a:bodyPr lIns="0" tIns="0" rIns="0" bIns="0"/>
          <a:lstStyle/>
          <a:p>
            <a:pPr marL="12700"/>
            <a:r>
              <a:rPr lang="ru-RU" sz="1200" b="1">
                <a:latin typeface="Calibri" pitchFamily="34" charset="0"/>
              </a:rPr>
              <a:t>Национальная экономика, </a:t>
            </a:r>
            <a:r>
              <a:rPr lang="ru-RU" sz="1200">
                <a:latin typeface="Calibri" pitchFamily="34" charset="0"/>
              </a:rPr>
              <a:t>в том числе:</a:t>
            </a:r>
          </a:p>
        </p:txBody>
      </p:sp>
      <p:sp>
        <p:nvSpPr>
          <p:cNvPr id="212" name="object 212"/>
          <p:cNvSpPr txBox="1"/>
          <p:nvPr/>
        </p:nvSpPr>
        <p:spPr>
          <a:xfrm>
            <a:off x="4302125" y="2051050"/>
            <a:ext cx="109538" cy="193675"/>
          </a:xfrm>
          <a:prstGeom prst="rect">
            <a:avLst/>
          </a:prstGeom>
        </p:spPr>
        <p:txBody>
          <a:bodyPr lIns="0" tIns="0" rIns="0" bIns="0"/>
          <a:lstStyle/>
          <a:p>
            <a:pPr marL="12700"/>
            <a:r>
              <a:rPr lang="ru-RU" sz="1600" b="1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√</a:t>
            </a:r>
          </a:p>
        </p:txBody>
      </p:sp>
      <p:sp>
        <p:nvSpPr>
          <p:cNvPr id="215" name="object 215"/>
          <p:cNvSpPr txBox="1"/>
          <p:nvPr/>
        </p:nvSpPr>
        <p:spPr>
          <a:xfrm>
            <a:off x="5146675" y="2051050"/>
            <a:ext cx="109538" cy="193675"/>
          </a:xfrm>
          <a:prstGeom prst="rect">
            <a:avLst/>
          </a:prstGeom>
        </p:spPr>
        <p:txBody>
          <a:bodyPr lIns="0" tIns="0" rIns="0" bIns="0"/>
          <a:lstStyle/>
          <a:p>
            <a:pPr marL="12700"/>
            <a:r>
              <a:rPr lang="ru-RU" sz="1600" b="1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√</a:t>
            </a:r>
          </a:p>
        </p:txBody>
      </p:sp>
      <p:sp>
        <p:nvSpPr>
          <p:cNvPr id="216" name="object 216"/>
          <p:cNvSpPr txBox="1"/>
          <p:nvPr/>
        </p:nvSpPr>
        <p:spPr>
          <a:xfrm>
            <a:off x="233363" y="2363788"/>
            <a:ext cx="2392362" cy="203200"/>
          </a:xfrm>
          <a:prstGeom prst="rect">
            <a:avLst/>
          </a:prstGeom>
        </p:spPr>
        <p:txBody>
          <a:bodyPr lIns="0" tIns="0" rIns="0" bIns="0"/>
          <a:lstStyle/>
          <a:p>
            <a:pPr marL="12700"/>
            <a:r>
              <a:rPr lang="ru-RU" sz="1200" i="1" dirty="0">
                <a:latin typeface="Calibri" pitchFamily="34" charset="0"/>
              </a:rPr>
              <a:t>Топливно-энергетический комплекс</a:t>
            </a:r>
            <a:endParaRPr lang="ru-RU" sz="1200" dirty="0">
              <a:latin typeface="Calibri" pitchFamily="34" charset="0"/>
            </a:endParaRPr>
          </a:p>
        </p:txBody>
      </p:sp>
      <p:sp>
        <p:nvSpPr>
          <p:cNvPr id="219" name="object 219"/>
          <p:cNvSpPr txBox="1"/>
          <p:nvPr/>
        </p:nvSpPr>
        <p:spPr>
          <a:xfrm>
            <a:off x="4302125" y="2317750"/>
            <a:ext cx="109538" cy="193675"/>
          </a:xfrm>
          <a:prstGeom prst="rect">
            <a:avLst/>
          </a:prstGeom>
        </p:spPr>
        <p:txBody>
          <a:bodyPr lIns="0" tIns="0" rIns="0" bIns="0"/>
          <a:lstStyle/>
          <a:p>
            <a:pPr marL="12700"/>
            <a:r>
              <a:rPr lang="ru-RU" sz="1600" b="1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√</a:t>
            </a:r>
          </a:p>
        </p:txBody>
      </p:sp>
      <p:sp>
        <p:nvSpPr>
          <p:cNvPr id="222" name="object 222"/>
          <p:cNvSpPr txBox="1"/>
          <p:nvPr/>
        </p:nvSpPr>
        <p:spPr>
          <a:xfrm>
            <a:off x="5146675" y="2317750"/>
            <a:ext cx="109538" cy="193675"/>
          </a:xfrm>
          <a:prstGeom prst="rect">
            <a:avLst/>
          </a:prstGeom>
        </p:spPr>
        <p:txBody>
          <a:bodyPr lIns="0" tIns="0" rIns="0" bIns="0"/>
          <a:lstStyle/>
          <a:p>
            <a:pPr marL="12700"/>
            <a:r>
              <a:rPr lang="ru-RU" sz="1600" b="1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√</a:t>
            </a:r>
          </a:p>
        </p:txBody>
      </p:sp>
      <p:sp>
        <p:nvSpPr>
          <p:cNvPr id="223" name="object 223"/>
          <p:cNvSpPr txBox="1"/>
          <p:nvPr/>
        </p:nvSpPr>
        <p:spPr>
          <a:xfrm>
            <a:off x="233363" y="2630488"/>
            <a:ext cx="2627312" cy="203200"/>
          </a:xfrm>
          <a:prstGeom prst="rect">
            <a:avLst/>
          </a:prstGeom>
        </p:spPr>
        <p:txBody>
          <a:bodyPr lIns="0" tIns="0" rIns="0" bIns="0"/>
          <a:lstStyle/>
          <a:p>
            <a:pPr marL="12700"/>
            <a:r>
              <a:rPr lang="ru-RU" sz="1200" i="1" dirty="0">
                <a:latin typeface="Calibri" pitchFamily="34" charset="0"/>
              </a:rPr>
              <a:t>Исследование и использование космоса</a:t>
            </a:r>
            <a:endParaRPr lang="ru-RU" sz="1200" dirty="0">
              <a:latin typeface="Calibri" pitchFamily="34" charset="0"/>
            </a:endParaRPr>
          </a:p>
        </p:txBody>
      </p:sp>
      <p:sp>
        <p:nvSpPr>
          <p:cNvPr id="226" name="object 226"/>
          <p:cNvSpPr txBox="1"/>
          <p:nvPr/>
        </p:nvSpPr>
        <p:spPr>
          <a:xfrm>
            <a:off x="4302125" y="2584450"/>
            <a:ext cx="109538" cy="193675"/>
          </a:xfrm>
          <a:prstGeom prst="rect">
            <a:avLst/>
          </a:prstGeom>
        </p:spPr>
        <p:txBody>
          <a:bodyPr lIns="0" tIns="0" rIns="0" bIns="0"/>
          <a:lstStyle/>
          <a:p>
            <a:pPr marL="12700"/>
            <a:r>
              <a:rPr lang="ru-RU" sz="1600" b="1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√</a:t>
            </a:r>
          </a:p>
        </p:txBody>
      </p:sp>
      <p:sp>
        <p:nvSpPr>
          <p:cNvPr id="227" name="object 227"/>
          <p:cNvSpPr txBox="1"/>
          <p:nvPr/>
        </p:nvSpPr>
        <p:spPr>
          <a:xfrm>
            <a:off x="233363" y="2897188"/>
            <a:ext cx="3046412" cy="203200"/>
          </a:xfrm>
          <a:prstGeom prst="rect">
            <a:avLst/>
          </a:prstGeom>
        </p:spPr>
        <p:txBody>
          <a:bodyPr lIns="0" tIns="0" rIns="0" bIns="0"/>
          <a:lstStyle/>
          <a:p>
            <a:pPr marL="12700"/>
            <a:r>
              <a:rPr lang="ru-RU" sz="1200" i="1">
                <a:latin typeface="Calibri" pitchFamily="34" charset="0"/>
              </a:rPr>
              <a:t>Воспроизводство минерально-сырьевой базы</a:t>
            </a:r>
            <a:endParaRPr lang="ru-RU" sz="1200">
              <a:latin typeface="Calibri" pitchFamily="34" charset="0"/>
            </a:endParaRPr>
          </a:p>
        </p:txBody>
      </p:sp>
      <p:sp>
        <p:nvSpPr>
          <p:cNvPr id="230" name="object 230"/>
          <p:cNvSpPr txBox="1"/>
          <p:nvPr/>
        </p:nvSpPr>
        <p:spPr>
          <a:xfrm>
            <a:off x="4302125" y="2851150"/>
            <a:ext cx="109538" cy="193675"/>
          </a:xfrm>
          <a:prstGeom prst="rect">
            <a:avLst/>
          </a:prstGeom>
        </p:spPr>
        <p:txBody>
          <a:bodyPr lIns="0" tIns="0" rIns="0" bIns="0"/>
          <a:lstStyle/>
          <a:p>
            <a:pPr marL="12700"/>
            <a:r>
              <a:rPr lang="ru-RU" sz="1600" b="1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√</a:t>
            </a:r>
          </a:p>
        </p:txBody>
      </p:sp>
      <p:sp>
        <p:nvSpPr>
          <p:cNvPr id="233" name="object 233"/>
          <p:cNvSpPr txBox="1"/>
          <p:nvPr/>
        </p:nvSpPr>
        <p:spPr>
          <a:xfrm>
            <a:off x="5146675" y="2851150"/>
            <a:ext cx="109538" cy="193675"/>
          </a:xfrm>
          <a:prstGeom prst="rect">
            <a:avLst/>
          </a:prstGeom>
        </p:spPr>
        <p:txBody>
          <a:bodyPr lIns="0" tIns="0" rIns="0" bIns="0"/>
          <a:lstStyle/>
          <a:p>
            <a:pPr marL="12700"/>
            <a:r>
              <a:rPr lang="ru-RU" sz="1600" b="1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√</a:t>
            </a:r>
          </a:p>
        </p:txBody>
      </p:sp>
      <p:sp>
        <p:nvSpPr>
          <p:cNvPr id="234" name="object 234"/>
          <p:cNvSpPr txBox="1"/>
          <p:nvPr/>
        </p:nvSpPr>
        <p:spPr>
          <a:xfrm>
            <a:off x="233363" y="3163888"/>
            <a:ext cx="2384425" cy="203200"/>
          </a:xfrm>
          <a:prstGeom prst="rect">
            <a:avLst/>
          </a:prstGeom>
        </p:spPr>
        <p:txBody>
          <a:bodyPr lIns="0" tIns="0" rIns="0" bIns="0"/>
          <a:lstStyle/>
          <a:p>
            <a:pPr marL="12700"/>
            <a:r>
              <a:rPr lang="ru-RU" sz="1200" i="1">
                <a:latin typeface="Calibri" pitchFamily="34" charset="0"/>
              </a:rPr>
              <a:t>Сельское хозяйство и рыболовство</a:t>
            </a:r>
            <a:endParaRPr lang="ru-RU" sz="1200">
              <a:latin typeface="Calibri" pitchFamily="34" charset="0"/>
            </a:endParaRPr>
          </a:p>
        </p:txBody>
      </p:sp>
      <p:sp>
        <p:nvSpPr>
          <p:cNvPr id="237" name="object 237"/>
          <p:cNvSpPr txBox="1"/>
          <p:nvPr/>
        </p:nvSpPr>
        <p:spPr>
          <a:xfrm>
            <a:off x="4302125" y="3117850"/>
            <a:ext cx="109538" cy="193675"/>
          </a:xfrm>
          <a:prstGeom prst="rect">
            <a:avLst/>
          </a:prstGeom>
        </p:spPr>
        <p:txBody>
          <a:bodyPr lIns="0" tIns="0" rIns="0" bIns="0"/>
          <a:lstStyle/>
          <a:p>
            <a:pPr marL="12700"/>
            <a:r>
              <a:rPr lang="ru-RU" sz="1600" b="1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√</a:t>
            </a:r>
          </a:p>
        </p:txBody>
      </p:sp>
      <p:sp>
        <p:nvSpPr>
          <p:cNvPr id="240" name="object 240"/>
          <p:cNvSpPr txBox="1"/>
          <p:nvPr/>
        </p:nvSpPr>
        <p:spPr>
          <a:xfrm>
            <a:off x="5146675" y="3117850"/>
            <a:ext cx="109538" cy="193675"/>
          </a:xfrm>
          <a:prstGeom prst="rect">
            <a:avLst/>
          </a:prstGeom>
        </p:spPr>
        <p:txBody>
          <a:bodyPr lIns="0" tIns="0" rIns="0" bIns="0"/>
          <a:lstStyle/>
          <a:p>
            <a:pPr marL="12700"/>
            <a:r>
              <a:rPr lang="ru-RU" sz="1600" b="1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√</a:t>
            </a:r>
          </a:p>
        </p:txBody>
      </p:sp>
      <p:sp>
        <p:nvSpPr>
          <p:cNvPr id="244" name="object 244"/>
          <p:cNvSpPr txBox="1"/>
          <p:nvPr/>
        </p:nvSpPr>
        <p:spPr>
          <a:xfrm>
            <a:off x="233363" y="3430588"/>
            <a:ext cx="1222375" cy="203200"/>
          </a:xfrm>
          <a:prstGeom prst="rect">
            <a:avLst/>
          </a:prstGeom>
        </p:spPr>
        <p:txBody>
          <a:bodyPr lIns="0" tIns="0" rIns="0" bIns="0"/>
          <a:lstStyle/>
          <a:p>
            <a:pPr marL="12700"/>
            <a:r>
              <a:rPr lang="ru-RU" sz="1200" i="1">
                <a:latin typeface="Calibri" pitchFamily="34" charset="0"/>
              </a:rPr>
              <a:t>Водное хозяйство</a:t>
            </a:r>
            <a:endParaRPr lang="ru-RU" sz="1200">
              <a:latin typeface="Calibri" pitchFamily="34" charset="0"/>
            </a:endParaRPr>
          </a:p>
        </p:txBody>
      </p:sp>
      <p:sp>
        <p:nvSpPr>
          <p:cNvPr id="247" name="object 247"/>
          <p:cNvSpPr txBox="1"/>
          <p:nvPr/>
        </p:nvSpPr>
        <p:spPr>
          <a:xfrm>
            <a:off x="4302125" y="3384550"/>
            <a:ext cx="109538" cy="193675"/>
          </a:xfrm>
          <a:prstGeom prst="rect">
            <a:avLst/>
          </a:prstGeom>
        </p:spPr>
        <p:txBody>
          <a:bodyPr lIns="0" tIns="0" rIns="0" bIns="0"/>
          <a:lstStyle/>
          <a:p>
            <a:pPr marL="12700"/>
            <a:r>
              <a:rPr lang="ru-RU" sz="1600" b="1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√</a:t>
            </a:r>
          </a:p>
        </p:txBody>
      </p:sp>
      <p:sp>
        <p:nvSpPr>
          <p:cNvPr id="248" name="object 248"/>
          <p:cNvSpPr txBox="1"/>
          <p:nvPr/>
        </p:nvSpPr>
        <p:spPr>
          <a:xfrm>
            <a:off x="233363" y="3697288"/>
            <a:ext cx="1212850" cy="203200"/>
          </a:xfrm>
          <a:prstGeom prst="rect">
            <a:avLst/>
          </a:prstGeom>
        </p:spPr>
        <p:txBody>
          <a:bodyPr lIns="0" tIns="0" rIns="0" bIns="0"/>
          <a:lstStyle/>
          <a:p>
            <a:pPr marL="12700"/>
            <a:r>
              <a:rPr lang="ru-RU" sz="1200" i="1">
                <a:latin typeface="Calibri" pitchFamily="34" charset="0"/>
              </a:rPr>
              <a:t>Лесное хозяйство</a:t>
            </a:r>
            <a:endParaRPr lang="ru-RU" sz="1200">
              <a:latin typeface="Calibri" pitchFamily="34" charset="0"/>
            </a:endParaRPr>
          </a:p>
        </p:txBody>
      </p:sp>
      <p:sp>
        <p:nvSpPr>
          <p:cNvPr id="251" name="object 251"/>
          <p:cNvSpPr txBox="1"/>
          <p:nvPr/>
        </p:nvSpPr>
        <p:spPr>
          <a:xfrm>
            <a:off x="4302125" y="3651250"/>
            <a:ext cx="109538" cy="193675"/>
          </a:xfrm>
          <a:prstGeom prst="rect">
            <a:avLst/>
          </a:prstGeom>
        </p:spPr>
        <p:txBody>
          <a:bodyPr lIns="0" tIns="0" rIns="0" bIns="0"/>
          <a:lstStyle/>
          <a:p>
            <a:pPr marL="12700"/>
            <a:r>
              <a:rPr lang="ru-RU" sz="1600" b="1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√</a:t>
            </a:r>
          </a:p>
        </p:txBody>
      </p:sp>
      <p:sp>
        <p:nvSpPr>
          <p:cNvPr id="254" name="object 254"/>
          <p:cNvSpPr txBox="1"/>
          <p:nvPr/>
        </p:nvSpPr>
        <p:spPr>
          <a:xfrm>
            <a:off x="5146675" y="3651250"/>
            <a:ext cx="109538" cy="193675"/>
          </a:xfrm>
          <a:prstGeom prst="rect">
            <a:avLst/>
          </a:prstGeom>
        </p:spPr>
        <p:txBody>
          <a:bodyPr lIns="0" tIns="0" rIns="0" bIns="0"/>
          <a:lstStyle/>
          <a:p>
            <a:pPr marL="12700"/>
            <a:r>
              <a:rPr lang="ru-RU" sz="1600" b="1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√</a:t>
            </a:r>
          </a:p>
        </p:txBody>
      </p:sp>
      <p:sp>
        <p:nvSpPr>
          <p:cNvPr id="255" name="object 255"/>
          <p:cNvSpPr txBox="1"/>
          <p:nvPr/>
        </p:nvSpPr>
        <p:spPr>
          <a:xfrm>
            <a:off x="233363" y="3963988"/>
            <a:ext cx="746125" cy="203200"/>
          </a:xfrm>
          <a:prstGeom prst="rect">
            <a:avLst/>
          </a:prstGeom>
        </p:spPr>
        <p:txBody>
          <a:bodyPr lIns="0" tIns="0" rIns="0" bIns="0"/>
          <a:lstStyle/>
          <a:p>
            <a:pPr marL="12700"/>
            <a:r>
              <a:rPr lang="ru-RU" sz="1200" i="1">
                <a:latin typeface="Calibri" pitchFamily="34" charset="0"/>
              </a:rPr>
              <a:t>Транспорт</a:t>
            </a:r>
            <a:endParaRPr lang="ru-RU" sz="1200">
              <a:latin typeface="Calibri" pitchFamily="34" charset="0"/>
            </a:endParaRPr>
          </a:p>
        </p:txBody>
      </p:sp>
      <p:sp>
        <p:nvSpPr>
          <p:cNvPr id="258" name="object 258"/>
          <p:cNvSpPr txBox="1"/>
          <p:nvPr/>
        </p:nvSpPr>
        <p:spPr>
          <a:xfrm>
            <a:off x="4302125" y="3917950"/>
            <a:ext cx="109538" cy="193675"/>
          </a:xfrm>
          <a:prstGeom prst="rect">
            <a:avLst/>
          </a:prstGeom>
        </p:spPr>
        <p:txBody>
          <a:bodyPr lIns="0" tIns="0" rIns="0" bIns="0"/>
          <a:lstStyle/>
          <a:p>
            <a:pPr marL="12700"/>
            <a:r>
              <a:rPr lang="ru-RU" sz="1600" b="1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√</a:t>
            </a:r>
          </a:p>
        </p:txBody>
      </p:sp>
      <p:sp>
        <p:nvSpPr>
          <p:cNvPr id="261" name="object 261"/>
          <p:cNvSpPr txBox="1"/>
          <p:nvPr/>
        </p:nvSpPr>
        <p:spPr>
          <a:xfrm>
            <a:off x="5146675" y="3917950"/>
            <a:ext cx="109538" cy="193675"/>
          </a:xfrm>
          <a:prstGeom prst="rect">
            <a:avLst/>
          </a:prstGeom>
        </p:spPr>
        <p:txBody>
          <a:bodyPr lIns="0" tIns="0" rIns="0" bIns="0"/>
          <a:lstStyle/>
          <a:p>
            <a:pPr marL="12700"/>
            <a:r>
              <a:rPr lang="ru-RU" sz="1600" b="1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√</a:t>
            </a:r>
          </a:p>
        </p:txBody>
      </p:sp>
      <p:sp>
        <p:nvSpPr>
          <p:cNvPr id="264" name="object 264"/>
          <p:cNvSpPr txBox="1"/>
          <p:nvPr/>
        </p:nvSpPr>
        <p:spPr>
          <a:xfrm>
            <a:off x="5902325" y="3917950"/>
            <a:ext cx="109538" cy="193675"/>
          </a:xfrm>
          <a:prstGeom prst="rect">
            <a:avLst/>
          </a:prstGeom>
        </p:spPr>
        <p:txBody>
          <a:bodyPr lIns="0" tIns="0" rIns="0" bIns="0"/>
          <a:lstStyle/>
          <a:p>
            <a:pPr marL="12700"/>
            <a:r>
              <a:rPr lang="ru-RU" sz="1600" b="1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√</a:t>
            </a:r>
          </a:p>
        </p:txBody>
      </p:sp>
      <p:sp>
        <p:nvSpPr>
          <p:cNvPr id="265" name="object 265"/>
          <p:cNvSpPr txBox="1"/>
          <p:nvPr/>
        </p:nvSpPr>
        <p:spPr>
          <a:xfrm>
            <a:off x="233363" y="4230688"/>
            <a:ext cx="2728912" cy="203200"/>
          </a:xfrm>
          <a:prstGeom prst="rect">
            <a:avLst/>
          </a:prstGeom>
        </p:spPr>
        <p:txBody>
          <a:bodyPr lIns="0" tIns="0" rIns="0" bIns="0"/>
          <a:lstStyle/>
          <a:p>
            <a:pPr marL="12700"/>
            <a:r>
              <a:rPr lang="ru-RU" sz="1200" i="1">
                <a:latin typeface="Calibri" pitchFamily="34" charset="0"/>
              </a:rPr>
              <a:t>Дорожное хозяйство (дорожные фонды)</a:t>
            </a:r>
            <a:endParaRPr lang="ru-RU" sz="1200">
              <a:latin typeface="Calibri" pitchFamily="34" charset="0"/>
            </a:endParaRPr>
          </a:p>
        </p:txBody>
      </p:sp>
      <p:sp>
        <p:nvSpPr>
          <p:cNvPr id="268" name="object 268"/>
          <p:cNvSpPr txBox="1"/>
          <p:nvPr/>
        </p:nvSpPr>
        <p:spPr>
          <a:xfrm>
            <a:off x="4302125" y="4184650"/>
            <a:ext cx="109538" cy="193675"/>
          </a:xfrm>
          <a:prstGeom prst="rect">
            <a:avLst/>
          </a:prstGeom>
        </p:spPr>
        <p:txBody>
          <a:bodyPr lIns="0" tIns="0" rIns="0" bIns="0"/>
          <a:lstStyle/>
          <a:p>
            <a:pPr marL="12700"/>
            <a:r>
              <a:rPr lang="ru-RU" sz="1600" b="1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√</a:t>
            </a:r>
          </a:p>
        </p:txBody>
      </p:sp>
      <p:sp>
        <p:nvSpPr>
          <p:cNvPr id="271" name="object 271"/>
          <p:cNvSpPr txBox="1"/>
          <p:nvPr/>
        </p:nvSpPr>
        <p:spPr>
          <a:xfrm>
            <a:off x="5146675" y="4184650"/>
            <a:ext cx="109538" cy="193675"/>
          </a:xfrm>
          <a:prstGeom prst="rect">
            <a:avLst/>
          </a:prstGeom>
        </p:spPr>
        <p:txBody>
          <a:bodyPr lIns="0" tIns="0" rIns="0" bIns="0"/>
          <a:lstStyle/>
          <a:p>
            <a:pPr marL="12700"/>
            <a:r>
              <a:rPr lang="ru-RU" sz="1600" b="1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√</a:t>
            </a:r>
          </a:p>
        </p:txBody>
      </p:sp>
      <p:sp>
        <p:nvSpPr>
          <p:cNvPr id="274" name="object 274"/>
          <p:cNvSpPr txBox="1"/>
          <p:nvPr/>
        </p:nvSpPr>
        <p:spPr>
          <a:xfrm>
            <a:off x="5902325" y="4184650"/>
            <a:ext cx="109538" cy="193675"/>
          </a:xfrm>
          <a:prstGeom prst="rect">
            <a:avLst/>
          </a:prstGeom>
        </p:spPr>
        <p:txBody>
          <a:bodyPr lIns="0" tIns="0" rIns="0" bIns="0"/>
          <a:lstStyle/>
          <a:p>
            <a:pPr marL="12700"/>
            <a:r>
              <a:rPr lang="ru-RU" sz="1600" b="1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√</a:t>
            </a:r>
          </a:p>
        </p:txBody>
      </p:sp>
      <p:sp>
        <p:nvSpPr>
          <p:cNvPr id="275" name="object 275"/>
          <p:cNvSpPr txBox="1"/>
          <p:nvPr/>
        </p:nvSpPr>
        <p:spPr>
          <a:xfrm>
            <a:off x="233363" y="4497388"/>
            <a:ext cx="1481137" cy="203200"/>
          </a:xfrm>
          <a:prstGeom prst="rect">
            <a:avLst/>
          </a:prstGeom>
        </p:spPr>
        <p:txBody>
          <a:bodyPr lIns="0" tIns="0" rIns="0" bIns="0"/>
          <a:lstStyle/>
          <a:p>
            <a:pPr marL="12700"/>
            <a:r>
              <a:rPr lang="ru-RU" sz="1200" i="1">
                <a:latin typeface="Calibri" pitchFamily="34" charset="0"/>
              </a:rPr>
              <a:t>Связь и информатика</a:t>
            </a:r>
            <a:endParaRPr lang="ru-RU" sz="1200">
              <a:latin typeface="Calibri" pitchFamily="34" charset="0"/>
            </a:endParaRPr>
          </a:p>
        </p:txBody>
      </p:sp>
      <p:sp>
        <p:nvSpPr>
          <p:cNvPr id="278" name="object 278"/>
          <p:cNvSpPr txBox="1"/>
          <p:nvPr/>
        </p:nvSpPr>
        <p:spPr>
          <a:xfrm>
            <a:off x="4302125" y="4451350"/>
            <a:ext cx="109538" cy="192088"/>
          </a:xfrm>
          <a:prstGeom prst="rect">
            <a:avLst/>
          </a:prstGeom>
        </p:spPr>
        <p:txBody>
          <a:bodyPr lIns="0" tIns="0" rIns="0" bIns="0"/>
          <a:lstStyle/>
          <a:p>
            <a:pPr marL="12700"/>
            <a:r>
              <a:rPr lang="ru-RU" sz="1600" b="1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√</a:t>
            </a:r>
          </a:p>
        </p:txBody>
      </p:sp>
      <p:sp>
        <p:nvSpPr>
          <p:cNvPr id="281" name="object 281"/>
          <p:cNvSpPr txBox="1"/>
          <p:nvPr/>
        </p:nvSpPr>
        <p:spPr>
          <a:xfrm>
            <a:off x="5146675" y="4451350"/>
            <a:ext cx="109538" cy="192088"/>
          </a:xfrm>
          <a:prstGeom prst="rect">
            <a:avLst/>
          </a:prstGeom>
        </p:spPr>
        <p:txBody>
          <a:bodyPr lIns="0" tIns="0" rIns="0" bIns="0"/>
          <a:lstStyle/>
          <a:p>
            <a:pPr marL="12700"/>
            <a:r>
              <a:rPr lang="ru-RU" sz="1600" b="1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√</a:t>
            </a:r>
          </a:p>
        </p:txBody>
      </p:sp>
      <p:sp>
        <p:nvSpPr>
          <p:cNvPr id="282" name="object 282"/>
          <p:cNvSpPr txBox="1"/>
          <p:nvPr/>
        </p:nvSpPr>
        <p:spPr>
          <a:xfrm>
            <a:off x="93663" y="4764088"/>
            <a:ext cx="2416175" cy="203200"/>
          </a:xfrm>
          <a:prstGeom prst="rect">
            <a:avLst/>
          </a:prstGeom>
        </p:spPr>
        <p:txBody>
          <a:bodyPr lIns="0" tIns="0" rIns="0" bIns="0"/>
          <a:lstStyle/>
          <a:p>
            <a:pPr marL="12700"/>
            <a:r>
              <a:rPr lang="ru-RU" sz="1200" b="1">
                <a:latin typeface="Calibri" pitchFamily="34" charset="0"/>
              </a:rPr>
              <a:t>Жилищно-коммунальное хозяйство</a:t>
            </a:r>
            <a:endParaRPr lang="ru-RU" sz="1200">
              <a:latin typeface="Calibri" pitchFamily="34" charset="0"/>
            </a:endParaRPr>
          </a:p>
        </p:txBody>
      </p:sp>
      <p:sp>
        <p:nvSpPr>
          <p:cNvPr id="285" name="object 285"/>
          <p:cNvSpPr txBox="1"/>
          <p:nvPr/>
        </p:nvSpPr>
        <p:spPr>
          <a:xfrm>
            <a:off x="4302125" y="4718050"/>
            <a:ext cx="109538" cy="192088"/>
          </a:xfrm>
          <a:prstGeom prst="rect">
            <a:avLst/>
          </a:prstGeom>
        </p:spPr>
        <p:txBody>
          <a:bodyPr lIns="0" tIns="0" rIns="0" bIns="0"/>
          <a:lstStyle/>
          <a:p>
            <a:pPr marL="12700"/>
            <a:r>
              <a:rPr lang="ru-RU" sz="1600" b="1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√</a:t>
            </a:r>
          </a:p>
        </p:txBody>
      </p:sp>
      <p:sp>
        <p:nvSpPr>
          <p:cNvPr id="288" name="object 288"/>
          <p:cNvSpPr txBox="1"/>
          <p:nvPr/>
        </p:nvSpPr>
        <p:spPr>
          <a:xfrm>
            <a:off x="5146675" y="4718050"/>
            <a:ext cx="109538" cy="192088"/>
          </a:xfrm>
          <a:prstGeom prst="rect">
            <a:avLst/>
          </a:prstGeom>
        </p:spPr>
        <p:txBody>
          <a:bodyPr lIns="0" tIns="0" rIns="0" bIns="0"/>
          <a:lstStyle/>
          <a:p>
            <a:pPr marL="12700"/>
            <a:r>
              <a:rPr lang="ru-RU" sz="1600" b="1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√</a:t>
            </a:r>
          </a:p>
        </p:txBody>
      </p:sp>
      <p:sp>
        <p:nvSpPr>
          <p:cNvPr id="291" name="object 291"/>
          <p:cNvSpPr txBox="1"/>
          <p:nvPr/>
        </p:nvSpPr>
        <p:spPr>
          <a:xfrm>
            <a:off x="5902325" y="4718050"/>
            <a:ext cx="109538" cy="192088"/>
          </a:xfrm>
          <a:prstGeom prst="rect">
            <a:avLst/>
          </a:prstGeom>
        </p:spPr>
        <p:txBody>
          <a:bodyPr lIns="0" tIns="0" rIns="0" bIns="0"/>
          <a:lstStyle/>
          <a:p>
            <a:pPr marL="12700"/>
            <a:r>
              <a:rPr lang="ru-RU" sz="1600" b="1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√</a:t>
            </a:r>
          </a:p>
        </p:txBody>
      </p:sp>
      <p:sp>
        <p:nvSpPr>
          <p:cNvPr id="292" name="object 292"/>
          <p:cNvSpPr txBox="1"/>
          <p:nvPr/>
        </p:nvSpPr>
        <p:spPr>
          <a:xfrm>
            <a:off x="128588" y="5029200"/>
            <a:ext cx="1889125" cy="203200"/>
          </a:xfrm>
          <a:prstGeom prst="rect">
            <a:avLst/>
          </a:prstGeom>
        </p:spPr>
        <p:txBody>
          <a:bodyPr lIns="0" tIns="0" rIns="0" bIns="0"/>
          <a:lstStyle/>
          <a:p>
            <a:pPr marL="12700"/>
            <a:r>
              <a:rPr lang="ru-RU" sz="1200" b="1">
                <a:latin typeface="Calibri" pitchFamily="34" charset="0"/>
              </a:rPr>
              <a:t>Охрана окружающей среды</a:t>
            </a:r>
            <a:endParaRPr lang="ru-RU" sz="1200">
              <a:latin typeface="Calibri" pitchFamily="34" charset="0"/>
            </a:endParaRPr>
          </a:p>
        </p:txBody>
      </p:sp>
      <p:sp>
        <p:nvSpPr>
          <p:cNvPr id="295" name="object 295"/>
          <p:cNvSpPr txBox="1"/>
          <p:nvPr/>
        </p:nvSpPr>
        <p:spPr>
          <a:xfrm>
            <a:off x="4302125" y="4984750"/>
            <a:ext cx="109538" cy="192088"/>
          </a:xfrm>
          <a:prstGeom prst="rect">
            <a:avLst/>
          </a:prstGeom>
        </p:spPr>
        <p:txBody>
          <a:bodyPr lIns="0" tIns="0" rIns="0" bIns="0"/>
          <a:lstStyle/>
          <a:p>
            <a:pPr marL="12700"/>
            <a:r>
              <a:rPr lang="ru-RU" sz="1600" b="1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√</a:t>
            </a:r>
          </a:p>
        </p:txBody>
      </p:sp>
      <p:sp>
        <p:nvSpPr>
          <p:cNvPr id="298" name="object 298"/>
          <p:cNvSpPr txBox="1"/>
          <p:nvPr/>
        </p:nvSpPr>
        <p:spPr>
          <a:xfrm>
            <a:off x="5146675" y="4984750"/>
            <a:ext cx="109538" cy="192088"/>
          </a:xfrm>
          <a:prstGeom prst="rect">
            <a:avLst/>
          </a:prstGeom>
        </p:spPr>
        <p:txBody>
          <a:bodyPr lIns="0" tIns="0" rIns="0" bIns="0"/>
          <a:lstStyle/>
          <a:p>
            <a:pPr marL="12700"/>
            <a:r>
              <a:rPr lang="ru-RU" sz="1600" b="1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√</a:t>
            </a:r>
          </a:p>
        </p:txBody>
      </p:sp>
      <p:sp>
        <p:nvSpPr>
          <p:cNvPr id="301" name="object 301"/>
          <p:cNvSpPr txBox="1"/>
          <p:nvPr/>
        </p:nvSpPr>
        <p:spPr>
          <a:xfrm>
            <a:off x="5902325" y="4984750"/>
            <a:ext cx="109538" cy="192088"/>
          </a:xfrm>
          <a:prstGeom prst="rect">
            <a:avLst/>
          </a:prstGeom>
        </p:spPr>
        <p:txBody>
          <a:bodyPr lIns="0" tIns="0" rIns="0" bIns="0"/>
          <a:lstStyle/>
          <a:p>
            <a:pPr marL="12700"/>
            <a:r>
              <a:rPr lang="ru-RU" sz="1600" b="1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√</a:t>
            </a:r>
          </a:p>
        </p:txBody>
      </p:sp>
      <p:sp>
        <p:nvSpPr>
          <p:cNvPr id="302" name="object 302"/>
          <p:cNvSpPr txBox="1"/>
          <p:nvPr/>
        </p:nvSpPr>
        <p:spPr>
          <a:xfrm>
            <a:off x="128588" y="5295900"/>
            <a:ext cx="908050" cy="203200"/>
          </a:xfrm>
          <a:prstGeom prst="rect">
            <a:avLst/>
          </a:prstGeom>
        </p:spPr>
        <p:txBody>
          <a:bodyPr lIns="0" tIns="0" rIns="0" bIns="0"/>
          <a:lstStyle/>
          <a:p>
            <a:pPr marL="12700"/>
            <a:r>
              <a:rPr lang="ru-RU" sz="1200" b="1">
                <a:latin typeface="Calibri" pitchFamily="34" charset="0"/>
              </a:rPr>
              <a:t>Образование</a:t>
            </a:r>
            <a:endParaRPr lang="ru-RU" sz="1200">
              <a:latin typeface="Calibri" pitchFamily="34" charset="0"/>
            </a:endParaRPr>
          </a:p>
        </p:txBody>
      </p:sp>
      <p:sp>
        <p:nvSpPr>
          <p:cNvPr id="305" name="object 305"/>
          <p:cNvSpPr txBox="1"/>
          <p:nvPr/>
        </p:nvSpPr>
        <p:spPr>
          <a:xfrm>
            <a:off x="4302125" y="5245100"/>
            <a:ext cx="109538" cy="193675"/>
          </a:xfrm>
          <a:prstGeom prst="rect">
            <a:avLst/>
          </a:prstGeom>
        </p:spPr>
        <p:txBody>
          <a:bodyPr lIns="0" tIns="0" rIns="0" bIns="0"/>
          <a:lstStyle/>
          <a:p>
            <a:pPr marL="12700"/>
            <a:r>
              <a:rPr lang="ru-RU" sz="1600" b="1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√</a:t>
            </a:r>
          </a:p>
        </p:txBody>
      </p:sp>
      <p:sp>
        <p:nvSpPr>
          <p:cNvPr id="308" name="object 308"/>
          <p:cNvSpPr txBox="1"/>
          <p:nvPr/>
        </p:nvSpPr>
        <p:spPr>
          <a:xfrm>
            <a:off x="5146675" y="5245100"/>
            <a:ext cx="109538" cy="193675"/>
          </a:xfrm>
          <a:prstGeom prst="rect">
            <a:avLst/>
          </a:prstGeom>
        </p:spPr>
        <p:txBody>
          <a:bodyPr lIns="0" tIns="0" rIns="0" bIns="0"/>
          <a:lstStyle/>
          <a:p>
            <a:pPr marL="12700"/>
            <a:r>
              <a:rPr lang="ru-RU" sz="1600" b="1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√</a:t>
            </a:r>
          </a:p>
        </p:txBody>
      </p:sp>
      <p:sp>
        <p:nvSpPr>
          <p:cNvPr id="311" name="object 311"/>
          <p:cNvSpPr txBox="1"/>
          <p:nvPr/>
        </p:nvSpPr>
        <p:spPr>
          <a:xfrm>
            <a:off x="5902325" y="5245100"/>
            <a:ext cx="109538" cy="193675"/>
          </a:xfrm>
          <a:prstGeom prst="rect">
            <a:avLst/>
          </a:prstGeom>
        </p:spPr>
        <p:txBody>
          <a:bodyPr lIns="0" tIns="0" rIns="0" bIns="0"/>
          <a:lstStyle/>
          <a:p>
            <a:pPr marL="12700"/>
            <a:r>
              <a:rPr lang="ru-RU" sz="1600" b="1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√</a:t>
            </a:r>
          </a:p>
        </p:txBody>
      </p:sp>
      <p:sp>
        <p:nvSpPr>
          <p:cNvPr id="312" name="object 312"/>
          <p:cNvSpPr txBox="1"/>
          <p:nvPr/>
        </p:nvSpPr>
        <p:spPr>
          <a:xfrm>
            <a:off x="93663" y="5551488"/>
            <a:ext cx="1800225" cy="203200"/>
          </a:xfrm>
          <a:prstGeom prst="rect">
            <a:avLst/>
          </a:prstGeom>
        </p:spPr>
        <p:txBody>
          <a:bodyPr lIns="0" tIns="0" rIns="0" bIns="0"/>
          <a:lstStyle/>
          <a:p>
            <a:pPr marL="12700"/>
            <a:r>
              <a:rPr lang="ru-RU" sz="1200" b="1">
                <a:latin typeface="Calibri" pitchFamily="34" charset="0"/>
              </a:rPr>
              <a:t>Культура, кинематография</a:t>
            </a:r>
            <a:endParaRPr lang="ru-RU" sz="1200">
              <a:latin typeface="Calibri" pitchFamily="34" charset="0"/>
            </a:endParaRPr>
          </a:p>
        </p:txBody>
      </p:sp>
      <p:sp>
        <p:nvSpPr>
          <p:cNvPr id="315" name="object 315"/>
          <p:cNvSpPr txBox="1"/>
          <p:nvPr/>
        </p:nvSpPr>
        <p:spPr>
          <a:xfrm>
            <a:off x="4302125" y="5507038"/>
            <a:ext cx="109538" cy="192087"/>
          </a:xfrm>
          <a:prstGeom prst="rect">
            <a:avLst/>
          </a:prstGeom>
        </p:spPr>
        <p:txBody>
          <a:bodyPr lIns="0" tIns="0" rIns="0" bIns="0"/>
          <a:lstStyle/>
          <a:p>
            <a:pPr marL="12700"/>
            <a:r>
              <a:rPr lang="ru-RU" sz="1600" b="1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√</a:t>
            </a:r>
          </a:p>
        </p:txBody>
      </p:sp>
      <p:sp>
        <p:nvSpPr>
          <p:cNvPr id="318" name="object 318"/>
          <p:cNvSpPr txBox="1"/>
          <p:nvPr/>
        </p:nvSpPr>
        <p:spPr>
          <a:xfrm>
            <a:off x="5146675" y="5507038"/>
            <a:ext cx="109538" cy="192087"/>
          </a:xfrm>
          <a:prstGeom prst="rect">
            <a:avLst/>
          </a:prstGeom>
        </p:spPr>
        <p:txBody>
          <a:bodyPr lIns="0" tIns="0" rIns="0" bIns="0"/>
          <a:lstStyle/>
          <a:p>
            <a:pPr marL="12700"/>
            <a:r>
              <a:rPr lang="ru-RU" sz="1600" b="1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√</a:t>
            </a:r>
          </a:p>
        </p:txBody>
      </p:sp>
      <p:sp>
        <p:nvSpPr>
          <p:cNvPr id="321" name="object 321"/>
          <p:cNvSpPr txBox="1"/>
          <p:nvPr/>
        </p:nvSpPr>
        <p:spPr>
          <a:xfrm>
            <a:off x="5902325" y="5507038"/>
            <a:ext cx="109538" cy="192087"/>
          </a:xfrm>
          <a:prstGeom prst="rect">
            <a:avLst/>
          </a:prstGeom>
        </p:spPr>
        <p:txBody>
          <a:bodyPr lIns="0" tIns="0" rIns="0" bIns="0"/>
          <a:lstStyle/>
          <a:p>
            <a:pPr marL="12700"/>
            <a:r>
              <a:rPr lang="ru-RU" sz="1600" b="1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√</a:t>
            </a:r>
          </a:p>
        </p:txBody>
      </p:sp>
      <p:sp>
        <p:nvSpPr>
          <p:cNvPr id="322" name="object 322"/>
          <p:cNvSpPr txBox="1"/>
          <p:nvPr/>
        </p:nvSpPr>
        <p:spPr>
          <a:xfrm>
            <a:off x="93663" y="5819775"/>
            <a:ext cx="1212850" cy="203200"/>
          </a:xfrm>
          <a:prstGeom prst="rect">
            <a:avLst/>
          </a:prstGeom>
        </p:spPr>
        <p:txBody>
          <a:bodyPr lIns="0" tIns="0" rIns="0" bIns="0"/>
          <a:lstStyle/>
          <a:p>
            <a:pPr marL="12700"/>
            <a:r>
              <a:rPr lang="ru-RU" sz="1200" b="1">
                <a:latin typeface="Calibri" pitchFamily="34" charset="0"/>
              </a:rPr>
              <a:t>Здравоохранение</a:t>
            </a:r>
            <a:endParaRPr lang="ru-RU" sz="1200">
              <a:latin typeface="Calibri" pitchFamily="34" charset="0"/>
            </a:endParaRPr>
          </a:p>
        </p:txBody>
      </p:sp>
      <p:sp>
        <p:nvSpPr>
          <p:cNvPr id="325" name="object 325"/>
          <p:cNvSpPr txBox="1"/>
          <p:nvPr/>
        </p:nvSpPr>
        <p:spPr>
          <a:xfrm>
            <a:off x="4302125" y="5773738"/>
            <a:ext cx="109538" cy="193675"/>
          </a:xfrm>
          <a:prstGeom prst="rect">
            <a:avLst/>
          </a:prstGeom>
        </p:spPr>
        <p:txBody>
          <a:bodyPr lIns="0" tIns="0" rIns="0" bIns="0"/>
          <a:lstStyle/>
          <a:p>
            <a:pPr marL="12700"/>
            <a:r>
              <a:rPr lang="ru-RU" sz="1600" b="1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√</a:t>
            </a:r>
          </a:p>
        </p:txBody>
      </p:sp>
      <p:sp>
        <p:nvSpPr>
          <p:cNvPr id="328" name="object 328"/>
          <p:cNvSpPr txBox="1"/>
          <p:nvPr/>
        </p:nvSpPr>
        <p:spPr>
          <a:xfrm>
            <a:off x="5146675" y="5773738"/>
            <a:ext cx="109538" cy="193675"/>
          </a:xfrm>
          <a:prstGeom prst="rect">
            <a:avLst/>
          </a:prstGeom>
        </p:spPr>
        <p:txBody>
          <a:bodyPr lIns="0" tIns="0" rIns="0" bIns="0"/>
          <a:lstStyle/>
          <a:p>
            <a:pPr marL="12700"/>
            <a:r>
              <a:rPr lang="ru-RU" sz="1600" b="1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√</a:t>
            </a:r>
          </a:p>
        </p:txBody>
      </p:sp>
      <p:sp>
        <p:nvSpPr>
          <p:cNvPr id="331" name="object 331"/>
          <p:cNvSpPr txBox="1"/>
          <p:nvPr/>
        </p:nvSpPr>
        <p:spPr>
          <a:xfrm>
            <a:off x="7667625" y="5773738"/>
            <a:ext cx="109538" cy="193675"/>
          </a:xfrm>
          <a:prstGeom prst="rect">
            <a:avLst/>
          </a:prstGeom>
        </p:spPr>
        <p:txBody>
          <a:bodyPr lIns="0" tIns="0" rIns="0" bIns="0"/>
          <a:lstStyle/>
          <a:p>
            <a:pPr marL="12700"/>
            <a:r>
              <a:rPr lang="ru-RU" sz="1600" b="1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√</a:t>
            </a:r>
          </a:p>
        </p:txBody>
      </p:sp>
      <p:sp>
        <p:nvSpPr>
          <p:cNvPr id="332" name="object 332"/>
          <p:cNvSpPr txBox="1"/>
          <p:nvPr/>
        </p:nvSpPr>
        <p:spPr>
          <a:xfrm>
            <a:off x="93663" y="6086475"/>
            <a:ext cx="1939925" cy="203200"/>
          </a:xfrm>
          <a:prstGeom prst="rect">
            <a:avLst/>
          </a:prstGeom>
        </p:spPr>
        <p:txBody>
          <a:bodyPr lIns="0" tIns="0" rIns="0" bIns="0"/>
          <a:lstStyle/>
          <a:p>
            <a:pPr marL="12700"/>
            <a:r>
              <a:rPr lang="ru-RU" sz="1200" b="1">
                <a:latin typeface="Calibri" pitchFamily="34" charset="0"/>
              </a:rPr>
              <a:t>Физическая культура и спорт</a:t>
            </a:r>
            <a:endParaRPr lang="ru-RU" sz="1200">
              <a:latin typeface="Calibri" pitchFamily="34" charset="0"/>
            </a:endParaRPr>
          </a:p>
        </p:txBody>
      </p:sp>
      <p:sp>
        <p:nvSpPr>
          <p:cNvPr id="335" name="object 335"/>
          <p:cNvSpPr txBox="1"/>
          <p:nvPr/>
        </p:nvSpPr>
        <p:spPr>
          <a:xfrm>
            <a:off x="4302125" y="6040438"/>
            <a:ext cx="109538" cy="193675"/>
          </a:xfrm>
          <a:prstGeom prst="rect">
            <a:avLst/>
          </a:prstGeom>
        </p:spPr>
        <p:txBody>
          <a:bodyPr lIns="0" tIns="0" rIns="0" bIns="0"/>
          <a:lstStyle/>
          <a:p>
            <a:pPr marL="12700"/>
            <a:r>
              <a:rPr lang="ru-RU" sz="1600" b="1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√</a:t>
            </a:r>
          </a:p>
        </p:txBody>
      </p:sp>
      <p:sp>
        <p:nvSpPr>
          <p:cNvPr id="338" name="object 338"/>
          <p:cNvSpPr txBox="1"/>
          <p:nvPr/>
        </p:nvSpPr>
        <p:spPr>
          <a:xfrm>
            <a:off x="5146675" y="6040438"/>
            <a:ext cx="109538" cy="193675"/>
          </a:xfrm>
          <a:prstGeom prst="rect">
            <a:avLst/>
          </a:prstGeom>
        </p:spPr>
        <p:txBody>
          <a:bodyPr lIns="0" tIns="0" rIns="0" bIns="0"/>
          <a:lstStyle/>
          <a:p>
            <a:pPr marL="12700"/>
            <a:r>
              <a:rPr lang="ru-RU" sz="1600" b="1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√</a:t>
            </a:r>
          </a:p>
        </p:txBody>
      </p:sp>
      <p:sp>
        <p:nvSpPr>
          <p:cNvPr id="341" name="object 341"/>
          <p:cNvSpPr txBox="1"/>
          <p:nvPr/>
        </p:nvSpPr>
        <p:spPr>
          <a:xfrm>
            <a:off x="5902325" y="6040438"/>
            <a:ext cx="109538" cy="193675"/>
          </a:xfrm>
          <a:prstGeom prst="rect">
            <a:avLst/>
          </a:prstGeom>
        </p:spPr>
        <p:txBody>
          <a:bodyPr lIns="0" tIns="0" rIns="0" bIns="0"/>
          <a:lstStyle/>
          <a:p>
            <a:pPr marL="12700"/>
            <a:r>
              <a:rPr lang="ru-RU" sz="1600" b="1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√</a:t>
            </a:r>
          </a:p>
        </p:txBody>
      </p:sp>
      <p:sp>
        <p:nvSpPr>
          <p:cNvPr id="342" name="object 342"/>
          <p:cNvSpPr txBox="1"/>
          <p:nvPr/>
        </p:nvSpPr>
        <p:spPr>
          <a:xfrm>
            <a:off x="93663" y="6353175"/>
            <a:ext cx="1474787" cy="203200"/>
          </a:xfrm>
          <a:prstGeom prst="rect">
            <a:avLst/>
          </a:prstGeom>
        </p:spPr>
        <p:txBody>
          <a:bodyPr lIns="0" tIns="0" rIns="0" bIns="0"/>
          <a:lstStyle/>
          <a:p>
            <a:pPr marL="12700"/>
            <a:r>
              <a:rPr lang="ru-RU" sz="1200" b="1">
                <a:latin typeface="Calibri" pitchFamily="34" charset="0"/>
              </a:rPr>
              <a:t>Социальная политика</a:t>
            </a:r>
            <a:endParaRPr lang="ru-RU" sz="1200">
              <a:latin typeface="Calibri" pitchFamily="34" charset="0"/>
            </a:endParaRPr>
          </a:p>
        </p:txBody>
      </p:sp>
      <p:sp>
        <p:nvSpPr>
          <p:cNvPr id="345" name="object 345"/>
          <p:cNvSpPr txBox="1"/>
          <p:nvPr/>
        </p:nvSpPr>
        <p:spPr>
          <a:xfrm>
            <a:off x="4302125" y="6307138"/>
            <a:ext cx="109538" cy="193675"/>
          </a:xfrm>
          <a:prstGeom prst="rect">
            <a:avLst/>
          </a:prstGeom>
        </p:spPr>
        <p:txBody>
          <a:bodyPr lIns="0" tIns="0" rIns="0" bIns="0"/>
          <a:lstStyle/>
          <a:p>
            <a:pPr marL="12700"/>
            <a:r>
              <a:rPr lang="ru-RU" sz="1600" b="1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√</a:t>
            </a:r>
          </a:p>
        </p:txBody>
      </p:sp>
      <p:sp>
        <p:nvSpPr>
          <p:cNvPr id="348" name="object 348"/>
          <p:cNvSpPr txBox="1"/>
          <p:nvPr/>
        </p:nvSpPr>
        <p:spPr>
          <a:xfrm>
            <a:off x="5146675" y="6307138"/>
            <a:ext cx="109538" cy="193675"/>
          </a:xfrm>
          <a:prstGeom prst="rect">
            <a:avLst/>
          </a:prstGeom>
        </p:spPr>
        <p:txBody>
          <a:bodyPr lIns="0" tIns="0" rIns="0" bIns="0"/>
          <a:lstStyle/>
          <a:p>
            <a:pPr marL="12700"/>
            <a:r>
              <a:rPr lang="ru-RU" sz="1600" b="1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√</a:t>
            </a:r>
          </a:p>
        </p:txBody>
      </p:sp>
      <p:sp>
        <p:nvSpPr>
          <p:cNvPr id="351" name="object 351"/>
          <p:cNvSpPr txBox="1"/>
          <p:nvPr/>
        </p:nvSpPr>
        <p:spPr>
          <a:xfrm>
            <a:off x="6696075" y="6307138"/>
            <a:ext cx="109538" cy="193675"/>
          </a:xfrm>
          <a:prstGeom prst="rect">
            <a:avLst/>
          </a:prstGeom>
        </p:spPr>
        <p:txBody>
          <a:bodyPr lIns="0" tIns="0" rIns="0" bIns="0"/>
          <a:lstStyle/>
          <a:p>
            <a:pPr marL="12700"/>
            <a:r>
              <a:rPr lang="ru-RU" sz="1600" b="1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√</a:t>
            </a:r>
          </a:p>
        </p:txBody>
      </p:sp>
      <p:sp>
        <p:nvSpPr>
          <p:cNvPr id="354" name="object 354"/>
          <p:cNvSpPr txBox="1"/>
          <p:nvPr/>
        </p:nvSpPr>
        <p:spPr>
          <a:xfrm>
            <a:off x="8656638" y="6307138"/>
            <a:ext cx="109537" cy="193675"/>
          </a:xfrm>
          <a:prstGeom prst="rect">
            <a:avLst/>
          </a:prstGeom>
        </p:spPr>
        <p:txBody>
          <a:bodyPr lIns="0" tIns="0" rIns="0" bIns="0"/>
          <a:lstStyle/>
          <a:p>
            <a:pPr marL="12700"/>
            <a:r>
              <a:rPr lang="ru-RU" sz="1600" b="1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√</a:t>
            </a:r>
          </a:p>
        </p:txBody>
      </p:sp>
      <p:sp>
        <p:nvSpPr>
          <p:cNvPr id="355" name="object 355"/>
          <p:cNvSpPr txBox="1"/>
          <p:nvPr/>
        </p:nvSpPr>
        <p:spPr>
          <a:xfrm>
            <a:off x="93663" y="6626225"/>
            <a:ext cx="2198687" cy="203200"/>
          </a:xfrm>
          <a:prstGeom prst="rect">
            <a:avLst/>
          </a:prstGeom>
        </p:spPr>
        <p:txBody>
          <a:bodyPr lIns="0" tIns="0" rIns="0" bIns="0"/>
          <a:lstStyle/>
          <a:p>
            <a:pPr marL="12700"/>
            <a:r>
              <a:rPr lang="ru-RU" sz="1200" b="1">
                <a:latin typeface="Calibri" pitchFamily="34" charset="0"/>
              </a:rPr>
              <a:t>Средства массовой информации</a:t>
            </a:r>
            <a:endParaRPr lang="ru-RU" sz="1200">
              <a:latin typeface="Calibri" pitchFamily="34" charset="0"/>
            </a:endParaRPr>
          </a:p>
        </p:txBody>
      </p:sp>
      <p:sp>
        <p:nvSpPr>
          <p:cNvPr id="358" name="object 358"/>
          <p:cNvSpPr txBox="1"/>
          <p:nvPr/>
        </p:nvSpPr>
        <p:spPr>
          <a:xfrm>
            <a:off x="4302125" y="6573838"/>
            <a:ext cx="109538" cy="193675"/>
          </a:xfrm>
          <a:prstGeom prst="rect">
            <a:avLst/>
          </a:prstGeom>
        </p:spPr>
        <p:txBody>
          <a:bodyPr lIns="0" tIns="0" rIns="0" bIns="0"/>
          <a:lstStyle/>
          <a:p>
            <a:pPr marL="12700"/>
            <a:r>
              <a:rPr lang="ru-RU" sz="1600" b="1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√</a:t>
            </a:r>
          </a:p>
        </p:txBody>
      </p:sp>
      <p:sp>
        <p:nvSpPr>
          <p:cNvPr id="361" name="object 361"/>
          <p:cNvSpPr txBox="1"/>
          <p:nvPr/>
        </p:nvSpPr>
        <p:spPr>
          <a:xfrm>
            <a:off x="5146675" y="6573838"/>
            <a:ext cx="109538" cy="193675"/>
          </a:xfrm>
          <a:prstGeom prst="rect">
            <a:avLst/>
          </a:prstGeom>
        </p:spPr>
        <p:txBody>
          <a:bodyPr lIns="0" tIns="0" rIns="0" bIns="0"/>
          <a:lstStyle/>
          <a:p>
            <a:pPr marL="12700"/>
            <a:r>
              <a:rPr lang="ru-RU" sz="1600" b="1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√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7003</TotalTime>
  <Words>2616</Words>
  <Application>Microsoft Office PowerPoint</Application>
  <PresentationFormat>Экран (4:3)</PresentationFormat>
  <Paragraphs>775</Paragraphs>
  <Slides>29</Slides>
  <Notes>9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7" baseType="lpstr">
      <vt:lpstr>Arial</vt:lpstr>
      <vt:lpstr>Arial Black</vt:lpstr>
      <vt:lpstr>Calibri</vt:lpstr>
      <vt:lpstr>Candara</vt:lpstr>
      <vt:lpstr>Symbol</vt:lpstr>
      <vt:lpstr>Times New Roman</vt:lpstr>
      <vt:lpstr>Wingdings</vt:lpstr>
      <vt:lpstr>Волна</vt:lpstr>
      <vt:lpstr>Бюджет для граждан по проекту бюджета Неболчского сельского поселения на 2023 год и на плановый период 2024 и 2025 годов </vt:lpstr>
      <vt:lpstr>Презентация PowerPoint</vt:lpstr>
      <vt:lpstr>Презентация PowerPoint</vt:lpstr>
      <vt:lpstr>Презентация PowerPoint</vt:lpstr>
      <vt:lpstr>Доходы бюджета – это безвозмездные и безвозвратные поступления денежных средств в бюджет.</vt:lpstr>
      <vt:lpstr>Презентация PowerPoint</vt:lpstr>
      <vt:lpstr>Презентация PowerPoint</vt:lpstr>
      <vt:lpstr>Презентация PowerPoint</vt:lpstr>
      <vt:lpstr>Из какого бюджета происходит финансирование?</vt:lpstr>
      <vt:lpstr>Презентация PowerPoint</vt:lpstr>
      <vt:lpstr>Презентация PowerPoint</vt:lpstr>
      <vt:lpstr>Презентация PowerPoint</vt:lpstr>
      <vt:lpstr>Проект бюджета на 2023  год  и на плановый период 2024 и 2025 годов  </vt:lpstr>
      <vt:lpstr>Презентация PowerPoint</vt:lpstr>
      <vt:lpstr>Презентация PowerPoint</vt:lpstr>
      <vt:lpstr>     Структура собственных доходов бюджета  Неболчского сельского поселения в 2023 году     </vt:lpstr>
      <vt:lpstr>Динамика собственных доходов бюджета Неболчского сельского поселения</vt:lpstr>
      <vt:lpstr>Презентация PowerPoint</vt:lpstr>
      <vt:lpstr>Презентация PowerPoint</vt:lpstr>
      <vt:lpstr>Расходы бюджета Неболчского сельского поселения на 2023 год</vt:lpstr>
      <vt:lpstr>ДОРОЖНЫЙ ФОНД Неболчского сельского поселения состоит из</vt:lpstr>
      <vt:lpstr>Содержание дорожной сети -3217,500 тыс. рублей    </vt:lpstr>
      <vt:lpstr>Расходы на дорожную деятельность  Неболчского сельского поселения в 2024- 2025 годах</vt:lpstr>
      <vt:lpstr>Жилищно-коммунальное хозяйство</vt:lpstr>
      <vt:lpstr>Презентация PowerPoint</vt:lpstr>
      <vt:lpstr>Презентация PowerPoint</vt:lpstr>
      <vt:lpstr>Социальная политика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Давыдов Сергей Игоревич</dc:creator>
  <cp:lastModifiedBy>admin</cp:lastModifiedBy>
  <cp:revision>711</cp:revision>
  <dcterms:created xsi:type="dcterms:W3CDTF">2013-11-11T10:07:08Z</dcterms:created>
  <dcterms:modified xsi:type="dcterms:W3CDTF">2022-11-17T05:09:43Z</dcterms:modified>
</cp:coreProperties>
</file>