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2" r:id="rId2"/>
    <p:sldId id="467" r:id="rId3"/>
    <p:sldId id="468" r:id="rId4"/>
    <p:sldId id="469" r:id="rId5"/>
    <p:sldId id="473" r:id="rId6"/>
    <p:sldId id="474" r:id="rId7"/>
    <p:sldId id="476" r:id="rId8"/>
    <p:sldId id="390" r:id="rId9"/>
    <p:sldId id="479" r:id="rId10"/>
    <p:sldId id="448" r:id="rId11"/>
    <p:sldId id="388" r:id="rId12"/>
    <p:sldId id="449" r:id="rId13"/>
    <p:sldId id="483" r:id="rId14"/>
    <p:sldId id="484" r:id="rId15"/>
    <p:sldId id="471" r:id="rId16"/>
    <p:sldId id="480" r:id="rId17"/>
    <p:sldId id="320" r:id="rId18"/>
    <p:sldId id="459" r:id="rId19"/>
    <p:sldId id="481" r:id="rId20"/>
    <p:sldId id="482" r:id="rId21"/>
    <p:sldId id="300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DFF"/>
    <a:srgbClr val="004CBC"/>
    <a:srgbClr val="FFFF00"/>
    <a:srgbClr val="FF8BE6"/>
    <a:srgbClr val="0066FF"/>
    <a:srgbClr val="FFB869"/>
    <a:srgbClr val="217BFF"/>
    <a:srgbClr val="0057D6"/>
    <a:srgbClr val="EE7D00"/>
    <a:srgbClr val="FA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09" autoAdjust="0"/>
  </p:normalViewPr>
  <p:slideViewPr>
    <p:cSldViewPr>
      <p:cViewPr varScale="1">
        <p:scale>
          <a:sx n="97" d="100"/>
          <a:sy n="97" d="100"/>
        </p:scale>
        <p:origin x="56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770" y="-72"/>
      </p:cViewPr>
      <p:guideLst>
        <p:guide orient="horz" pos="3126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>
                <c:manualLayout>
                  <c:x val="1.0597296533098611E-2"/>
                  <c:y val="2.403496766066713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C0E-412B-9829-27ACDC1EC95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10075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C0E-412B-9829-27ACDC1EC955}"/>
                </c:ext>
              </c:extLst>
            </c:dLbl>
            <c:dLbl>
              <c:idx val="2"/>
              <c:layout>
                <c:manualLayout>
                  <c:x val="-1.6330490027856987E-3"/>
                  <c:y val="2.484074539448668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8593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C0E-412B-9829-27ACDC1EC9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2022г.</c:v>
                </c:pt>
                <c:pt idx="1">
                  <c:v>2023г.</c:v>
                </c:pt>
                <c:pt idx="2">
                  <c:v>2024г.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10077</c:v>
                </c:pt>
                <c:pt idx="1">
                  <c:v>10075</c:v>
                </c:pt>
                <c:pt idx="2">
                  <c:v>8593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0E-412B-9829-27ACDC1EC95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13676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C0E-412B-9829-27ACDC1EC95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30999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C0E-412B-9829-27ACDC1EC95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100,7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60F-4259-B4C8-CD275CDADFB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2022г.</c:v>
                </c:pt>
                <c:pt idx="1">
                  <c:v>2023г.</c:v>
                </c:pt>
                <c:pt idx="2">
                  <c:v>2024г.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13676</c:v>
                </c:pt>
                <c:pt idx="1">
                  <c:v>30999</c:v>
                </c:pt>
                <c:pt idx="2">
                  <c:v>31214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0E-412B-9829-27ACDC1EC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779072"/>
        <c:axId val="91425792"/>
      </c:barChart>
      <c:catAx>
        <c:axId val="91779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1425792"/>
        <c:crosses val="autoZero"/>
        <c:auto val="1"/>
        <c:lblAlgn val="ctr"/>
        <c:lblOffset val="100"/>
        <c:noMultiLvlLbl val="0"/>
      </c:catAx>
      <c:valAx>
        <c:axId val="9142579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91779072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5.4141933681188498E-2"/>
          <c:y val="0.93200602274654198"/>
          <c:w val="0.93234955295858879"/>
          <c:h val="6.799397725345800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 Narrow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56967574448914"/>
          <c:y val="0.15964878600441793"/>
          <c:w val="0.80380518372576337"/>
          <c:h val="0.7033559938112345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Благоустройство</c:v>
                </c:pt>
              </c:strCache>
            </c:strRef>
          </c:tx>
          <c:spPr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4342-4772-98CD-DCE29E7998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4342-4772-98CD-DCE29E7998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Благоустройство</c:v>
                </c:pt>
                <c:pt idx="1">
                  <c:v>Уличное освещение</c:v>
                </c:pt>
                <c:pt idx="2">
                  <c:v>Народный бюджеи</c:v>
                </c:pt>
                <c:pt idx="3">
                  <c:v>Поддержка реализации проектов ТОС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5366</c:v>
                </c:pt>
                <c:pt idx="1">
                  <c:v>2431.8000000000002</c:v>
                </c:pt>
                <c:pt idx="2">
                  <c:v>2000</c:v>
                </c:pt>
                <c:pt idx="3">
                  <c:v>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42-4772-98CD-DCE29E79984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440460759085492E-2"/>
          <c:y val="9.7040138427063022E-2"/>
          <c:w val="0.73292341091696456"/>
          <c:h val="0.635536280046551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Благоустройство</c:v>
                </c:pt>
              </c:strCache>
            </c:strRef>
          </c:tx>
          <c:spPr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B18B-417C-B571-ED25398ABD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B18B-417C-B571-ED25398ABD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5-B18B-417C-B571-ED25398ABD0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alanced" dir="t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7-4B2B-4C04-950B-85ED23527549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/>
                      <a:t>2367,9</a:t>
                    </a:r>
                  </a:p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/>
                      <a:t> 42,7%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B18B-417C-B571-ED25398ABD08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/>
                      <a:t>3174,5 </a:t>
                    </a:r>
                  </a:p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/>
                      <a:t>57,3%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B18B-417C-B571-ED25398ABD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Благоустройство</c:v>
                </c:pt>
                <c:pt idx="1">
                  <c:v>Уличное освещение</c:v>
                </c:pt>
                <c:pt idx="2">
                  <c:v>Народный бюджет</c:v>
                </c:pt>
                <c:pt idx="3">
                  <c:v>ППМИ</c:v>
                </c:pt>
                <c:pt idx="4">
                  <c:v>Поддержка реализации проектов ТОС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3959.5</c:v>
                </c:pt>
                <c:pt idx="1">
                  <c:v>2788.7</c:v>
                </c:pt>
                <c:pt idx="2">
                  <c:v>2050</c:v>
                </c:pt>
                <c:pt idx="3">
                  <c:v>900</c:v>
                </c:pt>
                <c:pt idx="4">
                  <c:v>1100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8B-417C-B571-ED25398ABD0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 flip="none" rotWithShape="1">
          <a:gsLst>
            <a:gs pos="0">
              <a:schemeClr val="bg1">
                <a:lumMod val="75000"/>
              </a:schemeClr>
            </a:gs>
            <a:gs pos="50000">
              <a:srgbClr val="FFFFFF">
                <a:lumMod val="95000"/>
              </a:srgbClr>
            </a:gs>
            <a:gs pos="100000">
              <a:srgbClr val="FFFFFF">
                <a:lumMod val="75000"/>
              </a:srgbClr>
            </a:gs>
          </a:gsLst>
          <a:lin ang="2700000" scaled="1"/>
          <a:tileRect/>
        </a:gradFill>
        <a:ln w="9525">
          <a:solidFill>
            <a:schemeClr val="bg1">
              <a:lumMod val="50000"/>
            </a:schemeClr>
          </a:solidFill>
        </a:ln>
      </c:spPr>
    </c:floor>
    <c:sideWall>
      <c:thickness val="0"/>
    </c:sideWall>
    <c:backWall>
      <c:thickness val="0"/>
      <c:spPr>
        <a:noFill/>
        <a:ln>
          <a:solidFill>
            <a:schemeClr val="bg1">
              <a:lumMod val="50000"/>
            </a:schemeClr>
          </a:solidFill>
        </a:ln>
      </c:spPr>
    </c:backWall>
    <c:plotArea>
      <c:layout>
        <c:manualLayout>
          <c:layoutTarget val="inner"/>
          <c:xMode val="edge"/>
          <c:yMode val="edge"/>
          <c:x val="0.12065242331498972"/>
          <c:y val="4.3498090855402828E-2"/>
          <c:w val="0.87934757668501806"/>
          <c:h val="0.7043958939962798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plastic">
              <a:bevelT/>
            </a:sp3d>
          </c:spPr>
          <c:invertIfNegative val="0"/>
          <c:dLbls>
            <c:dLbl>
              <c:idx val="0"/>
              <c:layout>
                <c:manualLayout>
                  <c:x val="2.286268603899981E-2"/>
                  <c:y val="4.199268864306084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359-4650-A69A-2D079247A354}"/>
                </c:ext>
              </c:extLst>
            </c:dLbl>
            <c:dLbl>
              <c:idx val="1"/>
              <c:layout>
                <c:manualLayout>
                  <c:x val="1.633049002785707E-2"/>
                  <c:y val="-8.398537728612168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8848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359-4650-A69A-2D079247A354}"/>
                </c:ext>
              </c:extLst>
            </c:dLbl>
            <c:dLbl>
              <c:idx val="2"/>
              <c:layout>
                <c:manualLayout>
                  <c:x val="2.2289576625694231E-2"/>
                  <c:y val="-8.398708387240126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7911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359-4650-A69A-2D079247A35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8848</c:v>
                </c:pt>
                <c:pt idx="1">
                  <c:v>7911</c:v>
                </c:pt>
                <c:pt idx="2">
                  <c:v>7087.7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59-4650-A69A-2D079247A35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2.2290212755851548E-2"/>
                  <c:y val="-0.1095456239629288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2287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59-4650-A69A-2D079247A354}"/>
                </c:ext>
              </c:extLst>
            </c:dLbl>
            <c:dLbl>
              <c:idx val="1"/>
              <c:layout>
                <c:manualLayout>
                  <c:x val="2.0363162465945831E-2"/>
                  <c:y val="-9.3065376248517184E-2"/>
                </c:manualLayout>
              </c:layout>
              <c:tx>
                <c:rich>
                  <a:bodyPr/>
                  <a:lstStyle/>
                  <a:p>
                    <a:r>
                      <a:rPr lang="en-US" sz="1200" baseline="0" dirty="0"/>
                      <a:t>698,2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359-4650-A69A-2D079247A354}"/>
                </c:ext>
              </c:extLst>
            </c:dLbl>
            <c:dLbl>
              <c:idx val="2"/>
              <c:layout>
                <c:manualLayout>
                  <c:x val="3.6348689232606604E-2"/>
                  <c:y val="-0.10922912687120785"/>
                </c:manualLayout>
              </c:layout>
              <c:tx>
                <c:rich>
                  <a:bodyPr/>
                  <a:lstStyle/>
                  <a:p>
                    <a:r>
                      <a:rPr lang="en-US" sz="1200" baseline="0"/>
                      <a:t>2287,3</a:t>
                    </a:r>
                    <a:endParaRPr lang="en-US" sz="120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359-4650-A69A-2D079247A354}"/>
                </c:ext>
              </c:extLst>
            </c:dLbl>
            <c:dLbl>
              <c:idx val="3"/>
              <c:layout>
                <c:manualLayout>
                  <c:x val="2.5813101402354037E-2"/>
                  <c:y val="-5.1982528257094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59-4650-A69A-2D079247A3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1229</c:v>
                </c:pt>
                <c:pt idx="1">
                  <c:v>2164</c:v>
                </c:pt>
                <c:pt idx="2">
                  <c:v>954.4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59-4650-A69A-2D079247A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box"/>
        <c:axId val="160757248"/>
        <c:axId val="160758784"/>
        <c:axId val="0"/>
      </c:bar3DChart>
      <c:catAx>
        <c:axId val="160757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200" b="1" baseline="0"/>
            </a:pPr>
            <a:endParaRPr lang="ru-RU"/>
          </a:p>
        </c:txPr>
        <c:crossAx val="160758784"/>
        <c:crosses val="autoZero"/>
        <c:auto val="1"/>
        <c:lblAlgn val="r"/>
        <c:lblOffset val="100"/>
        <c:noMultiLvlLbl val="0"/>
      </c:catAx>
      <c:valAx>
        <c:axId val="1607587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100" b="1" baseline="0"/>
            </a:pPr>
            <a:endParaRPr lang="ru-RU"/>
          </a:p>
        </c:txPr>
        <c:crossAx val="160757248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10497146397662578"/>
          <c:y val="0.91934651110193599"/>
          <c:w val="0.8334295564551728"/>
          <c:h val="5.8433019384139077E-2"/>
        </c:manualLayout>
      </c:layout>
      <c:overlay val="0"/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27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374347746366034E-2"/>
          <c:y val="6.0075435363925326E-3"/>
          <c:w val="0.96262576048882909"/>
          <c:h val="0.9809577136191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61A-4177-B4B3-0AB88A16204A}"/>
              </c:ext>
            </c:extLst>
          </c:dPt>
          <c:dLbls>
            <c:dLbl>
              <c:idx val="8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1A-4177-B4B3-0AB88A16204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1">
                  <c:v>НДФЛ</c:v>
                </c:pt>
                <c:pt idx="2">
                  <c:v>Акцизы</c:v>
                </c:pt>
                <c:pt idx="3">
                  <c:v>Земельный налог</c:v>
                </c:pt>
                <c:pt idx="4">
                  <c:v>Госпошлина</c:v>
                </c:pt>
                <c:pt idx="5">
                  <c:v>Налог на имущество физических лиц</c:v>
                </c:pt>
                <c:pt idx="6">
                  <c:v>Доходы от сдачи в аренду имущества</c:v>
                </c:pt>
                <c:pt idx="7">
                  <c:v>Доходы от аренды земли</c:v>
                </c:pt>
                <c:pt idx="8">
                  <c:v>Инициативные платежи</c:v>
                </c:pt>
                <c:pt idx="9">
                  <c:v>Прочие доходы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1">
                  <c:v>1859</c:v>
                </c:pt>
                <c:pt idx="2">
                  <c:v>3021</c:v>
                </c:pt>
                <c:pt idx="3">
                  <c:v>1633</c:v>
                </c:pt>
                <c:pt idx="4">
                  <c:v>6</c:v>
                </c:pt>
                <c:pt idx="5">
                  <c:v>568</c:v>
                </c:pt>
                <c:pt idx="6">
                  <c:v>567</c:v>
                </c:pt>
                <c:pt idx="7">
                  <c:v>600</c:v>
                </c:pt>
                <c:pt idx="8">
                  <c:v>166</c:v>
                </c:pt>
                <c:pt idx="9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1A-4177-B4B3-0AB88A1620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1.7549540565953366E-2"/>
          <c:y val="0.71004846421676426"/>
          <c:w val="0.96781477758117229"/>
          <c:h val="0.27109950746213385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0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142751405575903E-4"/>
          <c:y val="0.11564611850649321"/>
          <c:w val="0.67175904062942504"/>
          <c:h val="0.68081671292207879"/>
        </c:manualLayout>
      </c:layout>
      <c:pie3DChart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Образование</c:v>
                </c:pt>
                <c:pt idx="1">
                  <c:v>Национальная экономика</c:v>
                </c:pt>
                <c:pt idx="2">
                  <c:v>Соц. политика</c:v>
                </c:pt>
                <c:pt idx="3">
                  <c:v>Физическая культура и спорт</c:v>
                </c:pt>
                <c:pt idx="4">
                  <c:v>Общегосударственные вопросы</c:v>
                </c:pt>
                <c:pt idx="5">
                  <c:v>Культура</c:v>
                </c:pt>
                <c:pt idx="6">
                  <c:v>Жилищно-коммунальное хозяйство</c:v>
                </c:pt>
                <c:pt idx="7">
                  <c:v>Национальная безопасность и правоохранительная деятельность </c:v>
                </c:pt>
                <c:pt idx="8">
                  <c:v>Национальная оборона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9.2529463329112688E-2</c:v>
                </c:pt>
                <c:pt idx="1">
                  <c:v>9.6644589461381134</c:v>
                </c:pt>
                <c:pt idx="2">
                  <c:v>0.70614590435375479</c:v>
                </c:pt>
                <c:pt idx="3">
                  <c:v>5.6004675172884003E-2</c:v>
                </c:pt>
                <c:pt idx="4">
                  <c:v>28.752313236583227</c:v>
                </c:pt>
                <c:pt idx="5">
                  <c:v>0.21427875718320835</c:v>
                </c:pt>
                <c:pt idx="6">
                  <c:v>58.52975552741794</c:v>
                </c:pt>
                <c:pt idx="7">
                  <c:v>1.1420083763514171</c:v>
                </c:pt>
                <c:pt idx="8">
                  <c:v>0.84250511347034185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BFAA-44FA-BA4C-8E0EFC28B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275011884707503"/>
          <c:y val="2.2446067861205895E-2"/>
          <c:w val="0.30634519388165388"/>
          <c:h val="0.9255611343479389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20</a:t>
            </a:r>
            <a:r>
              <a:rPr lang="ru-RU" dirty="0"/>
              <a:t>24</a:t>
            </a:r>
            <a:r>
              <a:rPr lang="en-US" dirty="0"/>
              <a:t> </a:t>
            </a:r>
            <a:r>
              <a:rPr lang="ru-RU" dirty="0"/>
              <a:t>год</a:t>
            </a:r>
          </a:p>
        </c:rich>
      </c:tx>
      <c:overlay val="0"/>
    </c:title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 prstMaterial="dkEdge">
              <a:bevelT w="152400"/>
            </a:sp3d>
          </c:spPr>
          <c:dPt>
            <c:idx val="0"/>
            <c:bubble3D val="0"/>
            <c:explosion val="1"/>
            <c:spPr>
              <a:gradFill flip="none" rotWithShape="1">
                <a:gsLst>
                  <a:gs pos="0">
                    <a:srgbClr val="C0504D">
                      <a:lumMod val="75000"/>
                    </a:srgbClr>
                  </a:gs>
                  <a:gs pos="50000">
                    <a:srgbClr val="C0504D">
                      <a:lumMod val="60000"/>
                      <a:lumOff val="40000"/>
                    </a:srgb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 scaled="0"/>
                <a:tileRect/>
              </a:gradFill>
              <a:effectLst/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  <c:extLst>
              <c:ext xmlns:c16="http://schemas.microsoft.com/office/drawing/2014/chart" uri="{C3380CC4-5D6E-409C-BE32-E72D297353CC}">
                <c16:uniqueId val="{00000001-87AD-45E3-8D79-3B8CCB145D23}"/>
              </c:ext>
            </c:extLst>
          </c:dPt>
          <c:dPt>
            <c:idx val="1"/>
            <c:bubble3D val="0"/>
            <c:explosion val="3"/>
            <c:spPr>
              <a:gradFill flip="none" rotWithShape="1">
                <a:gsLst>
                  <a:gs pos="0">
                    <a:srgbClr val="9BBB59">
                      <a:lumMod val="75000"/>
                    </a:srgbClr>
                  </a:gs>
                  <a:gs pos="50000">
                    <a:srgbClr val="9BBB59">
                      <a:lumMod val="60000"/>
                      <a:lumOff val="40000"/>
                    </a:srgbClr>
                  </a:gs>
                  <a:gs pos="100000">
                    <a:schemeClr val="accent3">
                      <a:lumMod val="75000"/>
                    </a:schemeClr>
                  </a:gs>
                </a:gsLst>
                <a:lin ang="4200000" scaled="0"/>
                <a:tileRect/>
              </a:gradFill>
              <a:effectLst/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  <c:extLst>
              <c:ext xmlns:c16="http://schemas.microsoft.com/office/drawing/2014/chart" uri="{C3380CC4-5D6E-409C-BE32-E72D297353CC}">
                <c16:uniqueId val="{00000003-87AD-45E3-8D79-3B8CCB145D23}"/>
              </c:ext>
            </c:extLst>
          </c:dPt>
          <c:dPt>
            <c:idx val="2"/>
            <c:bubble3D val="0"/>
            <c:explosion val="4"/>
            <c:spPr>
              <a:gradFill>
                <a:gsLst>
                  <a:gs pos="0">
                    <a:srgbClr val="4F81BD">
                      <a:lumMod val="75000"/>
                    </a:srgbClr>
                  </a:gs>
                  <a:gs pos="50000">
                    <a:schemeClr val="accent1">
                      <a:lumMod val="60000"/>
                      <a:lumOff val="40000"/>
                    </a:schemeClr>
                  </a:gs>
                  <a:gs pos="100000">
                    <a:srgbClr val="4F81BD">
                      <a:lumMod val="75000"/>
                    </a:srgbClr>
                  </a:gs>
                </a:gsLst>
                <a:lin ang="8400000" scaled="0"/>
              </a:gradFill>
              <a:effectLst/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  <c:extLst>
              <c:ext xmlns:c16="http://schemas.microsoft.com/office/drawing/2014/chart" uri="{C3380CC4-5D6E-409C-BE32-E72D297353CC}">
                <c16:uniqueId val="{00000005-87AD-45E3-8D79-3B8CCB145D23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F0A22E">
                      <a:lumMod val="75000"/>
                    </a:srgbClr>
                  </a:gs>
                  <a:gs pos="50000">
                    <a:srgbClr val="FFEFE1"/>
                  </a:gs>
                  <a:gs pos="100000">
                    <a:schemeClr val="bg2">
                      <a:lumMod val="50000"/>
                    </a:schemeClr>
                  </a:gs>
                </a:gsLst>
                <a:lin ang="5400000" scaled="0"/>
                <a:tileRect/>
              </a:gradFill>
              <a:effectLst/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  <c:extLst>
              <c:ext xmlns:c16="http://schemas.microsoft.com/office/drawing/2014/chart" uri="{C3380CC4-5D6E-409C-BE32-E72D297353CC}">
                <c16:uniqueId val="{00000007-87AD-45E3-8D79-3B8CCB145D2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8149,42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2487236867859"/>
                      <c:h val="0.2317996413096957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87AD-45E3-8D79-3B8CCB145D2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AD-45E3-8D79-3B8CCB145D2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816,0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7AD-45E3-8D79-3B8CCB145D23}"/>
                </c:ext>
              </c:extLst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Содержание дорог</c:v>
                </c:pt>
                <c:pt idx="1">
                  <c:v>межбюджетные трансферты</c:v>
                </c:pt>
                <c:pt idx="2">
                  <c:v>субсидии муниципальным образованиям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3153.4</c:v>
                </c:pt>
                <c:pt idx="1">
                  <c:v>0</c:v>
                </c:pt>
                <c:pt idx="2">
                  <c:v>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AD-45E3-8D79-3B8CCB145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20</a:t>
            </a:r>
            <a:r>
              <a:rPr lang="ru-RU" dirty="0"/>
              <a:t>23</a:t>
            </a:r>
          </a:p>
          <a:p>
            <a:pPr>
              <a:defRPr/>
            </a:pPr>
            <a:r>
              <a:rPr lang="en-US" dirty="0"/>
              <a:t>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66173439357801855"/>
          <c:y val="2.7665771341310659E-2"/>
        </c:manualLayout>
      </c:layout>
      <c:overlay val="0"/>
    </c:title>
    <c:autoTitleDeleted val="0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prstMaterial="dkEdge">
              <a:bevelT w="152400"/>
            </a:sp3d>
          </c:spPr>
          <c:explosion val="2"/>
          <c:dPt>
            <c:idx val="0"/>
            <c:bubble3D val="0"/>
            <c:spPr>
              <a:gradFill flip="none" rotWithShape="1">
                <a:gsLst>
                  <a:gs pos="0">
                    <a:srgbClr val="C0504D">
                      <a:lumMod val="75000"/>
                    </a:srgbClr>
                  </a:gs>
                  <a:gs pos="50000">
                    <a:srgbClr val="C0504D">
                      <a:lumMod val="60000"/>
                      <a:lumOff val="40000"/>
                    </a:srgb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  <c:extLst>
              <c:ext xmlns:c16="http://schemas.microsoft.com/office/drawing/2014/chart" uri="{C3380CC4-5D6E-409C-BE32-E72D297353CC}">
                <c16:uniqueId val="{00000001-F06B-4D60-A7CE-4C032209E5FF}"/>
              </c:ext>
            </c:extLst>
          </c:dPt>
          <c:dPt>
            <c:idx val="1"/>
            <c:bubble3D val="0"/>
            <c:explosion val="3"/>
            <c:spPr>
              <a:solidFill>
                <a:srgbClr val="004CBC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  <c:extLst>
              <c:ext xmlns:c16="http://schemas.microsoft.com/office/drawing/2014/chart" uri="{C3380CC4-5D6E-409C-BE32-E72D297353CC}">
                <c16:uniqueId val="{00000003-F06B-4D60-A7CE-4C032209E5FF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rgbClr val="4F81BD">
                      <a:lumMod val="75000"/>
                    </a:srgbClr>
                  </a:gs>
                  <a:gs pos="50000">
                    <a:srgbClr val="4F81BD">
                      <a:lumMod val="60000"/>
                      <a:lumOff val="40000"/>
                    </a:srgbClr>
                  </a:gs>
                  <a:gs pos="100000">
                    <a:schemeClr val="accent1">
                      <a:lumMod val="75000"/>
                    </a:schemeClr>
                  </a:gs>
                </a:gsLst>
                <a:lin ang="8400000" scaled="0"/>
              </a:gra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  <c:extLst>
              <c:ext xmlns:c16="http://schemas.microsoft.com/office/drawing/2014/chart" uri="{C3380CC4-5D6E-409C-BE32-E72D297353CC}">
                <c16:uniqueId val="{00000005-F06B-4D60-A7CE-4C032209E5FF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F0A22E">
                      <a:lumMod val="75000"/>
                    </a:srgbClr>
                  </a:gs>
                  <a:gs pos="50000">
                    <a:srgbClr val="FFEFE1"/>
                  </a:gs>
                  <a:gs pos="100000">
                    <a:schemeClr val="bg2">
                      <a:lumMod val="50000"/>
                    </a:schemeClr>
                  </a:gs>
                </a:gsLst>
                <a:lin ang="5400000" scaled="0"/>
                <a:tileRect/>
              </a:gra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  <c:extLst>
              <c:ext xmlns:c16="http://schemas.microsoft.com/office/drawing/2014/chart" uri="{C3380CC4-5D6E-409C-BE32-E72D297353CC}">
                <c16:uniqueId val="{00000007-F06B-4D60-A7CE-4C032209E5F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7579,31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35818951558575"/>
                      <c:h val="6.570620693561281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F06B-4D60-A7CE-4C032209E5FF}"/>
                </c:ext>
              </c:extLst>
            </c:dLbl>
            <c:dLbl>
              <c:idx val="1"/>
              <c:layout>
                <c:manualLayout>
                  <c:x val="0.20137065148789618"/>
                  <c:y val="-8.159687050022763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13253,63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23108543495169"/>
                      <c:h val="0.2129918571139154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F06B-4D60-A7CE-4C032209E5FF}"/>
                </c:ext>
              </c:extLst>
            </c:dLbl>
            <c:numFmt formatCode="#,##0" sourceLinked="0"/>
            <c:spPr>
              <a:noFill/>
              <a:ln>
                <a:solidFill>
                  <a:srgbClr val="3F8DFF"/>
                </a:solidFill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содержание</c:v>
                </c:pt>
                <c:pt idx="1">
                  <c:v>субсидии муниципальным образованиям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7579.31</c:v>
                </c:pt>
                <c:pt idx="1">
                  <c:v>13253.63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06B-4D60-A7CE-4C032209E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5691328889804641"/>
          <c:h val="0.926426522187195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70-408B-90E0-DEAE38AFD28E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70-408B-90E0-DEAE38AFD28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капитальный ремонт жилищного фонда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1090.9000000000001</c:v>
                </c:pt>
                <c:pt idx="1">
                  <c:v>121.2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70-408B-90E0-DEAE38AFD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264832230579365"/>
          <c:y val="0.1365015660716202"/>
          <c:w val="0.41220433306568904"/>
          <c:h val="0.7763822834478276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507691546412164E-2"/>
          <c:y val="0"/>
          <c:w val="0.5647820340072931"/>
          <c:h val="0.921015759068024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29772191673213"/>
                      <c:h val="7.95500100220485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C6-48D8-8F03-75EE60FDD67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капитальный ремонт жилищного фонда</c:v>
                </c:pt>
                <c:pt idx="1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1148.0999999999999</c:v>
                </c:pt>
                <c:pt idx="1">
                  <c:v>128.9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9-4A2D-9913-EE779AC19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5967786430466815"/>
          <c:y val="0.16864298426234686"/>
          <c:w val="0.42146903278881187"/>
          <c:h val="0.7763822834478276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858662672157424E-2"/>
          <c:y val="0"/>
          <c:w val="0.82652911441625354"/>
          <c:h val="0.76269682997104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Выполнение мероприятий по водоснабжению и водоотведению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   </c:v>
                </c:pt>
                <c:pt idx="1">
                  <c:v>2024 год  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601.51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9F-4678-A6A0-FE98791BE02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Компенсация затрат организациям, оказывающим гражданам услуги общих отделений бань
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0"/>
                  <c:y val="8.1374947165940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49-402F-BD2C-4E9393C9B24E}"/>
                </c:ext>
              </c:extLst>
            </c:dLbl>
            <c:dLbl>
              <c:idx val="1"/>
              <c:layout>
                <c:manualLayout>
                  <c:x val="3.0864197530863064E-3"/>
                  <c:y val="8.1374947165940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9F-4678-A6A0-FE98791BE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   </c:v>
                </c:pt>
                <c:pt idx="1">
                  <c:v>2024 год  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749.5</c:v>
                </c:pt>
                <c:pt idx="1">
                  <c:v>784.7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9F-4678-A6A0-FE98791BE02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8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950847795635241"/>
                      <c:h val="0.127621440754948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E49-402F-BD2C-4E9393C9B24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8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19255785120987"/>
                      <c:h val="0.200244090525889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E49-402F-BD2C-4E9393C9B2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   </c:v>
                </c:pt>
                <c:pt idx="1">
                  <c:v>2024 год   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227.58</c:v>
                </c:pt>
                <c:pt idx="1">
                  <c:v>10575.89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9F-4678-A6A0-FE98791BE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2629120"/>
        <c:axId val="162630656"/>
      </c:barChart>
      <c:catAx>
        <c:axId val="162629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2630656"/>
        <c:crosses val="autoZero"/>
        <c:auto val="1"/>
        <c:lblAlgn val="ctr"/>
        <c:lblOffset val="100"/>
        <c:noMultiLvlLbl val="0"/>
      </c:catAx>
      <c:valAx>
        <c:axId val="16263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2629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922043855358456E-3"/>
          <c:y val="0.85270869817182271"/>
          <c:w val="0.81034761848985104"/>
          <c:h val="0.147291305739795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3-13T09:10:21.316" idx="2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0.11574</cdr:x>
      <cdr:y>0.14789</cdr:y>
    </cdr:from>
    <cdr:to>
      <cdr:x>0.25926</cdr:x>
      <cdr:y>0.20423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00100" y="756084"/>
          <a:ext cx="1116136" cy="288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/>
      </cdr:spPr>
      <cdr:txBody>
        <a:bodyPr xmlns:a="http://schemas.openxmlformats.org/drawingml/2006/main" vertOverflow="clip" vert="horz" wrap="square" rtlCol="0" anchor="ctr">
          <a:noAutofit/>
        </a:bodyPr>
        <a:lstStyle xmlns:a="http://schemas.openxmlformats.org/drawingml/2006/main"/>
        <a:p xmlns:a="http://schemas.openxmlformats.org/drawingml/2006/main">
          <a:pPr algn="ctr"/>
          <a:endParaRPr lang="ru-RU" sz="1800" b="1" dirty="0">
            <a:solidFill>
              <a:schemeClr val="tx1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0.42824</cdr:x>
      <cdr:y>0.17606</cdr:y>
    </cdr:from>
    <cdr:to>
      <cdr:x>0.57176</cdr:x>
      <cdr:y>0.2324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330364" y="900100"/>
          <a:ext cx="1116135" cy="2880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/>
      </cdr:spPr>
      <cdr:txBody>
        <a:bodyPr xmlns:a="http://schemas.openxmlformats.org/drawingml/2006/main" vert="horz" wrap="square" rtlCol="0" anchor="ctr">
          <a:no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ysClr val="windowText" lastClr="000000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0.74074</cdr:x>
      <cdr:y>0.05634</cdr:y>
    </cdr:from>
    <cdr:to>
      <cdr:x>0.88426</cdr:x>
      <cdr:y>0.11267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214017" y="297699"/>
          <a:ext cx="1203980" cy="2976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/>
      </cdr:spPr>
      <cdr:txBody>
        <a:bodyPr xmlns:a="http://schemas.openxmlformats.org/drawingml/2006/main" vert="horz" wrap="square" rtlCol="0" anchor="ctr">
          <a:no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endParaRPr lang="ru-RU" sz="1800" b="1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0.24034</cdr:x>
      <cdr:y>0.5094</cdr:y>
    </cdr:from>
    <cdr:to>
      <cdr:x>0.44867</cdr:x>
      <cdr:y>0.5235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2016224" y="2691675"/>
          <a:ext cx="1747666" cy="7450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0.5794</cdr:x>
      <cdr:y>0.38733</cdr:y>
    </cdr:from>
    <cdr:to>
      <cdr:x>0.74144</cdr:x>
      <cdr:y>0.5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flipV="1">
          <a:off x="4860540" y="2046640"/>
          <a:ext cx="1359343" cy="59534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0.24464</cdr:x>
      <cdr:y>0.67294</cdr:y>
    </cdr:from>
    <cdr:to>
      <cdr:x>0.43909</cdr:x>
      <cdr:y>0.7504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 flipV="1">
          <a:off x="2052228" y="3555776"/>
          <a:ext cx="1631228" cy="40929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0.57082</cdr:x>
      <cdr:y>0.70019</cdr:y>
    </cdr:from>
    <cdr:to>
      <cdr:x>0.76064</cdr:x>
      <cdr:y>0.74245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>
          <a:off x="4788532" y="3699792"/>
          <a:ext cx="1592387" cy="223301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0.31127</cdr:x>
      <cdr:y>0.71219</cdr:y>
    </cdr:from>
    <cdr:to>
      <cdr:x>0.41312</cdr:x>
      <cdr:y>0.78461</cdr:y>
    </cdr:to>
    <cdr:sp macro="" textlink="">
      <cdr:nvSpPr>
        <cdr:cNvPr id="10" name="TextBox 9"/>
        <cdr:cNvSpPr txBox="1"/>
      </cdr:nvSpPr>
      <cdr:spPr>
        <a:xfrm xmlns:a="http://schemas.openxmlformats.org/drawingml/2006/main" rot="20421259">
          <a:off x="2611246" y="3763180"/>
          <a:ext cx="854413" cy="382689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60000"/>
            <a:lumOff val="40000"/>
          </a:schemeClr>
        </a:solidFill>
        <a:ln xmlns:a="http://schemas.openxmlformats.org/drawingml/2006/main"/>
      </cdr:spPr>
      <cdr:txBody>
        <a:bodyPr xmlns:a="http://schemas.openxmlformats.org/drawingml/2006/main" vertOverflow="clip" vert="horz" wrap="square" rtlCol="0" anchor="ctr">
          <a:noAutofit/>
        </a:bodyPr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solidFill>
                <a:schemeClr val="bg1"/>
              </a:solidFill>
              <a:latin typeface="Arial Narrow" pitchFamily="34" charset="0"/>
            </a:rPr>
            <a:t>100 %</a:t>
          </a:r>
        </a:p>
      </cdr:txBody>
    </cdr:sp>
  </cdr:relSizeAnchor>
  <cdr:relSizeAnchor xmlns:cdr="http://schemas.openxmlformats.org/drawingml/2006/chartDrawing">
    <cdr:from>
      <cdr:x>0.60196</cdr:x>
      <cdr:y>0.70979</cdr:y>
    </cdr:from>
    <cdr:to>
      <cdr:x>0.70188</cdr:x>
      <cdr:y>0.79144</cdr:y>
    </cdr:to>
    <cdr:sp macro="" textlink="">
      <cdr:nvSpPr>
        <cdr:cNvPr id="11" name="TextBox 1"/>
        <cdr:cNvSpPr txBox="1"/>
      </cdr:nvSpPr>
      <cdr:spPr>
        <a:xfrm xmlns:a="http://schemas.openxmlformats.org/drawingml/2006/main" rot="843012">
          <a:off x="5049767" y="3750532"/>
          <a:ext cx="838281" cy="431416"/>
        </a:xfrm>
        <a:prstGeom xmlns:a="http://schemas.openxmlformats.org/drawingml/2006/main" prst="rect">
          <a:avLst/>
        </a:prstGeom>
        <a:solidFill xmlns:a="http://schemas.openxmlformats.org/drawingml/2006/main">
          <a:srgbClr val="1F497D">
            <a:lumMod val="60000"/>
            <a:lumOff val="40000"/>
          </a:srgbClr>
        </a:solidFill>
        <a:ln xmlns:a="http://schemas.openxmlformats.org/drawingml/2006/main"/>
      </cdr:spPr>
      <cdr:txBody>
        <a:bodyPr xmlns:a="http://schemas.openxmlformats.org/drawingml/2006/main" vert="horz" wrap="square" rtlCol="0" anchor="ctr">
          <a:no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ysClr val="window" lastClr="FFFFFF"/>
              </a:solidFill>
              <a:latin typeface="Arial Narrow" pitchFamily="34" charset="0"/>
            </a:rPr>
            <a:t>85,3%</a:t>
          </a:r>
        </a:p>
      </cdr:txBody>
    </cdr:sp>
  </cdr:relSizeAnchor>
  <cdr:relSizeAnchor xmlns:cdr="http://schemas.openxmlformats.org/drawingml/2006/chartDrawing">
    <cdr:from>
      <cdr:x>0.2763</cdr:x>
      <cdr:y>0.4405</cdr:y>
    </cdr:from>
    <cdr:to>
      <cdr:x>0.37815</cdr:x>
      <cdr:y>0.49488</cdr:y>
    </cdr:to>
    <cdr:sp macro="" textlink="">
      <cdr:nvSpPr>
        <cdr:cNvPr id="12" name="TextBox 1"/>
        <cdr:cNvSpPr txBox="1"/>
      </cdr:nvSpPr>
      <cdr:spPr>
        <a:xfrm xmlns:a="http://schemas.openxmlformats.org/drawingml/2006/main" rot="238087">
          <a:off x="2317897" y="2327601"/>
          <a:ext cx="854413" cy="287342"/>
        </a:xfrm>
        <a:prstGeom xmlns:a="http://schemas.openxmlformats.org/drawingml/2006/main" prst="rect">
          <a:avLst/>
        </a:prstGeom>
        <a:solidFill xmlns:a="http://schemas.openxmlformats.org/drawingml/2006/main">
          <a:srgbClr val="1F497D">
            <a:lumMod val="60000"/>
            <a:lumOff val="40000"/>
          </a:srgbClr>
        </a:solidFill>
        <a:ln xmlns:a="http://schemas.openxmlformats.org/drawingml/2006/main"/>
      </cdr:spPr>
      <cdr:txBody>
        <a:bodyPr xmlns:a="http://schemas.openxmlformats.org/drawingml/2006/main" vert="horz" wrap="square" rtlCol="0" anchor="ctr">
          <a:no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ysClr val="window" lastClr="FFFFFF"/>
              </a:solidFill>
              <a:latin typeface="Arial Narrow" pitchFamily="34" charset="0"/>
            </a:rPr>
            <a:t>226,7%</a:t>
          </a:r>
        </a:p>
      </cdr:txBody>
    </cdr:sp>
  </cdr:relSizeAnchor>
  <cdr:relSizeAnchor xmlns:cdr="http://schemas.openxmlformats.org/drawingml/2006/chartDrawing">
    <cdr:from>
      <cdr:x>0.65584</cdr:x>
      <cdr:y>0.32134</cdr:y>
    </cdr:from>
    <cdr:to>
      <cdr:x>0.75769</cdr:x>
      <cdr:y>0.38864</cdr:y>
    </cdr:to>
    <cdr:sp macro="" textlink="">
      <cdr:nvSpPr>
        <cdr:cNvPr id="13" name="TextBox 1"/>
        <cdr:cNvSpPr txBox="1"/>
      </cdr:nvSpPr>
      <cdr:spPr>
        <a:xfrm xmlns:a="http://schemas.openxmlformats.org/drawingml/2006/main" rot="20056473">
          <a:off x="5501815" y="1697938"/>
          <a:ext cx="854413" cy="355610"/>
        </a:xfrm>
        <a:prstGeom xmlns:a="http://schemas.openxmlformats.org/drawingml/2006/main" prst="rect">
          <a:avLst/>
        </a:prstGeom>
        <a:solidFill xmlns:a="http://schemas.openxmlformats.org/drawingml/2006/main">
          <a:srgbClr val="1F497D">
            <a:lumMod val="60000"/>
            <a:lumOff val="40000"/>
          </a:srgbClr>
        </a:solidFill>
        <a:ln xmlns:a="http://schemas.openxmlformats.org/drawingml/2006/main"/>
      </cdr:spPr>
      <cdr:txBody>
        <a:bodyPr xmlns:a="http://schemas.openxmlformats.org/drawingml/2006/main" vert="horz" wrap="square" rtlCol="0" anchor="ctr">
          <a:no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ysClr val="window" lastClr="FFFFFF"/>
              </a:solidFill>
              <a:latin typeface="Arial Narrow" pitchFamily="34" charset="0"/>
            </a:rPr>
            <a:t>226,6%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0.58477</cdr:x>
      <cdr:y>0.72059</cdr:y>
    </cdr:from>
    <cdr:to>
      <cdr:x>0.59026</cdr:x>
      <cdr:y>0.73529</cdr:y>
    </cdr:to>
    <cdr:sp macro="" textlink="">
      <cdr:nvSpPr>
        <cdr:cNvPr id="3" name="Прямоугольная выноска 2"/>
        <cdr:cNvSpPr/>
      </cdr:nvSpPr>
      <cdr:spPr bwMode="auto">
        <a:xfrm xmlns:a="http://schemas.openxmlformats.org/drawingml/2006/main">
          <a:off x="4867556" y="3528392"/>
          <a:ext cx="45719" cy="72008"/>
        </a:xfrm>
        <a:prstGeom xmlns:a="http://schemas.openxmlformats.org/drawingml/2006/main" prst="wedgeRectCallout">
          <a:avLst>
            <a:gd name="adj1" fmla="val 23086"/>
            <a:gd name="adj2" fmla="val 114960"/>
          </a:avLst>
        </a:prstGeom>
        <a:noFill xmlns:a="http://schemas.openxmlformats.org/drawingml/2006/main"/>
        <a:ln xmlns:a="http://schemas.openxmlformats.org/drawingml/2006/main" w="25400" cap="flat" cmpd="sng" algn="ctr">
          <a:solidFill>
            <a:schemeClr val="tx2">
              <a:lumMod val="60000"/>
              <a:lumOff val="40000"/>
            </a:scheme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rtlCol="0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2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Calibri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0.43053</cdr:x>
      <cdr:y>0.40827</cdr:y>
    </cdr:from>
    <cdr:to>
      <cdr:x>0.60484</cdr:x>
      <cdr:y>0.5406</cdr:y>
    </cdr:to>
    <cdr:sp macro="" textlink="">
      <cdr:nvSpPr>
        <cdr:cNvPr id="2" name="TextBox 29"/>
        <cdr:cNvSpPr txBox="1"/>
      </cdr:nvSpPr>
      <cdr:spPr>
        <a:xfrm xmlns:a="http://schemas.openxmlformats.org/drawingml/2006/main">
          <a:off x="1689586" y="1831051"/>
          <a:ext cx="684079" cy="5934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/>
      </cdr:spPr>
      <cdr:txBody>
        <a:bodyPr xmlns:a="http://schemas.openxmlformats.org/drawingml/2006/main" vert="horz" wrap="none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>
              <a:solidFill>
                <a:schemeClr val="tx1"/>
              </a:solidFill>
            </a:rPr>
            <a:t>9472,8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0.10945</cdr:x>
      <cdr:y>0.89388</cdr:y>
    </cdr:from>
    <cdr:to>
      <cdr:x>0.14784</cdr:x>
      <cdr:y>0.92591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210" y="4418940"/>
          <a:ext cx="180020" cy="15831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7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0.15063</cdr:x>
      <cdr:y>0.86034</cdr:y>
    </cdr:from>
    <cdr:to>
      <cdr:x>0.55924</cdr:x>
      <cdr:y>0.95569</cdr:y>
    </cdr:to>
    <cdr:sp macro="" textlink="">
      <cdr:nvSpPr>
        <cdr:cNvPr id="3" name="TextBox 29"/>
        <cdr:cNvSpPr txBox="1"/>
      </cdr:nvSpPr>
      <cdr:spPr>
        <a:xfrm xmlns:a="http://schemas.openxmlformats.org/drawingml/2006/main">
          <a:off x="706298" y="4253127"/>
          <a:ext cx="1915967" cy="4713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/>
      </cdr:spPr>
      <cdr:txBody>
        <a:bodyPr xmlns:a="http://schemas.openxmlformats.org/drawingml/2006/main" vert="horz" wrap="none" rtlCol="0" anchor="ctr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/>
            <a:t>Народный бюджет</a:t>
          </a:r>
          <a:endParaRPr lang="ru-RU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0.27724</cdr:x>
      <cdr:y>0.33775</cdr:y>
    </cdr:from>
    <cdr:to>
      <cdr:x>0.43849</cdr:x>
      <cdr:y>0.4578</cdr:y>
    </cdr:to>
    <cdr:sp macro="" textlink="">
      <cdr:nvSpPr>
        <cdr:cNvPr id="4" name="TextBox 29"/>
        <cdr:cNvSpPr txBox="1"/>
      </cdr:nvSpPr>
      <cdr:spPr>
        <a:xfrm xmlns:a="http://schemas.openxmlformats.org/drawingml/2006/main">
          <a:off x="1299989" y="1669681"/>
          <a:ext cx="756084" cy="5934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/>
      </cdr:spPr>
      <cdr:txBody>
        <a:bodyPr xmlns:a="http://schemas.openxmlformats.org/drawingml/2006/main" vert="horz" wrap="none" rtlCol="0" anchor="ctr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/>
            <a:t>10798,2</a:t>
          </a:r>
          <a:endParaRPr lang="ru-RU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0.35417</cdr:x>
      <cdr:y>0</cdr:y>
    </cdr:from>
    <cdr:to>
      <cdr:x>0.43193</cdr:x>
      <cdr:y>0.11421</cdr:y>
    </cdr:to>
    <cdr:sp macro="" textlink="">
      <cdr:nvSpPr>
        <cdr:cNvPr id="5" name="TextBox 29"/>
        <cdr:cNvSpPr txBox="1"/>
      </cdr:nvSpPr>
      <cdr:spPr>
        <a:xfrm xmlns:a="http://schemas.openxmlformats.org/drawingml/2006/main">
          <a:off x="1660670" y="-1585917"/>
          <a:ext cx="364643" cy="5645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/>
      </cdr:spPr>
      <cdr:txBody>
        <a:bodyPr xmlns:a="http://schemas.openxmlformats.org/drawingml/2006/main" vert="horz" wrap="none" rtlCol="0" anchor="ctr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>
              <a:solidFill>
                <a:schemeClr val="tx1"/>
              </a:solidFill>
            </a:rPr>
            <a:t>2024 год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F129B55-CEB7-4C61-B104-3E7004456A56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8165"/>
            <a:ext cx="2946400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619B7C07-86A6-4EC6-BF16-31EA646FDE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689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33BFF151-7695-4F2C-935C-981BD61A1EFD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2EC6298F-2780-4B3F-B063-5CEE9F42DE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754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6298F-2780-4B3F-B063-5CEE9F42DE2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252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546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2" y="4714877"/>
            <a:ext cx="5438775" cy="4467225"/>
          </a:xfrm>
          <a:noFill/>
        </p:spPr>
        <p:txBody>
          <a:bodyPr lIns="91381" tIns="45687" rIns="91381" bIns="45687"/>
          <a:lstStyle/>
          <a:p>
            <a:endParaRPr lang="ru-RU" altLang="ru-RU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7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716256-B379-46B5-89AC-2AA2DBDCD20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34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895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19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740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6298F-2780-4B3F-B063-5CEE9F42DE2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173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863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38D3-D101-44C6-B991-D928E36EE784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73CA8-59ED-4571-B826-27D3492FD838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669360"/>
            <a:ext cx="2133600" cy="188640"/>
          </a:xfrm>
        </p:spPr>
        <p:txBody>
          <a:bodyPr lIns="0" tIns="0" rIns="0" bIns="0"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B42D-6345-4471-A348-0889FE5BC166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669360"/>
            <a:ext cx="2133600" cy="188640"/>
          </a:xfrm>
        </p:spPr>
        <p:txBody>
          <a:bodyPr lIns="0" tIns="0" rIns="0" bIns="0"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4099-83AF-47D0-AE38-B223F02144E9}" type="datetime1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010400" y="6669360"/>
            <a:ext cx="2133600" cy="18864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8739" y="2487625"/>
            <a:ext cx="4107505" cy="402866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A842F-38E9-4E2B-B971-A3DC190A26A8}" type="datetime1">
              <a:rPr lang="en-US" smtClean="0"/>
              <a:pPr/>
              <a:t>3/13/2025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010400" y="6669360"/>
            <a:ext cx="2133600" cy="18864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B20D-FD84-4099-B4AB-0E6FA923D9F8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02D3-1A53-436D-87CB-8A21AF414F28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2-9B2C-4749-B2D1-69AA102129B2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E41A-2000-4EFB-BA63-1438B0696B7E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E61C-737C-443E-BD79-D2A273AF1EB7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647-1BDD-4CC0-8FB6-BC62791456A8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E40F-8A76-4DD4-BB69-8CF256DC4B66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C046-9629-4407-B6DE-74DD16F43122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291DE-F664-4966-B917-7AE9AF1FCB6A}" type="datetime1">
              <a:rPr lang="en-US" smtClean="0"/>
              <a:pPr/>
              <a:t>3/13/2025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10400" y="6669360"/>
            <a:ext cx="2133600" cy="1886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 txBox="1">
            <a:spLocks/>
          </p:cNvSpPr>
          <p:nvPr/>
        </p:nvSpPr>
        <p:spPr>
          <a:xfrm>
            <a:off x="0" y="1088740"/>
            <a:ext cx="9144000" cy="4464496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>
                <a:latin typeface="+mj-lt"/>
                <a:ea typeface="+mj-ea"/>
                <a:cs typeface="+mj-cs"/>
              </a:rPr>
              <a:t>ОТЧЕТ 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>
                <a:latin typeface="+mj-lt"/>
                <a:ea typeface="+mj-ea"/>
                <a:cs typeface="+mj-cs"/>
              </a:rPr>
              <a:t>об исполнении бюджета </a:t>
            </a:r>
            <a:r>
              <a:rPr lang="ru-RU" sz="6600" b="1" dirty="0" err="1">
                <a:latin typeface="+mj-lt"/>
                <a:ea typeface="+mj-ea"/>
                <a:cs typeface="+mj-cs"/>
              </a:rPr>
              <a:t>Неболчского</a:t>
            </a:r>
            <a:r>
              <a:rPr lang="ru-RU" sz="6600" b="1" dirty="0">
                <a:latin typeface="+mj-lt"/>
                <a:ea typeface="+mj-ea"/>
                <a:cs typeface="+mj-cs"/>
              </a:rPr>
              <a:t> сельского поселения   за 2024 год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6600" b="1" dirty="0">
                <a:latin typeface="+mj-lt"/>
                <a:ea typeface="+mj-ea"/>
                <a:cs typeface="+mj-cs"/>
              </a:rPr>
              <a:t>(</a:t>
            </a:r>
            <a:r>
              <a:rPr lang="ru-RU" sz="6600" b="1" dirty="0"/>
              <a:t>на основе проекта решения Совета депутатов «Об исполнении бюджета </a:t>
            </a:r>
            <a:r>
              <a:rPr lang="ru-RU" sz="6600" b="1" dirty="0" err="1"/>
              <a:t>Неболчского</a:t>
            </a:r>
            <a:r>
              <a:rPr lang="ru-RU" sz="6600" b="1" dirty="0"/>
              <a:t> сельского поселения за 2024 год»</a:t>
            </a:r>
            <a:r>
              <a:rPr lang="ru-RU" sz="6600" b="1" dirty="0"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6600" b="1" dirty="0">
              <a:latin typeface="+mj-lt"/>
              <a:ea typeface="+mj-ea"/>
              <a:cs typeface="+mj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6021288"/>
            <a:ext cx="9144000" cy="83671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altLang="ru-RU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Администрация </a:t>
            </a:r>
            <a:r>
              <a:rPr lang="ru-RU" altLang="ru-RU" sz="2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Неболчского</a:t>
            </a:r>
            <a:r>
              <a:rPr lang="ru-RU" altLang="ru-RU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 сельского поселения</a:t>
            </a:r>
          </a:p>
          <a:p>
            <a:pPr algn="ctr">
              <a:defRPr/>
            </a:pPr>
            <a:r>
              <a:rPr lang="ru-RU" altLang="ru-RU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2025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-38879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2239" y="490323"/>
            <a:ext cx="9144000" cy="980644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 fontAlgn="b"/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доходной части бюджета сельского поселения  за 2018 год, тыс.рублей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524857"/>
              </p:ext>
            </p:extLst>
          </p:nvPr>
        </p:nvGraphicFramePr>
        <p:xfrm>
          <a:off x="197513" y="980503"/>
          <a:ext cx="8748973" cy="5188733"/>
        </p:xfrm>
        <a:graphic>
          <a:graphicData uri="http://schemas.openxmlformats.org/drawingml/2006/table">
            <a:tbl>
              <a:tblPr/>
              <a:tblGrid>
                <a:gridCol w="4782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2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0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Показатель 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заплани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ровано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исполнено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исполнения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0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Налоговые и неналоговые доходы,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 том числе: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8540,6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8593,0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100,6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Налог на доходы физических лиц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1303,3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1859,2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142,7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Акцизы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2816,9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3021,3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107,3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Налог на имущество физических лиц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544,0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568,3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104,5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9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Земельный налог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2767,0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1632,8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59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Государственная пошлина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6,1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122,4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Доходы от использования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имущества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954,4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1339,4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140,3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Инициативные платежи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150,0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165,8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110,5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4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Безвозмездные поступления,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 том числе: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31213,8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31213,8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дотации 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15064,1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15064,1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30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субсидии 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4297,4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4297,4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субвенции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605,3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605,3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5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Межбюджетные трансферты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11247,0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11247,0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192"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82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ДОХОДЫ ВСЕГО: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39754,4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39806,8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5565" y="-46935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2448" y="199840"/>
            <a:ext cx="9144000" cy="752248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Налоговые и неналоговые доходы 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lnSpc>
                <a:spcPts val="2400"/>
              </a:lnSpc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поселения в 2024 году</a:t>
            </a: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1178585390"/>
              </p:ext>
            </p:extLst>
          </p:nvPr>
        </p:nvGraphicFramePr>
        <p:xfrm>
          <a:off x="4192" y="2132856"/>
          <a:ext cx="471601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bject 4"/>
          <p:cNvSpPr txBox="1"/>
          <p:nvPr/>
        </p:nvSpPr>
        <p:spPr>
          <a:xfrm rot="16200000">
            <a:off x="-648326" y="2493150"/>
            <a:ext cx="1476164" cy="1795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z="1000" b="1" dirty="0">
                <a:latin typeface="Calibri"/>
                <a:cs typeface="Calibri"/>
              </a:rPr>
              <a:t>тыс. рублей</a:t>
            </a:r>
            <a:endParaRPr sz="1000" dirty="0">
              <a:latin typeface="Calibri"/>
              <a:cs typeface="Calibri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02949627"/>
              </p:ext>
            </p:extLst>
          </p:nvPr>
        </p:nvGraphicFramePr>
        <p:xfrm>
          <a:off x="4618045" y="908720"/>
          <a:ext cx="4428492" cy="5724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6" y="934263"/>
            <a:ext cx="4284476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cap="flat">
            <a:noFill/>
            <a:round/>
          </a:ln>
          <a:scene3d>
            <a:camera prst="orthographicFront"/>
            <a:lightRig rig="threePt" dir="t"/>
          </a:scene3d>
          <a:sp3d prstMaterial="matte"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" pitchFamily="34" charset="0"/>
              </a:rPr>
              <a:t>Структура налоговых и неналоговых доходов бюджета  сельского поселения  за 2024 год в разрезе доходных источников (тыс.рублей, % в общей сумме доходов)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982" y="1241757"/>
            <a:ext cx="4284476" cy="7386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cap="flat">
            <a:noFill/>
            <a:round/>
          </a:ln>
          <a:scene3d>
            <a:camera prst="orthographicFront"/>
            <a:lightRig rig="threePt" dir="t"/>
          </a:scene3d>
          <a:sp3d prstMaterial="matte"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" pitchFamily="34" charset="0"/>
              </a:rPr>
              <a:t>Динамика поступлений по налоговым и неналоговым доходам бюджета сельского поселения  с 2022 года (тыс.рублей)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5565" y="-46935"/>
            <a:ext cx="30362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16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0" y="0"/>
            <a:ext cx="9144001" cy="63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/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Основные направления расходов  бюджета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сельского поселения в 2024 году, тыс. рублей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59022622"/>
              </p:ext>
            </p:extLst>
          </p:nvPr>
        </p:nvGraphicFramePr>
        <p:xfrm>
          <a:off x="539552" y="1088740"/>
          <a:ext cx="8388932" cy="4323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91071" y="5394766"/>
            <a:ext cx="349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Всего </a:t>
            </a:r>
            <a:r>
              <a:rPr lang="en-US" b="1" dirty="0">
                <a:latin typeface="Calibri" pitchFamily="34" charset="0"/>
              </a:rPr>
              <a:t>4</a:t>
            </a:r>
            <a:r>
              <a:rPr lang="ru-RU" b="1" dirty="0">
                <a:latin typeface="Calibri" pitchFamily="34" charset="0"/>
              </a:rPr>
              <a:t>1068,0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ru-RU" b="1" dirty="0">
                <a:latin typeface="Calibri" pitchFamily="34" charset="0"/>
              </a:rPr>
              <a:t>тыс. рублей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60721982"/>
              </p:ext>
            </p:extLst>
          </p:nvPr>
        </p:nvGraphicFramePr>
        <p:xfrm>
          <a:off x="4968044" y="872717"/>
          <a:ext cx="3780420" cy="3780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0" y="1"/>
            <a:ext cx="9144000" cy="549757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Расходы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дорожного  фонда, тыс. рублей</a:t>
            </a: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95118146"/>
              </p:ext>
            </p:extLst>
          </p:nvPr>
        </p:nvGraphicFramePr>
        <p:xfrm>
          <a:off x="431541" y="908720"/>
          <a:ext cx="3744416" cy="3780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095333" y="5227731"/>
            <a:ext cx="6149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400" b="1" dirty="0">
                <a:latin typeface="Calibri" pitchFamily="34" charset="0"/>
              </a:rPr>
              <a:t>Содержание дорог местного значения</a:t>
            </a:r>
          </a:p>
          <a:p>
            <a:pPr>
              <a:lnSpc>
                <a:spcPct val="200000"/>
              </a:lnSpc>
            </a:pPr>
            <a:r>
              <a:rPr lang="ru-RU" sz="1400" b="1" dirty="0">
                <a:latin typeface="Calibri" pitchFamily="34" charset="0"/>
              </a:rPr>
              <a:t>Межбюджетные трансферты</a:t>
            </a:r>
          </a:p>
          <a:p>
            <a:pPr>
              <a:lnSpc>
                <a:spcPct val="200000"/>
              </a:lnSpc>
            </a:pPr>
            <a:r>
              <a:rPr lang="ru-RU" sz="1400" b="1" dirty="0">
                <a:latin typeface="Calibri" pitchFamily="34" charset="0"/>
              </a:rPr>
              <a:t>Субсидии  на формирование муниципальных дорожных фондов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928499" y="5412262"/>
            <a:ext cx="222422" cy="271848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90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928499" y="5819826"/>
            <a:ext cx="222422" cy="271848"/>
          </a:xfrm>
          <a:prstGeom prst="rect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90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928499" y="6219771"/>
            <a:ext cx="222422" cy="27184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90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39710" y="4819651"/>
            <a:ext cx="1416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20832,94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56519" y="4765931"/>
            <a:ext cx="108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3969,42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45699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РАСХОДЫ ПО ЖИЛИЩНОМУ </a:t>
            </a:r>
            <a:br>
              <a:rPr lang="ru-RU" dirty="0"/>
            </a:br>
            <a:r>
              <a:rPr lang="ru-RU" dirty="0"/>
              <a:t>ХОЗЯЙСТВУ.    ТЫС.РУБЛЕЙ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2023 год</a:t>
            </a:r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25237309"/>
              </p:ext>
            </p:extLst>
          </p:nvPr>
        </p:nvGraphicFramePr>
        <p:xfrm>
          <a:off x="323528" y="2174875"/>
          <a:ext cx="4173860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2024 год</a:t>
            </a:r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79372082"/>
              </p:ext>
            </p:extLst>
          </p:nvPr>
        </p:nvGraphicFramePr>
        <p:xfrm>
          <a:off x="4319973" y="2174875"/>
          <a:ext cx="4040188" cy="3737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797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6395" y="3478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Расходы по коммунальному хозяйству, тыс. рублей</a:t>
            </a: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41297760"/>
              </p:ext>
            </p:extLst>
          </p:nvPr>
        </p:nvGraphicFramePr>
        <p:xfrm>
          <a:off x="-7524" y="1772816"/>
          <a:ext cx="83239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6584" y="11643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/>
              <a:t>Расходы по благоустройству, тыс. рублей</a:t>
            </a:r>
          </a:p>
        </p:txBody>
      </p:sp>
      <p:graphicFrame>
        <p:nvGraphicFramePr>
          <p:cNvPr id="21" name="Объект 2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5286750"/>
              </p:ext>
            </p:extLst>
          </p:nvPr>
        </p:nvGraphicFramePr>
        <p:xfrm>
          <a:off x="2090" y="1309898"/>
          <a:ext cx="3924436" cy="4484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Объект 2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25016253"/>
              </p:ext>
            </p:extLst>
          </p:nvPr>
        </p:nvGraphicFramePr>
        <p:xfrm>
          <a:off x="4351758" y="1592796"/>
          <a:ext cx="4688958" cy="4943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07505" y="5800614"/>
            <a:ext cx="2340260" cy="406509"/>
          </a:xfrm>
          <a:prstGeom prst="rect">
            <a:avLst/>
          </a:prstGeom>
          <a:noFill/>
          <a:ln/>
        </p:spPr>
        <p:txBody>
          <a:bodyPr vert="horz" wrap="none" rtlCol="0" anchor="ctr"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Благоустройство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76564" y="5918895"/>
            <a:ext cx="180020" cy="158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508779" y="5839040"/>
            <a:ext cx="2459265" cy="406509"/>
          </a:xfrm>
          <a:prstGeom prst="rect">
            <a:avLst/>
          </a:prstGeom>
          <a:noFill/>
          <a:ln/>
        </p:spPr>
        <p:txBody>
          <a:bodyPr vert="horz" wrap="none" rtlCol="0" anchor="ctr">
            <a:noAutofit/>
          </a:bodyPr>
          <a:lstStyle/>
          <a:p>
            <a:pPr algn="ctr"/>
            <a:r>
              <a:rPr lang="ru-RU" b="1" dirty="0"/>
              <a:t>Уличное освещение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08779" y="5963137"/>
            <a:ext cx="180020" cy="1583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29"/>
          <p:cNvSpPr txBox="1"/>
          <p:nvPr/>
        </p:nvSpPr>
        <p:spPr>
          <a:xfrm>
            <a:off x="1795206" y="1444443"/>
            <a:ext cx="396660" cy="593457"/>
          </a:xfrm>
          <a:prstGeom prst="rect">
            <a:avLst/>
          </a:prstGeom>
          <a:noFill/>
          <a:ln/>
        </p:spPr>
        <p:txBody>
          <a:bodyPr vert="horz" wrap="none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tx1"/>
                </a:solidFill>
              </a:rPr>
              <a:t>2023 год</a:t>
            </a:r>
          </a:p>
        </p:txBody>
      </p:sp>
    </p:spTree>
    <p:extLst>
      <p:ext uri="{BB962C8B-B14F-4D97-AF65-F5344CB8AC3E}">
        <p14:creationId xmlns:p14="http://schemas.microsoft.com/office/powerpoint/2010/main" val="3344477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672867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 fontAlgn="b"/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поселения в разрезе муниципальных программ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Неболчского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за 2024 год, тыс.рублей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80659"/>
              </p:ext>
            </p:extLst>
          </p:nvPr>
        </p:nvGraphicFramePr>
        <p:xfrm>
          <a:off x="179512" y="1412775"/>
          <a:ext cx="8784976" cy="4301401"/>
        </p:xfrm>
        <a:graphic>
          <a:graphicData uri="http://schemas.openxmlformats.org/drawingml/2006/table">
            <a:tbl>
              <a:tblPr/>
              <a:tblGrid>
                <a:gridCol w="630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заплани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ровано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% исполне-ния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сельского поселения "Информатизация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2024-2026 годы"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145,57</a:t>
                      </a:r>
                    </a:p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145,57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оснащение высокопроизводительным и надежным оборудованием, обеспечение рабочих мест пользователей средствами вычислительной техники и лицензионным программным обеспечением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112,57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112,57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организация высокого технического,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технологического,программного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обслуживания и администрирования муниципальной информационно-вычислительной сети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33,00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33,00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сельского поселения "Противодействие коррупции в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Неболчском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сельском поселении на 2024-2026 годы"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18,23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18,23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5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совершенствование правового регулирования в сфере противодействия коррупции на территории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5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сельского поселения  "Капитальный ремонт автомобильных дорог общего пользования населенных пунктов на 2024-2026 годы"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4032,90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3851,86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672867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 fontAlgn="b"/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поселения в разрезе муниципальных программ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Неболчского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за 2024 год, тыс.рублей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28473"/>
              </p:ext>
            </p:extLst>
          </p:nvPr>
        </p:nvGraphicFramePr>
        <p:xfrm>
          <a:off x="215516" y="1008322"/>
          <a:ext cx="8712968" cy="4611966"/>
        </p:xfrm>
        <a:graphic>
          <a:graphicData uri="http://schemas.openxmlformats.org/drawingml/2006/table">
            <a:tbl>
              <a:tblPr/>
              <a:tblGrid>
                <a:gridCol w="6234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заплани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ровано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% исполне-ния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Задача: доведение технического и эксплуатационного состояния автомобильных дорог общего пользования населенных пунктов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до необходимого состояния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сельского поселения "Пожарная безопасность в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Неболчском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сельском поселении на  2024-2026 годы"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600,2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430,82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78,2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Задача:обеспечение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надлежащего состояния источников противопожарного водоснабжения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561,95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430,82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Задача:устройство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противопожарных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минерализированных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полос на территории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38,25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38,5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46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сельского поселения "Поддержка территориального общественного самоуправления в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Неболчском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сельском поселении на 2024-2026 годы"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выполнение мероприятий по благоустройству территорий общественного самоуправления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8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поселения "Развитие муниципальной службы в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Неболчском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сельском поселении на 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2024-2026 годы"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83668" y="80628"/>
            <a:ext cx="5274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поселения в разрезе муниципальных программ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Неболчского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за 2024 год,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806923"/>
              </p:ext>
            </p:extLst>
          </p:nvPr>
        </p:nvGraphicFramePr>
        <p:xfrm>
          <a:off x="143508" y="1120547"/>
          <a:ext cx="8568951" cy="5746007"/>
        </p:xfrm>
        <a:graphic>
          <a:graphicData uri="http://schemas.openxmlformats.org/drawingml/2006/table">
            <a:tbl>
              <a:tblPr/>
              <a:tblGrid>
                <a:gridCol w="6090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заплани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ровано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% исполне-ния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5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Задача: внедрение и применение современных методов кадровой работы, повышение профессиональной компетенции и мотивации муниципальных служащих к результативной деятельности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сельского поселения "Развитие физической культуры и спорта в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Неболчском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сельском поселении на 2024-2026 годы"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22,60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22,60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популяризация физической культуры и спорта в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Неболчском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сельском поселении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сельского поселения " Благоустройство территории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2024-2026 годы"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5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приведение в качественное состояние мест захоронения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повышение уровня внешнего благоустройства и санитарного состояния населенных пунктов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2555,52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2555,52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озеленение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Задача: захоронение безродных граждан на территории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12,48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12,48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Задача: реализация мероприятий  проектов местных инициатив граждан, включенных в муниципальную программу "Благоустройство территории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2024 год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1100,00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1100,00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Задача: Реализация мероприятий по уничтожению борщевика Сосновского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34,50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34,50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793910"/>
                  </a:ext>
                </a:extLst>
              </a:tr>
              <a:tr h="2057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654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8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7627" y="5085143"/>
            <a:ext cx="1810512" cy="1641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8267" y="1232756"/>
            <a:ext cx="8656320" cy="3780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5875" indent="260350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«</a:t>
            </a:r>
            <a:r>
              <a:rPr sz="1800" dirty="0" err="1">
                <a:latin typeface="Calibri"/>
                <a:cs typeface="Calibri"/>
              </a:rPr>
              <a:t>Б</a:t>
            </a:r>
            <a:r>
              <a:rPr sz="1800" spc="-55" dirty="0" err="1">
                <a:latin typeface="Calibri"/>
                <a:cs typeface="Calibri"/>
              </a:rPr>
              <a:t>ю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-30" dirty="0" err="1">
                <a:latin typeface="Calibri"/>
                <a:cs typeface="Calibri"/>
              </a:rPr>
              <a:t>ж</a:t>
            </a:r>
            <a:r>
              <a:rPr sz="1800" spc="-1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т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10" dirty="0" err="1">
                <a:latin typeface="Calibri"/>
                <a:cs typeface="Calibri"/>
              </a:rPr>
              <a:t>д</a:t>
            </a:r>
            <a:r>
              <a:rPr sz="1800" spc="0" dirty="0" err="1">
                <a:latin typeface="Calibri"/>
                <a:cs typeface="Calibri"/>
              </a:rPr>
              <a:t>ля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граж</a:t>
            </a:r>
            <a:r>
              <a:rPr sz="1800" spc="-15" dirty="0" err="1">
                <a:latin typeface="Calibri"/>
                <a:cs typeface="Calibri"/>
              </a:rPr>
              <a:t>д</a:t>
            </a:r>
            <a:r>
              <a:rPr sz="1800" spc="0" dirty="0" err="1">
                <a:latin typeface="Calibri"/>
                <a:cs typeface="Calibri"/>
              </a:rPr>
              <a:t>ан</a:t>
            </a:r>
            <a:r>
              <a:rPr sz="1800" spc="0" dirty="0">
                <a:latin typeface="Calibri"/>
                <a:cs typeface="Calibri"/>
              </a:rPr>
              <a:t>»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по</a:t>
            </a:r>
            <a:r>
              <a:rPr sz="1800" spc="-10" dirty="0" err="1">
                <a:latin typeface="Calibri"/>
                <a:cs typeface="Calibri"/>
              </a:rPr>
              <a:t>з</a:t>
            </a:r>
            <a:r>
              <a:rPr sz="1800" spc="0" dirty="0" err="1">
                <a:latin typeface="Calibri"/>
                <a:cs typeface="Calibri"/>
              </a:rPr>
              <a:t>на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-10" dirty="0" err="1">
                <a:latin typeface="Calibri"/>
                <a:cs typeface="Calibri"/>
              </a:rPr>
              <a:t>м</a:t>
            </a:r>
            <a:r>
              <a:rPr sz="1800" spc="0" dirty="0" err="1">
                <a:latin typeface="Calibri"/>
                <a:cs typeface="Calibri"/>
              </a:rPr>
              <a:t>ит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В</a:t>
            </a:r>
            <a:r>
              <a:rPr sz="1800" spc="5" dirty="0" err="1">
                <a:latin typeface="Calibri"/>
                <a:cs typeface="Calibri"/>
              </a:rPr>
              <a:t>а</a:t>
            </a:r>
            <a:r>
              <a:rPr sz="1800" spc="0" dirty="0" err="1">
                <a:latin typeface="Calibri"/>
                <a:cs typeface="Calibri"/>
              </a:rPr>
              <a:t>с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с</a:t>
            </a:r>
            <a:r>
              <a:rPr lang="ru-RU" sz="1800" spc="0" dirty="0">
                <a:latin typeface="Calibri"/>
                <a:cs typeface="Calibri"/>
              </a:rPr>
              <a:t>  решениями Совета депутатов сельского поселения </a:t>
            </a:r>
            <a:r>
              <a:rPr sz="1800" spc="-5" dirty="0">
                <a:latin typeface="Calibri"/>
                <a:cs typeface="Calibri"/>
              </a:rPr>
              <a:t>о 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б</a:t>
            </a:r>
            <a:r>
              <a:rPr sz="1800" spc="-55" dirty="0" err="1">
                <a:latin typeface="Calibri"/>
                <a:cs typeface="Calibri"/>
              </a:rPr>
              <a:t>ю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-30" dirty="0" err="1">
                <a:latin typeface="Calibri"/>
                <a:cs typeface="Calibri"/>
              </a:rPr>
              <a:t>ж</a:t>
            </a:r>
            <a:r>
              <a:rPr sz="1800" spc="-10" dirty="0" err="1">
                <a:latin typeface="Calibri"/>
                <a:cs typeface="Calibri"/>
              </a:rPr>
              <a:t>е</a:t>
            </a:r>
            <a:r>
              <a:rPr sz="1800" spc="-15" dirty="0" err="1">
                <a:latin typeface="Calibri"/>
                <a:cs typeface="Calibri"/>
              </a:rPr>
              <a:t>т</a:t>
            </a:r>
            <a:r>
              <a:rPr sz="1800" spc="0" dirty="0" err="1">
                <a:latin typeface="Calibri"/>
                <a:cs typeface="Calibri"/>
              </a:rPr>
              <a:t>е</a:t>
            </a:r>
            <a:r>
              <a:rPr lang="ru-RU" sz="1800" spc="0" dirty="0">
                <a:latin typeface="Calibri"/>
                <a:cs typeface="Calibri"/>
              </a:rPr>
              <a:t> сельского поселения и основными показателями его исполнения.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 dirty="0"/>
          </a:p>
          <a:p>
            <a:pPr marL="12700" marR="12700" indent="313690" algn="just">
              <a:lnSpc>
                <a:spcPct val="100000"/>
              </a:lnSpc>
            </a:pPr>
            <a:r>
              <a:rPr sz="1800" dirty="0" err="1">
                <a:latin typeface="Calibri"/>
                <a:cs typeface="Calibri"/>
              </a:rPr>
              <a:t>Пр</a:t>
            </a:r>
            <a:r>
              <a:rPr sz="1800" spc="-25" dirty="0" err="1">
                <a:latin typeface="Calibri"/>
                <a:cs typeface="Calibri"/>
              </a:rPr>
              <a:t>е</a:t>
            </a:r>
            <a:r>
              <a:rPr sz="1800" spc="-10" dirty="0" err="1">
                <a:latin typeface="Calibri"/>
                <a:cs typeface="Calibri"/>
              </a:rPr>
              <a:t>дс</a:t>
            </a:r>
            <a:r>
              <a:rPr sz="1800" spc="0" dirty="0" err="1">
                <a:latin typeface="Calibri"/>
                <a:cs typeface="Calibri"/>
              </a:rPr>
              <a:t>та</a:t>
            </a:r>
            <a:r>
              <a:rPr sz="1800" spc="-10" dirty="0" err="1">
                <a:latin typeface="Calibri"/>
                <a:cs typeface="Calibri"/>
              </a:rPr>
              <a:t>в</a:t>
            </a:r>
            <a:r>
              <a:rPr sz="1800" spc="0" dirty="0" err="1">
                <a:latin typeface="Calibri"/>
                <a:cs typeface="Calibri"/>
              </a:rPr>
              <a:t>л</a:t>
            </a:r>
            <a:r>
              <a:rPr sz="1800" spc="-1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н</a:t>
            </a:r>
            <a:r>
              <a:rPr sz="1800" spc="-10" dirty="0" err="1">
                <a:latin typeface="Calibri"/>
                <a:cs typeface="Calibri"/>
              </a:rPr>
              <a:t>н</a:t>
            </a:r>
            <a:r>
              <a:rPr sz="1800" spc="0" dirty="0" err="1">
                <a:latin typeface="Calibri"/>
                <a:cs typeface="Calibri"/>
              </a:rPr>
              <a:t>ая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информ</a:t>
            </a:r>
            <a:r>
              <a:rPr sz="1800" spc="5" dirty="0" err="1">
                <a:latin typeface="Calibri"/>
                <a:cs typeface="Calibri"/>
              </a:rPr>
              <a:t>а</a:t>
            </a:r>
            <a:r>
              <a:rPr sz="1800" spc="0" dirty="0" err="1">
                <a:latin typeface="Calibri"/>
                <a:cs typeface="Calibri"/>
              </a:rPr>
              <a:t>ция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пр</a:t>
            </a:r>
            <a:r>
              <a:rPr sz="1800" spc="-2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дназ</a:t>
            </a:r>
            <a:r>
              <a:rPr sz="1800" spc="-10" dirty="0" err="1">
                <a:latin typeface="Calibri"/>
                <a:cs typeface="Calibri"/>
              </a:rPr>
              <a:t>н</a:t>
            </a:r>
            <a:r>
              <a:rPr sz="1800" spc="10" dirty="0" err="1">
                <a:latin typeface="Calibri"/>
                <a:cs typeface="Calibri"/>
              </a:rPr>
              <a:t>а</a:t>
            </a:r>
            <a:r>
              <a:rPr sz="1800" spc="0" dirty="0" err="1">
                <a:latin typeface="Calibri"/>
                <a:cs typeface="Calibri"/>
              </a:rPr>
              <a:t>чена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5" dirty="0" err="1">
                <a:latin typeface="Calibri"/>
                <a:cs typeface="Calibri"/>
              </a:rPr>
              <a:t>л</a:t>
            </a:r>
            <a:r>
              <a:rPr sz="1800" spc="0" dirty="0" err="1">
                <a:latin typeface="Calibri"/>
                <a:cs typeface="Calibri"/>
              </a:rPr>
              <a:t>я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ш</a:t>
            </a:r>
            <a:r>
              <a:rPr sz="1800" spc="-10" dirty="0" err="1">
                <a:latin typeface="Calibri"/>
                <a:cs typeface="Calibri"/>
              </a:rPr>
              <a:t>и</a:t>
            </a:r>
            <a:r>
              <a:rPr sz="1800" spc="0" dirty="0" err="1">
                <a:latin typeface="Calibri"/>
                <a:cs typeface="Calibri"/>
              </a:rPr>
              <a:t>ро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-25" dirty="0" err="1">
                <a:latin typeface="Calibri"/>
                <a:cs typeface="Calibri"/>
              </a:rPr>
              <a:t>г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круга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</a:t>
            </a:r>
            <a:r>
              <a:rPr sz="1800" spc="-40" dirty="0" err="1">
                <a:latin typeface="Calibri"/>
                <a:cs typeface="Calibri"/>
              </a:rPr>
              <a:t>о</a:t>
            </a:r>
            <a:r>
              <a:rPr sz="1800" spc="-10" dirty="0" err="1">
                <a:latin typeface="Calibri"/>
                <a:cs typeface="Calibri"/>
              </a:rPr>
              <a:t>ль</a:t>
            </a:r>
            <a:r>
              <a:rPr sz="1800" spc="5" dirty="0" err="1">
                <a:latin typeface="Calibri"/>
                <a:cs typeface="Calibri"/>
              </a:rPr>
              <a:t>з</a:t>
            </a:r>
            <a:r>
              <a:rPr sz="1800" spc="0" dirty="0" err="1">
                <a:latin typeface="Calibri"/>
                <a:cs typeface="Calibri"/>
              </a:rPr>
              <a:t>ова</a:t>
            </a:r>
            <a:r>
              <a:rPr sz="1800" spc="-10" dirty="0" err="1">
                <a:latin typeface="Calibri"/>
                <a:cs typeface="Calibri"/>
              </a:rPr>
              <a:t>т</a:t>
            </a:r>
            <a:r>
              <a:rPr sz="1800" spc="-35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лей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и </a:t>
            </a:r>
            <a:r>
              <a:rPr sz="1800" spc="-15" dirty="0" err="1">
                <a:latin typeface="Calibri"/>
                <a:cs typeface="Calibri"/>
              </a:rPr>
              <a:t>б</a:t>
            </a:r>
            <a:r>
              <a:rPr sz="1800" spc="-75" dirty="0" err="1">
                <a:latin typeface="Calibri"/>
                <a:cs typeface="Calibri"/>
              </a:rPr>
              <a:t>у</a:t>
            </a:r>
            <a:r>
              <a:rPr sz="1800" spc="-10" dirty="0" err="1">
                <a:latin typeface="Calibri"/>
                <a:cs typeface="Calibri"/>
              </a:rPr>
              <a:t>де</a:t>
            </a:r>
            <a:r>
              <a:rPr sz="1800" spc="0" dirty="0" err="1">
                <a:latin typeface="Calibri"/>
                <a:cs typeface="Calibri"/>
              </a:rPr>
              <a:t>т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ин</a:t>
            </a:r>
            <a:r>
              <a:rPr sz="1800" spc="-20" dirty="0" err="1">
                <a:latin typeface="Calibri"/>
                <a:cs typeface="Calibri"/>
              </a:rPr>
              <a:t>т</a:t>
            </a:r>
            <a:r>
              <a:rPr sz="1800" spc="0" dirty="0" err="1">
                <a:latin typeface="Calibri"/>
                <a:cs typeface="Calibri"/>
              </a:rPr>
              <a:t>е</a:t>
            </a:r>
            <a:r>
              <a:rPr sz="1800" spc="5" dirty="0" err="1">
                <a:latin typeface="Calibri"/>
                <a:cs typeface="Calibri"/>
              </a:rPr>
              <a:t>р</a:t>
            </a:r>
            <a:r>
              <a:rPr sz="1800" spc="10" dirty="0" err="1">
                <a:latin typeface="Calibri"/>
                <a:cs typeface="Calibri"/>
              </a:rPr>
              <a:t>е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5" dirty="0" err="1">
                <a:latin typeface="Calibri"/>
                <a:cs typeface="Calibri"/>
              </a:rPr>
              <a:t>н</a:t>
            </a:r>
            <a:r>
              <a:rPr sz="1800" spc="0" dirty="0" err="1">
                <a:latin typeface="Calibri"/>
                <a:cs typeface="Calibri"/>
              </a:rPr>
              <a:t>а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и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</a:t>
            </a:r>
            <a:r>
              <a:rPr sz="1800" spc="-40" dirty="0" err="1">
                <a:latin typeface="Calibri"/>
                <a:cs typeface="Calibri"/>
              </a:rPr>
              <a:t>о</a:t>
            </a:r>
            <a:r>
              <a:rPr sz="1800" spc="0" dirty="0" err="1">
                <a:latin typeface="Calibri"/>
                <a:cs typeface="Calibri"/>
              </a:rPr>
              <a:t>лезна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lang="ru-RU" sz="1800" spc="165" dirty="0">
                <a:latin typeface="Calibri"/>
                <a:cs typeface="Calibri"/>
              </a:rPr>
              <a:t>всем гражданам, </a:t>
            </a:r>
            <a:r>
              <a:rPr lang="ru-RU" spc="165" dirty="0">
                <a:latin typeface="Calibri"/>
                <a:cs typeface="Calibri"/>
              </a:rPr>
              <a:t>проживающим на территории сельского поселения. Так как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б</a:t>
            </a:r>
            <a:r>
              <a:rPr sz="1800" spc="-55" dirty="0" err="1">
                <a:latin typeface="Calibri"/>
                <a:cs typeface="Calibri"/>
              </a:rPr>
              <a:t>ю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-30" dirty="0" err="1">
                <a:latin typeface="Calibri"/>
                <a:cs typeface="Calibri"/>
              </a:rPr>
              <a:t>ж</a:t>
            </a:r>
            <a:r>
              <a:rPr sz="1800" spc="-1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т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з</a:t>
            </a:r>
            <a:r>
              <a:rPr sz="1800" spc="0" dirty="0" err="1">
                <a:latin typeface="Calibri"/>
                <a:cs typeface="Calibri"/>
              </a:rPr>
              <a:t>атрагивает</a:t>
            </a:r>
            <a:r>
              <a:rPr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и</a:t>
            </a:r>
            <a:r>
              <a:rPr sz="1800" spc="-10" dirty="0" err="1">
                <a:latin typeface="Calibri"/>
                <a:cs typeface="Calibri"/>
              </a:rPr>
              <a:t>н</a:t>
            </a:r>
            <a:r>
              <a:rPr sz="1800" spc="-15" dirty="0" err="1">
                <a:latin typeface="Calibri"/>
                <a:cs typeface="Calibri"/>
              </a:rPr>
              <a:t>т</a:t>
            </a:r>
            <a:r>
              <a:rPr sz="1800" spc="0" dirty="0" err="1">
                <a:latin typeface="Calibri"/>
                <a:cs typeface="Calibri"/>
              </a:rPr>
              <a:t>ер</a:t>
            </a:r>
            <a:r>
              <a:rPr sz="1800" spc="5" dirty="0" err="1">
                <a:latin typeface="Calibri"/>
                <a:cs typeface="Calibri"/>
              </a:rPr>
              <a:t>е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ы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аж</a:t>
            </a:r>
            <a:r>
              <a:rPr sz="1800" spc="-15" dirty="0" err="1">
                <a:latin typeface="Calibri"/>
                <a:cs typeface="Calibri"/>
              </a:rPr>
              <a:t>д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-30" dirty="0" err="1">
                <a:latin typeface="Calibri"/>
                <a:cs typeface="Calibri"/>
              </a:rPr>
              <a:t>г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ж</a:t>
            </a:r>
            <a:r>
              <a:rPr sz="1800" spc="0" dirty="0" err="1">
                <a:latin typeface="Calibri"/>
                <a:cs typeface="Calibri"/>
              </a:rPr>
              <a:t>и</a:t>
            </a:r>
            <a:r>
              <a:rPr sz="1800" spc="-20" dirty="0" err="1">
                <a:latin typeface="Calibri"/>
                <a:cs typeface="Calibri"/>
              </a:rPr>
              <a:t>т</a:t>
            </a:r>
            <a:r>
              <a:rPr sz="1800" spc="-25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ля</a:t>
            </a:r>
            <a:r>
              <a:rPr sz="1800" spc="0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 dirty="0"/>
          </a:p>
          <a:p>
            <a:pPr marL="12700" marR="13335" indent="260350" algn="just">
              <a:lnSpc>
                <a:spcPct val="100000"/>
              </a:lnSpc>
            </a:pPr>
            <a:r>
              <a:rPr sz="1800" spc="-130" dirty="0" err="1">
                <a:latin typeface="Calibri"/>
                <a:cs typeface="Calibri"/>
              </a:rPr>
              <a:t>Г</a:t>
            </a:r>
            <a:r>
              <a:rPr sz="1800" spc="0" dirty="0" err="1">
                <a:latin typeface="Calibri"/>
                <a:cs typeface="Calibri"/>
              </a:rPr>
              <a:t>раждане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—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и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ак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нало</a:t>
            </a:r>
            <a:r>
              <a:rPr sz="1800" spc="-20" dirty="0" err="1">
                <a:latin typeface="Calibri"/>
                <a:cs typeface="Calibri"/>
              </a:rPr>
              <a:t>г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5" dirty="0" err="1">
                <a:latin typeface="Calibri"/>
                <a:cs typeface="Calibri"/>
              </a:rPr>
              <a:t>п</a:t>
            </a:r>
            <a:r>
              <a:rPr sz="1800" spc="-10" dirty="0" err="1">
                <a:latin typeface="Calibri"/>
                <a:cs typeface="Calibri"/>
              </a:rPr>
              <a:t>л</a:t>
            </a:r>
            <a:r>
              <a:rPr sz="1800" spc="0" dirty="0" err="1">
                <a:latin typeface="Calibri"/>
                <a:cs typeface="Calibri"/>
              </a:rPr>
              <a:t>а</a:t>
            </a:r>
            <a:r>
              <a:rPr sz="1800" spc="-15" dirty="0" err="1">
                <a:latin typeface="Calibri"/>
                <a:cs typeface="Calibri"/>
              </a:rPr>
              <a:t>т</a:t>
            </a:r>
            <a:r>
              <a:rPr sz="1800" spc="-35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л</a:t>
            </a:r>
            <a:r>
              <a:rPr sz="1800" spc="-10" dirty="0" err="1">
                <a:latin typeface="Calibri"/>
                <a:cs typeface="Calibri"/>
              </a:rPr>
              <a:t>ь</a:t>
            </a:r>
            <a:r>
              <a:rPr sz="1800" spc="0" dirty="0" err="1">
                <a:latin typeface="Calibri"/>
                <a:cs typeface="Calibri"/>
              </a:rPr>
              <a:t>щ</a:t>
            </a:r>
            <a:r>
              <a:rPr sz="1800" spc="-10" dirty="0" err="1">
                <a:latin typeface="Calibri"/>
                <a:cs typeface="Calibri"/>
              </a:rPr>
              <a:t>и</a:t>
            </a:r>
            <a:r>
              <a:rPr sz="1800" spc="0" dirty="0" err="1">
                <a:latin typeface="Calibri"/>
                <a:cs typeface="Calibri"/>
              </a:rPr>
              <a:t>ки</a:t>
            </a:r>
            <a:r>
              <a:rPr sz="1800" spc="0" dirty="0">
                <a:latin typeface="Calibri"/>
                <a:cs typeface="Calibri"/>
              </a:rPr>
              <a:t>,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и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ак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</a:t>
            </a:r>
            <a:r>
              <a:rPr sz="1800" spc="-15" dirty="0" err="1">
                <a:latin typeface="Calibri"/>
                <a:cs typeface="Calibri"/>
              </a:rPr>
              <a:t>о</a:t>
            </a:r>
            <a:r>
              <a:rPr sz="1800" spc="0" dirty="0" err="1">
                <a:latin typeface="Calibri"/>
                <a:cs typeface="Calibri"/>
              </a:rPr>
              <a:t>треби</a:t>
            </a:r>
            <a:r>
              <a:rPr sz="1800" spc="-15" dirty="0" err="1">
                <a:latin typeface="Calibri"/>
                <a:cs typeface="Calibri"/>
              </a:rPr>
              <a:t>т</a:t>
            </a:r>
            <a:r>
              <a:rPr sz="1800" spc="-20" dirty="0" err="1">
                <a:latin typeface="Calibri"/>
                <a:cs typeface="Calibri"/>
              </a:rPr>
              <a:t>е</a:t>
            </a:r>
            <a:r>
              <a:rPr sz="1800" spc="-10" dirty="0" err="1">
                <a:latin typeface="Calibri"/>
                <a:cs typeface="Calibri"/>
              </a:rPr>
              <a:t>л</a:t>
            </a:r>
            <a:r>
              <a:rPr sz="1800" spc="0" dirty="0" err="1">
                <a:latin typeface="Calibri"/>
                <a:cs typeface="Calibri"/>
              </a:rPr>
              <a:t>и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об</a:t>
            </a:r>
            <a:r>
              <a:rPr sz="1800" spc="-20" dirty="0" err="1">
                <a:latin typeface="Calibri"/>
                <a:cs typeface="Calibri"/>
              </a:rPr>
              <a:t>щ</a:t>
            </a:r>
            <a:r>
              <a:rPr sz="1800" spc="10" dirty="0" err="1">
                <a:latin typeface="Calibri"/>
                <a:cs typeface="Calibri"/>
              </a:rPr>
              <a:t>е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твенн</a:t>
            </a:r>
            <a:r>
              <a:rPr sz="1800" spc="10" dirty="0" err="1">
                <a:latin typeface="Calibri"/>
                <a:cs typeface="Calibri"/>
              </a:rPr>
              <a:t>ы</a:t>
            </a:r>
            <a:r>
              <a:rPr sz="1800" spc="0" dirty="0" err="1">
                <a:latin typeface="Calibri"/>
                <a:cs typeface="Calibri"/>
              </a:rPr>
              <a:t>х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-40" dirty="0" err="1">
                <a:latin typeface="Calibri"/>
                <a:cs typeface="Calibri"/>
              </a:rPr>
              <a:t>б</a:t>
            </a:r>
            <a:r>
              <a:rPr sz="1800" spc="0" dirty="0" err="1">
                <a:latin typeface="Calibri"/>
                <a:cs typeface="Calibri"/>
              </a:rPr>
              <a:t>лаг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— </a:t>
            </a:r>
            <a:r>
              <a:rPr sz="1800" spc="-10" dirty="0" err="1">
                <a:latin typeface="Calibri"/>
                <a:cs typeface="Calibri"/>
              </a:rPr>
              <a:t>д</a:t>
            </a:r>
            <a:r>
              <a:rPr sz="1800" spc="-50" dirty="0" err="1">
                <a:latin typeface="Calibri"/>
                <a:cs typeface="Calibri"/>
              </a:rPr>
              <a:t>о</a:t>
            </a:r>
            <a:r>
              <a:rPr sz="1800" spc="0" dirty="0" err="1">
                <a:latin typeface="Calibri"/>
                <a:cs typeface="Calibri"/>
              </a:rPr>
              <a:t>лж</a:t>
            </a:r>
            <a:r>
              <a:rPr sz="1800" spc="-10" dirty="0" err="1">
                <a:latin typeface="Calibri"/>
                <a:cs typeface="Calibri"/>
              </a:rPr>
              <a:t>н</a:t>
            </a:r>
            <a:r>
              <a:rPr sz="1800" spc="0" dirty="0" err="1">
                <a:latin typeface="Calibri"/>
                <a:cs typeface="Calibri"/>
              </a:rPr>
              <a:t>ы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быть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увер</a:t>
            </a:r>
            <a:r>
              <a:rPr sz="1800" spc="5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ны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в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-30" dirty="0" err="1">
                <a:latin typeface="Calibri"/>
                <a:cs typeface="Calibri"/>
              </a:rPr>
              <a:t>т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5" dirty="0" err="1">
                <a:latin typeface="Calibri"/>
                <a:cs typeface="Calibri"/>
              </a:rPr>
              <a:t>м</a:t>
            </a:r>
            <a:r>
              <a:rPr sz="1800" spc="0" dirty="0">
                <a:latin typeface="Calibri"/>
                <a:cs typeface="Calibri"/>
              </a:rPr>
              <a:t>,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ч</a:t>
            </a:r>
            <a:r>
              <a:rPr sz="1800" spc="-30" dirty="0" err="1">
                <a:latin typeface="Calibri"/>
                <a:cs typeface="Calibri"/>
              </a:rPr>
              <a:t>т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пер</a:t>
            </a:r>
            <a:r>
              <a:rPr sz="1800" spc="-2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да</a:t>
            </a:r>
            <a:r>
              <a:rPr sz="1800" spc="5" dirty="0" err="1">
                <a:latin typeface="Calibri"/>
                <a:cs typeface="Calibri"/>
              </a:rPr>
              <a:t>в</a:t>
            </a:r>
            <a:r>
              <a:rPr sz="1800" spc="0" dirty="0" err="1">
                <a:latin typeface="Calibri"/>
                <a:cs typeface="Calibri"/>
              </a:rPr>
              <a:t>а</a:t>
            </a:r>
            <a:r>
              <a:rPr sz="1800" spc="-1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мые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и</a:t>
            </a:r>
            <a:r>
              <a:rPr sz="1800" spc="-10" dirty="0" err="1">
                <a:latin typeface="Calibri"/>
                <a:cs typeface="Calibri"/>
              </a:rPr>
              <a:t>м</a:t>
            </a:r>
            <a:r>
              <a:rPr sz="1800" spc="0" dirty="0" err="1">
                <a:latin typeface="Calibri"/>
                <a:cs typeface="Calibri"/>
              </a:rPr>
              <a:t>и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в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10" dirty="0" err="1">
                <a:latin typeface="Calibri"/>
                <a:cs typeface="Calibri"/>
              </a:rPr>
              <a:t>р</a:t>
            </a:r>
            <a:r>
              <a:rPr sz="1800" spc="0" dirty="0" err="1">
                <a:latin typeface="Calibri"/>
                <a:cs typeface="Calibri"/>
              </a:rPr>
              <a:t>ас</a:t>
            </a:r>
            <a:r>
              <a:rPr sz="1800" spc="-10" dirty="0" err="1">
                <a:latin typeface="Calibri"/>
                <a:cs typeface="Calibri"/>
              </a:rPr>
              <a:t>п</a:t>
            </a:r>
            <a:r>
              <a:rPr sz="1800" spc="0" dirty="0" err="1">
                <a:latin typeface="Calibri"/>
                <a:cs typeface="Calibri"/>
              </a:rPr>
              <a:t>оря</a:t>
            </a:r>
            <a:r>
              <a:rPr sz="1800" spc="-30" dirty="0" err="1">
                <a:latin typeface="Calibri"/>
                <a:cs typeface="Calibri"/>
              </a:rPr>
              <a:t>ж</a:t>
            </a:r>
            <a:r>
              <a:rPr sz="1800" spc="0" dirty="0" err="1">
                <a:latin typeface="Calibri"/>
                <a:cs typeface="Calibri"/>
              </a:rPr>
              <a:t>е</a:t>
            </a:r>
            <a:r>
              <a:rPr sz="1800" spc="10" dirty="0" err="1">
                <a:latin typeface="Calibri"/>
                <a:cs typeface="Calibri"/>
              </a:rPr>
              <a:t>н</a:t>
            </a:r>
            <a:r>
              <a:rPr sz="1800" spc="0" dirty="0" err="1">
                <a:latin typeface="Calibri"/>
                <a:cs typeface="Calibri"/>
              </a:rPr>
              <a:t>ие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-15" dirty="0" err="1">
                <a:latin typeface="Calibri"/>
                <a:cs typeface="Calibri"/>
              </a:rPr>
              <a:t>г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-75" dirty="0" err="1">
                <a:latin typeface="Calibri"/>
                <a:cs typeface="Calibri"/>
              </a:rPr>
              <a:t>у</a:t>
            </a:r>
            <a:r>
              <a:rPr sz="1800" spc="0" dirty="0" err="1">
                <a:latin typeface="Calibri"/>
                <a:cs typeface="Calibri"/>
              </a:rPr>
              <a:t>да</a:t>
            </a:r>
            <a:r>
              <a:rPr sz="1800" spc="5" dirty="0" err="1">
                <a:latin typeface="Calibri"/>
                <a:cs typeface="Calibri"/>
              </a:rPr>
              <a:t>р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тва</a:t>
            </a:r>
            <a:r>
              <a:rPr sz="1800" spc="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р</a:t>
            </a:r>
            <a:r>
              <a:rPr sz="1800" spc="-20" dirty="0" err="1">
                <a:latin typeface="Calibri"/>
                <a:cs typeface="Calibri"/>
              </a:rPr>
              <a:t>е</a:t>
            </a:r>
            <a:r>
              <a:rPr sz="1800" spc="-10" dirty="0" err="1">
                <a:latin typeface="Calibri"/>
                <a:cs typeface="Calibri"/>
              </a:rPr>
              <a:t>дс</a:t>
            </a:r>
            <a:r>
              <a:rPr sz="1800" spc="0" dirty="0" err="1">
                <a:latin typeface="Calibri"/>
                <a:cs typeface="Calibri"/>
              </a:rPr>
              <a:t>тва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5" dirty="0" err="1">
                <a:latin typeface="Calibri"/>
                <a:cs typeface="Calibri"/>
              </a:rPr>
              <a:t>и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п</a:t>
            </a:r>
            <a:r>
              <a:rPr sz="1800" spc="-40" dirty="0" err="1">
                <a:latin typeface="Calibri"/>
                <a:cs typeface="Calibri"/>
              </a:rPr>
              <a:t>о</a:t>
            </a:r>
            <a:r>
              <a:rPr sz="1800" spc="0" dirty="0" err="1">
                <a:latin typeface="Calibri"/>
                <a:cs typeface="Calibri"/>
              </a:rPr>
              <a:t>ль</a:t>
            </a:r>
            <a:r>
              <a:rPr sz="1800" spc="-20" dirty="0" err="1">
                <a:latin typeface="Calibri"/>
                <a:cs typeface="Calibri"/>
              </a:rPr>
              <a:t>з</a:t>
            </a:r>
            <a:r>
              <a:rPr sz="1800" spc="0" dirty="0" err="1">
                <a:latin typeface="Calibri"/>
                <a:cs typeface="Calibri"/>
              </a:rPr>
              <a:t>у</a:t>
            </a:r>
            <a:r>
              <a:rPr sz="1800" spc="-15" dirty="0" err="1">
                <a:latin typeface="Calibri"/>
                <a:cs typeface="Calibri"/>
              </a:rPr>
              <a:t>ют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я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про</a:t>
            </a:r>
            <a:r>
              <a:rPr sz="1800" spc="5" dirty="0" err="1">
                <a:latin typeface="Calibri"/>
                <a:cs typeface="Calibri"/>
              </a:rPr>
              <a:t>з</a:t>
            </a:r>
            <a:r>
              <a:rPr sz="1800" spc="0" dirty="0" err="1">
                <a:latin typeface="Calibri"/>
                <a:cs typeface="Calibri"/>
              </a:rPr>
              <a:t>р</a:t>
            </a:r>
            <a:r>
              <a:rPr sz="1800" spc="10" dirty="0" err="1">
                <a:latin typeface="Calibri"/>
                <a:cs typeface="Calibri"/>
              </a:rPr>
              <a:t>а</a:t>
            </a:r>
            <a:r>
              <a:rPr sz="1800" spc="0" dirty="0" err="1">
                <a:latin typeface="Calibri"/>
                <a:cs typeface="Calibri"/>
              </a:rPr>
              <a:t>ч</a:t>
            </a:r>
            <a:r>
              <a:rPr sz="1800" spc="-10" dirty="0" err="1">
                <a:latin typeface="Calibri"/>
                <a:cs typeface="Calibri"/>
              </a:rPr>
              <a:t>н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и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эфф</a:t>
            </a:r>
            <a:r>
              <a:rPr sz="1800" spc="5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кти</a:t>
            </a:r>
            <a:r>
              <a:rPr sz="1800" spc="10" dirty="0" err="1">
                <a:latin typeface="Calibri"/>
                <a:cs typeface="Calibri"/>
              </a:rPr>
              <a:t>в</a:t>
            </a:r>
            <a:r>
              <a:rPr sz="1800" spc="0" dirty="0" err="1">
                <a:latin typeface="Calibri"/>
                <a:cs typeface="Calibri"/>
              </a:rPr>
              <a:t>но</a:t>
            </a:r>
            <a:r>
              <a:rPr sz="1800" spc="0" dirty="0">
                <a:latin typeface="Calibri"/>
                <a:cs typeface="Calibri"/>
              </a:rPr>
              <a:t>,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прин</a:t>
            </a:r>
            <a:r>
              <a:rPr sz="1800" spc="5" dirty="0" err="1">
                <a:latin typeface="Calibri"/>
                <a:cs typeface="Calibri"/>
              </a:rPr>
              <a:t>о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ят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онкрет</a:t>
            </a:r>
            <a:r>
              <a:rPr sz="1800" spc="-10" dirty="0" err="1">
                <a:latin typeface="Calibri"/>
                <a:cs typeface="Calibri"/>
              </a:rPr>
              <a:t>н</a:t>
            </a:r>
            <a:r>
              <a:rPr sz="1800" spc="0" dirty="0" err="1">
                <a:latin typeface="Calibri"/>
                <a:cs typeface="Calibri"/>
              </a:rPr>
              <a:t>ые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р</a:t>
            </a:r>
            <a:r>
              <a:rPr sz="1800" spc="15" dirty="0" err="1">
                <a:latin typeface="Calibri"/>
                <a:cs typeface="Calibri"/>
              </a:rPr>
              <a:t>е</a:t>
            </a:r>
            <a:r>
              <a:rPr sz="1800" spc="-10" dirty="0" err="1">
                <a:latin typeface="Calibri"/>
                <a:cs typeface="Calibri"/>
              </a:rPr>
              <a:t>з</a:t>
            </a:r>
            <a:r>
              <a:rPr sz="1800" spc="-60" dirty="0" err="1">
                <a:latin typeface="Calibri"/>
                <a:cs typeface="Calibri"/>
              </a:rPr>
              <a:t>у</a:t>
            </a:r>
            <a:r>
              <a:rPr sz="1800" spc="0" dirty="0" err="1">
                <a:latin typeface="Calibri"/>
                <a:cs typeface="Calibri"/>
              </a:rPr>
              <a:t>л</a:t>
            </a:r>
            <a:r>
              <a:rPr sz="1800" spc="-80" dirty="0" err="1">
                <a:latin typeface="Calibri"/>
                <a:cs typeface="Calibri"/>
              </a:rPr>
              <a:t>ь</a:t>
            </a:r>
            <a:r>
              <a:rPr sz="1800" spc="0" dirty="0" err="1">
                <a:latin typeface="Calibri"/>
                <a:cs typeface="Calibri"/>
              </a:rPr>
              <a:t>таты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ак</a:t>
            </a:r>
            <a:r>
              <a:rPr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5" dirty="0" err="1">
                <a:latin typeface="Calibri"/>
                <a:cs typeface="Calibri"/>
              </a:rPr>
              <a:t>л</a:t>
            </a:r>
            <a:r>
              <a:rPr sz="1800" spc="0" dirty="0" err="1">
                <a:latin typeface="Calibri"/>
                <a:cs typeface="Calibri"/>
              </a:rPr>
              <a:t>я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об</a:t>
            </a:r>
            <a:r>
              <a:rPr sz="1800" spc="-20" dirty="0" err="1">
                <a:latin typeface="Calibri"/>
                <a:cs typeface="Calibri"/>
              </a:rPr>
              <a:t>щ</a:t>
            </a:r>
            <a:r>
              <a:rPr sz="1800" spc="0" dirty="0" err="1">
                <a:latin typeface="Calibri"/>
                <a:cs typeface="Calibri"/>
              </a:rPr>
              <a:t>ества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в </a:t>
            </a:r>
            <a:r>
              <a:rPr sz="1800" spc="-20" dirty="0" err="1">
                <a:latin typeface="Calibri"/>
                <a:cs typeface="Calibri"/>
              </a:rPr>
              <a:t>це</a:t>
            </a:r>
            <a:r>
              <a:rPr sz="1800" spc="0" dirty="0" err="1">
                <a:latin typeface="Calibri"/>
                <a:cs typeface="Calibri"/>
              </a:rPr>
              <a:t>ло</a:t>
            </a:r>
            <a:r>
              <a:rPr sz="1800" spc="-10" dirty="0" err="1">
                <a:latin typeface="Calibri"/>
                <a:cs typeface="Calibri"/>
              </a:rPr>
              <a:t>м</a:t>
            </a:r>
            <a:r>
              <a:rPr sz="1800" spc="0" dirty="0">
                <a:latin typeface="Calibri"/>
                <a:cs typeface="Calibri"/>
              </a:rPr>
              <a:t>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так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5" dirty="0" err="1">
                <a:latin typeface="Calibri"/>
                <a:cs typeface="Calibri"/>
              </a:rPr>
              <a:t>л</a:t>
            </a:r>
            <a:r>
              <a:rPr sz="1800" spc="0" dirty="0" err="1">
                <a:latin typeface="Calibri"/>
                <a:cs typeface="Calibri"/>
              </a:rPr>
              <a:t>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аж</a:t>
            </a:r>
            <a:r>
              <a:rPr sz="1800" spc="-15" dirty="0" err="1">
                <a:latin typeface="Calibri"/>
                <a:cs typeface="Calibri"/>
              </a:rPr>
              <a:t>д</a:t>
            </a:r>
            <a:r>
              <a:rPr sz="1800" spc="0" dirty="0" err="1">
                <a:latin typeface="Calibri"/>
                <a:cs typeface="Calibri"/>
              </a:rPr>
              <a:t>ой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се</a:t>
            </a:r>
            <a:r>
              <a:rPr sz="1800" spc="0" dirty="0" err="1">
                <a:latin typeface="Calibri"/>
                <a:cs typeface="Calibri"/>
              </a:rPr>
              <a:t>м</a:t>
            </a:r>
            <a:r>
              <a:rPr sz="1800" spc="-15" dirty="0" err="1">
                <a:latin typeface="Calibri"/>
                <a:cs typeface="Calibri"/>
              </a:rPr>
              <a:t>ь</a:t>
            </a:r>
            <a:r>
              <a:rPr sz="1800" spc="0" dirty="0" err="1">
                <a:latin typeface="Calibri"/>
                <a:cs typeface="Calibri"/>
              </a:rPr>
              <a:t>и</a:t>
            </a:r>
            <a:r>
              <a:rPr sz="1800" spc="0" dirty="0">
                <a:latin typeface="Calibri"/>
                <a:cs typeface="Calibri"/>
              </a:rPr>
              <a:t>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5" dirty="0" err="1">
                <a:latin typeface="Calibri"/>
                <a:cs typeface="Calibri"/>
              </a:rPr>
              <a:t>л</a:t>
            </a:r>
            <a:r>
              <a:rPr sz="1800" spc="0" dirty="0" err="1">
                <a:latin typeface="Calibri"/>
                <a:cs typeface="Calibri"/>
              </a:rPr>
              <a:t>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0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аж</a:t>
            </a:r>
            <a:r>
              <a:rPr sz="1800" spc="-15" dirty="0" err="1">
                <a:latin typeface="Calibri"/>
                <a:cs typeface="Calibri"/>
              </a:rPr>
              <a:t>д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-25" dirty="0" err="1">
                <a:latin typeface="Calibri"/>
                <a:cs typeface="Calibri"/>
              </a:rPr>
              <a:t>г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ч</a:t>
            </a:r>
            <a:r>
              <a:rPr sz="1800" spc="-3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лове</a:t>
            </a:r>
            <a:r>
              <a:rPr sz="1800" spc="-15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а</a:t>
            </a:r>
            <a:r>
              <a:rPr sz="1800" spc="0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1"/>
              </a:spcBef>
            </a:pPr>
            <a:endParaRPr sz="1200" dirty="0"/>
          </a:p>
          <a:p>
            <a:pPr marL="12700" marR="14604" indent="260350" algn="just">
              <a:lnSpc>
                <a:spcPct val="100000"/>
              </a:lnSpc>
            </a:pPr>
            <a:r>
              <a:rPr sz="1800" spc="-5" dirty="0" err="1">
                <a:latin typeface="Calibri"/>
                <a:cs typeface="Calibri"/>
              </a:rPr>
              <a:t>М</a:t>
            </a:r>
            <a:r>
              <a:rPr sz="1800" spc="0" dirty="0" err="1">
                <a:latin typeface="Calibri"/>
                <a:cs typeface="Calibri"/>
              </a:rPr>
              <a:t>ы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</a:t>
            </a:r>
            <a:r>
              <a:rPr sz="1800" spc="5" dirty="0" err="1">
                <a:latin typeface="Calibri"/>
                <a:cs typeface="Calibri"/>
              </a:rPr>
              <a:t>о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тар</a:t>
            </a:r>
            <a:r>
              <a:rPr sz="1800" spc="15" dirty="0" err="1">
                <a:latin typeface="Calibri"/>
                <a:cs typeface="Calibri"/>
              </a:rPr>
              <a:t>а</a:t>
            </a:r>
            <a:r>
              <a:rPr sz="1800" spc="0" dirty="0" err="1">
                <a:latin typeface="Calibri"/>
                <a:cs typeface="Calibri"/>
              </a:rPr>
              <a:t>ли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ь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в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-10" dirty="0" err="1">
                <a:latin typeface="Calibri"/>
                <a:cs typeface="Calibri"/>
              </a:rPr>
              <a:t>д</a:t>
            </a:r>
            <a:r>
              <a:rPr sz="1800" spc="0" dirty="0" err="1">
                <a:latin typeface="Calibri"/>
                <a:cs typeface="Calibri"/>
              </a:rPr>
              <a:t>о</a:t>
            </a:r>
            <a:r>
              <a:rPr sz="1800" spc="-10" dirty="0" err="1">
                <a:latin typeface="Calibri"/>
                <a:cs typeface="Calibri"/>
              </a:rPr>
              <a:t>с</a:t>
            </a:r>
            <a:r>
              <a:rPr sz="1800" spc="0" dirty="0" err="1">
                <a:latin typeface="Calibri"/>
                <a:cs typeface="Calibri"/>
              </a:rPr>
              <a:t>туп</a:t>
            </a:r>
            <a:r>
              <a:rPr sz="1800" spc="5" dirty="0" err="1">
                <a:latin typeface="Calibri"/>
                <a:cs typeface="Calibri"/>
              </a:rPr>
              <a:t>н</a:t>
            </a:r>
            <a:r>
              <a:rPr sz="1800" spc="0" dirty="0" err="1">
                <a:latin typeface="Calibri"/>
                <a:cs typeface="Calibri"/>
              </a:rPr>
              <a:t>ой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и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5" dirty="0" err="1">
                <a:latin typeface="Calibri"/>
                <a:cs typeface="Calibri"/>
              </a:rPr>
              <a:t>п</a:t>
            </a:r>
            <a:r>
              <a:rPr sz="1800" spc="0" dirty="0" err="1">
                <a:latin typeface="Calibri"/>
                <a:cs typeface="Calibri"/>
              </a:rPr>
              <a:t>оня</a:t>
            </a:r>
            <a:r>
              <a:rPr sz="1800" spc="-10" dirty="0" err="1">
                <a:latin typeface="Calibri"/>
                <a:cs typeface="Calibri"/>
              </a:rPr>
              <a:t>т</a:t>
            </a:r>
            <a:r>
              <a:rPr sz="1800" spc="0" dirty="0" err="1">
                <a:latin typeface="Calibri"/>
                <a:cs typeface="Calibri"/>
              </a:rPr>
              <a:t>н</a:t>
            </a:r>
            <a:r>
              <a:rPr sz="1800" spc="5" dirty="0" err="1">
                <a:latin typeface="Calibri"/>
                <a:cs typeface="Calibri"/>
              </a:rPr>
              <a:t>о</a:t>
            </a:r>
            <a:r>
              <a:rPr sz="1800" spc="0" dirty="0" err="1">
                <a:latin typeface="Calibri"/>
                <a:cs typeface="Calibri"/>
              </a:rPr>
              <a:t>й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5" dirty="0" err="1">
                <a:latin typeface="Calibri"/>
                <a:cs typeface="Calibri"/>
              </a:rPr>
              <a:t>л</a:t>
            </a:r>
            <a:r>
              <a:rPr sz="1800" spc="0" dirty="0" err="1">
                <a:latin typeface="Calibri"/>
                <a:cs typeface="Calibri"/>
              </a:rPr>
              <a:t>я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граждан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фо</a:t>
            </a:r>
            <a:r>
              <a:rPr sz="1800" spc="5" dirty="0" err="1">
                <a:latin typeface="Calibri"/>
                <a:cs typeface="Calibri"/>
              </a:rPr>
              <a:t>р</a:t>
            </a:r>
            <a:r>
              <a:rPr sz="1800" spc="0" dirty="0" err="1">
                <a:latin typeface="Calibri"/>
                <a:cs typeface="Calibri"/>
              </a:rPr>
              <a:t>ме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по</a:t>
            </a:r>
            <a:r>
              <a:rPr sz="1800" spc="-25" dirty="0" err="1">
                <a:latin typeface="Calibri"/>
                <a:cs typeface="Calibri"/>
              </a:rPr>
              <a:t>к</a:t>
            </a:r>
            <a:r>
              <a:rPr sz="1800" spc="0" dirty="0" err="1">
                <a:latin typeface="Calibri"/>
                <a:cs typeface="Calibri"/>
              </a:rPr>
              <a:t>аза</a:t>
            </a:r>
            <a:r>
              <a:rPr sz="1800" spc="5" dirty="0" err="1">
                <a:latin typeface="Calibri"/>
                <a:cs typeface="Calibri"/>
              </a:rPr>
              <a:t>т</a:t>
            </a:r>
            <a:r>
              <a:rPr sz="1800" spc="0" dirty="0" err="1">
                <a:latin typeface="Calibri"/>
                <a:cs typeface="Calibri"/>
              </a:rPr>
              <a:t>ь</a:t>
            </a:r>
            <a:r>
              <a:rPr lang="ru-RU"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основные</a:t>
            </a:r>
            <a:r>
              <a:rPr sz="1800" spc="0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парам</a:t>
            </a:r>
            <a:r>
              <a:rPr sz="1800" spc="-1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тры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0" dirty="0" err="1">
                <a:latin typeface="Calibri"/>
                <a:cs typeface="Calibri"/>
              </a:rPr>
              <a:t>б</a:t>
            </a:r>
            <a:r>
              <a:rPr sz="1800" spc="-55" dirty="0" err="1">
                <a:latin typeface="Calibri"/>
                <a:cs typeface="Calibri"/>
              </a:rPr>
              <a:t>ю</a:t>
            </a:r>
            <a:r>
              <a:rPr sz="1800" spc="0" dirty="0" err="1">
                <a:latin typeface="Calibri"/>
                <a:cs typeface="Calibri"/>
              </a:rPr>
              <a:t>д</a:t>
            </a:r>
            <a:r>
              <a:rPr sz="1800" spc="-30" dirty="0" err="1">
                <a:latin typeface="Calibri"/>
                <a:cs typeface="Calibri"/>
              </a:rPr>
              <a:t>ж</a:t>
            </a:r>
            <a:r>
              <a:rPr sz="1800" spc="-10" dirty="0" err="1">
                <a:latin typeface="Calibri"/>
                <a:cs typeface="Calibri"/>
              </a:rPr>
              <a:t>е</a:t>
            </a:r>
            <a:r>
              <a:rPr sz="1800" spc="0" dirty="0" err="1">
                <a:latin typeface="Calibri"/>
                <a:cs typeface="Calibri"/>
              </a:rPr>
              <a:t>та</a:t>
            </a:r>
            <a:r>
              <a:rPr lang="ru-RU" sz="1800" spc="0" dirty="0">
                <a:latin typeface="Calibri"/>
                <a:cs typeface="Calibri"/>
              </a:rPr>
              <a:t> сельского поселения</a:t>
            </a:r>
            <a:r>
              <a:rPr sz="1800" spc="0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4425315">
              <a:lnSpc>
                <a:spcPct val="100000"/>
              </a:lnSpc>
              <a:spcBef>
                <a:spcPts val="60"/>
              </a:spcBef>
              <a:tabLst>
                <a:tab pos="6127750" algn="l"/>
              </a:tabLst>
            </a:pPr>
            <a:r>
              <a:rPr sz="1600" spc="-10" dirty="0">
                <a:solidFill>
                  <a:srgbClr val="A6A6A6"/>
                </a:solidFill>
                <a:latin typeface="Calibri"/>
                <a:cs typeface="Calibri"/>
              </a:rPr>
              <a:t>	</a:t>
            </a:r>
            <a:r>
              <a:rPr lang="ru-RU" sz="2000" spc="-10" dirty="0">
                <a:solidFill>
                  <a:srgbClr val="A6A6A6"/>
                </a:solidFill>
                <a:latin typeface="Calibri"/>
                <a:cs typeface="Calibri"/>
              </a:rPr>
              <a:t>Совет депутатов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9852" y="5276596"/>
            <a:ext cx="1488231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ru-RU" sz="2000" dirty="0">
                <a:solidFill>
                  <a:schemeClr val="bg1">
                    <a:lumMod val="65000"/>
                  </a:schemeClr>
                </a:solidFill>
                <a:latin typeface="Calibri"/>
                <a:cs typeface="Calibri"/>
              </a:rPr>
              <a:t>Решение</a:t>
            </a:r>
            <a:endParaRPr sz="2000" dirty="0">
              <a:solidFill>
                <a:schemeClr val="bg1">
                  <a:lumMod val="6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44008" y="5276596"/>
            <a:ext cx="1764195" cy="8172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8895">
              <a:lnSpc>
                <a:spcPct val="100000"/>
              </a:lnSpc>
            </a:pPr>
            <a:r>
              <a:rPr sz="2000" spc="-145" dirty="0" err="1">
                <a:solidFill>
                  <a:srgbClr val="A6A6A6"/>
                </a:solidFill>
                <a:latin typeface="Calibri"/>
                <a:cs typeface="Calibri"/>
              </a:rPr>
              <a:t>Г</a:t>
            </a:r>
            <a:r>
              <a:rPr sz="2000" spc="0" dirty="0" err="1">
                <a:solidFill>
                  <a:srgbClr val="A6A6A6"/>
                </a:solidFill>
                <a:latin typeface="Calibri"/>
                <a:cs typeface="Calibri"/>
              </a:rPr>
              <a:t>раждане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3770"/>
              </a:lnSpc>
            </a:pPr>
            <a:r>
              <a:rPr sz="3200" b="1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Б</a:t>
            </a:r>
            <a:r>
              <a:rPr sz="3200" b="1" spc="-9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ю</a:t>
            </a:r>
            <a:r>
              <a:rPr sz="3200" b="1" spc="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д</a:t>
            </a:r>
            <a:r>
              <a:rPr sz="3200" b="1" spc="-5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ж</a:t>
            </a:r>
            <a:r>
              <a:rPr sz="3200" b="1" spc="-2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</a:t>
            </a:r>
            <a:r>
              <a:rPr sz="3200" b="1" spc="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т</a:t>
            </a:r>
            <a:endParaRPr sz="32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32340" y="5517232"/>
            <a:ext cx="1177925" cy="25202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 err="1">
                <a:solidFill>
                  <a:srgbClr val="A6A6A6"/>
                </a:solidFill>
                <a:latin typeface="Calibri"/>
                <a:cs typeface="Calibri"/>
              </a:rPr>
              <a:t>Образование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60232" y="5724956"/>
            <a:ext cx="2340260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135" dirty="0">
                <a:solidFill>
                  <a:srgbClr val="A6A6A6"/>
                </a:solidFill>
                <a:latin typeface="Calibri"/>
                <a:cs typeface="Calibri"/>
              </a:rPr>
              <a:t>Г</a:t>
            </a:r>
            <a:r>
              <a:rPr lang="ru-RU" sz="2000" dirty="0">
                <a:solidFill>
                  <a:srgbClr val="A6A6A6"/>
                </a:solidFill>
                <a:latin typeface="Calibri"/>
                <a:cs typeface="Calibri"/>
              </a:rPr>
              <a:t>лава поселения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5303" y="6069380"/>
            <a:ext cx="1010285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>
                <a:solidFill>
                  <a:srgbClr val="A6A6A6"/>
                </a:solidFill>
                <a:latin typeface="Calibri"/>
                <a:cs typeface="Calibri"/>
              </a:rPr>
              <a:t>Ф</a:t>
            </a:r>
            <a:r>
              <a:rPr sz="2000" spc="-10">
                <a:solidFill>
                  <a:srgbClr val="A6A6A6"/>
                </a:solidFill>
                <a:latin typeface="Calibri"/>
                <a:cs typeface="Calibri"/>
              </a:rPr>
              <a:t>и</a:t>
            </a:r>
            <a:r>
              <a:rPr sz="2000" spc="0">
                <a:solidFill>
                  <a:srgbClr val="A6A6A6"/>
                </a:solidFill>
                <a:latin typeface="Calibri"/>
                <a:cs typeface="Calibri"/>
              </a:rPr>
              <a:t>на</a:t>
            </a:r>
            <a:r>
              <a:rPr sz="2000" spc="-10">
                <a:solidFill>
                  <a:srgbClr val="A6A6A6"/>
                </a:solidFill>
                <a:latin typeface="Calibri"/>
                <a:cs typeface="Calibri"/>
              </a:rPr>
              <a:t>н</a:t>
            </a:r>
            <a:r>
              <a:rPr sz="2000" spc="0">
                <a:solidFill>
                  <a:srgbClr val="A6A6A6"/>
                </a:solidFill>
                <a:latin typeface="Calibri"/>
                <a:cs typeface="Calibri"/>
              </a:rPr>
              <a:t>сы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8096" y="6120180"/>
            <a:ext cx="781050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50">
                <a:solidFill>
                  <a:srgbClr val="A6A6A6"/>
                </a:solidFill>
                <a:latin typeface="Calibri"/>
                <a:cs typeface="Calibri"/>
              </a:rPr>
              <a:t>К</a:t>
            </a:r>
            <a:r>
              <a:rPr sz="1600" spc="-65">
                <a:solidFill>
                  <a:srgbClr val="A6A6A6"/>
                </a:solidFill>
                <a:latin typeface="Calibri"/>
                <a:cs typeface="Calibri"/>
              </a:rPr>
              <a:t>у</a:t>
            </a:r>
            <a:r>
              <a:rPr sz="1600" spc="-10">
                <a:solidFill>
                  <a:srgbClr val="A6A6A6"/>
                </a:solidFill>
                <a:latin typeface="Calibri"/>
                <a:cs typeface="Calibri"/>
              </a:rPr>
              <a:t>л</a:t>
            </a:r>
            <a:r>
              <a:rPr sz="1600" spc="-75">
                <a:solidFill>
                  <a:srgbClr val="A6A6A6"/>
                </a:solidFill>
                <a:latin typeface="Calibri"/>
                <a:cs typeface="Calibri"/>
              </a:rPr>
              <a:t>ь</a:t>
            </a:r>
            <a:r>
              <a:rPr sz="1600" spc="-10">
                <a:solidFill>
                  <a:srgbClr val="A6A6A6"/>
                </a:solidFill>
                <a:latin typeface="Calibri"/>
                <a:cs typeface="Calibri"/>
              </a:rPr>
              <a:t>тура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94145" y="6069380"/>
            <a:ext cx="2060575" cy="622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10" dirty="0" err="1">
                <a:solidFill>
                  <a:srgbClr val="A6A6A6"/>
                </a:solidFill>
                <a:latin typeface="Calibri"/>
                <a:cs typeface="Calibri"/>
              </a:rPr>
              <a:t>Э</a:t>
            </a:r>
            <a:r>
              <a:rPr sz="2000" spc="-30" dirty="0" err="1">
                <a:solidFill>
                  <a:srgbClr val="A6A6A6"/>
                </a:solidFill>
                <a:latin typeface="Calibri"/>
                <a:cs typeface="Calibri"/>
              </a:rPr>
              <a:t>к</a:t>
            </a:r>
            <a:r>
              <a:rPr sz="2000" spc="0" dirty="0" err="1">
                <a:solidFill>
                  <a:srgbClr val="A6A6A6"/>
                </a:solidFill>
                <a:latin typeface="Calibri"/>
                <a:cs typeface="Calibri"/>
              </a:rPr>
              <a:t>оном</a:t>
            </a:r>
            <a:r>
              <a:rPr sz="2000" spc="-10" dirty="0" err="1">
                <a:solidFill>
                  <a:srgbClr val="A6A6A6"/>
                </a:solidFill>
                <a:latin typeface="Calibri"/>
                <a:cs typeface="Calibri"/>
              </a:rPr>
              <a:t>и</a:t>
            </a:r>
            <a:r>
              <a:rPr sz="2000" spc="-30" dirty="0" err="1">
                <a:solidFill>
                  <a:srgbClr val="A6A6A6"/>
                </a:solidFill>
                <a:latin typeface="Calibri"/>
                <a:cs typeface="Calibri"/>
              </a:rPr>
              <a:t>к</a:t>
            </a:r>
            <a:r>
              <a:rPr sz="2000" spc="0" dirty="0" err="1">
                <a:solidFill>
                  <a:srgbClr val="A6A6A6"/>
                </a:solidFill>
                <a:latin typeface="Calibri"/>
                <a:cs typeface="Calibri"/>
              </a:rPr>
              <a:t>а</a:t>
            </a:r>
            <a:endParaRPr sz="2000" dirty="0">
              <a:latin typeface="Calibri"/>
              <a:cs typeface="Calibri"/>
            </a:endParaRPr>
          </a:p>
          <a:p>
            <a:pPr marL="169545">
              <a:lnSpc>
                <a:spcPct val="100000"/>
              </a:lnSpc>
              <a:spcBef>
                <a:spcPts val="400"/>
              </a:spcBef>
            </a:pPr>
            <a:r>
              <a:rPr sz="1600" spc="-10" dirty="0" err="1">
                <a:solidFill>
                  <a:srgbClr val="A6A6A6"/>
                </a:solidFill>
                <a:latin typeface="Calibri"/>
                <a:cs typeface="Calibri"/>
              </a:rPr>
              <a:t>Социал</a:t>
            </a:r>
            <a:r>
              <a:rPr sz="1600" spc="-20" dirty="0" err="1">
                <a:solidFill>
                  <a:srgbClr val="A6A6A6"/>
                </a:solidFill>
                <a:latin typeface="Calibri"/>
                <a:cs typeface="Calibri"/>
              </a:rPr>
              <a:t>ь</a:t>
            </a:r>
            <a:r>
              <a:rPr sz="1600" spc="-10" dirty="0" err="1">
                <a:solidFill>
                  <a:srgbClr val="A6A6A6"/>
                </a:solidFill>
                <a:latin typeface="Calibri"/>
                <a:cs typeface="Calibri"/>
              </a:rPr>
              <a:t>ная</a:t>
            </a:r>
            <a:r>
              <a:rPr sz="1600" spc="1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spc="-10" dirty="0" err="1">
                <a:solidFill>
                  <a:srgbClr val="A6A6A6"/>
                </a:solidFill>
                <a:latin typeface="Calibri"/>
                <a:cs typeface="Calibri"/>
              </a:rPr>
              <a:t>п</a:t>
            </a:r>
            <a:r>
              <a:rPr sz="1600" spc="-40" dirty="0" err="1">
                <a:solidFill>
                  <a:srgbClr val="A6A6A6"/>
                </a:solidFill>
                <a:latin typeface="Calibri"/>
                <a:cs typeface="Calibri"/>
              </a:rPr>
              <a:t>о</a:t>
            </a:r>
            <a:r>
              <a:rPr sz="1600" spc="-10" dirty="0" err="1">
                <a:solidFill>
                  <a:srgbClr val="A6A6A6"/>
                </a:solidFill>
                <a:latin typeface="Calibri"/>
                <a:cs typeface="Calibri"/>
              </a:rPr>
              <a:t>ли</a:t>
            </a:r>
            <a:r>
              <a:rPr sz="1600" spc="-5" dirty="0" err="1">
                <a:solidFill>
                  <a:srgbClr val="A6A6A6"/>
                </a:solidFill>
                <a:latin typeface="Calibri"/>
                <a:cs typeface="Calibri"/>
              </a:rPr>
              <a:t>т</a:t>
            </a:r>
            <a:r>
              <a:rPr sz="1600" spc="-10" dirty="0" err="1">
                <a:solidFill>
                  <a:srgbClr val="A6A6A6"/>
                </a:solidFill>
                <a:latin typeface="Calibri"/>
                <a:cs typeface="Calibri"/>
              </a:rPr>
              <a:t>и</a:t>
            </a:r>
            <a:r>
              <a:rPr sz="1600" spc="-35" dirty="0" err="1">
                <a:solidFill>
                  <a:srgbClr val="A6A6A6"/>
                </a:solidFill>
                <a:latin typeface="Calibri"/>
                <a:cs typeface="Calibri"/>
              </a:rPr>
              <a:t>к</a:t>
            </a:r>
            <a:r>
              <a:rPr sz="1600" spc="-10" dirty="0" err="1">
                <a:solidFill>
                  <a:srgbClr val="A6A6A6"/>
                </a:solidFill>
                <a:latin typeface="Calibri"/>
                <a:cs typeface="Calibri"/>
              </a:rPr>
              <a:t>а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17490" y="6374180"/>
            <a:ext cx="1464945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>
                <a:solidFill>
                  <a:srgbClr val="A6A6A6"/>
                </a:solidFill>
                <a:latin typeface="Calibri"/>
                <a:cs typeface="Calibri"/>
              </a:rPr>
              <a:t>Пр</a:t>
            </a:r>
            <a:r>
              <a:rPr sz="2000" spc="-20">
                <a:solidFill>
                  <a:srgbClr val="A6A6A6"/>
                </a:solidFill>
                <a:latin typeface="Calibri"/>
                <a:cs typeface="Calibri"/>
              </a:rPr>
              <a:t>е</a:t>
            </a:r>
            <a:r>
              <a:rPr sz="2000" spc="0">
                <a:solidFill>
                  <a:srgbClr val="A6A6A6"/>
                </a:solidFill>
                <a:latin typeface="Calibri"/>
                <a:cs typeface="Calibri"/>
              </a:rPr>
              <a:t>дприятия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43427" y="5634228"/>
            <a:ext cx="979931" cy="414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8445" y="1017325"/>
            <a:ext cx="9144000" cy="548696"/>
          </a:xfrm>
          <a:prstGeom prst="rect">
            <a:avLst/>
          </a:prstGeom>
          <a:effectLst/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Что такое «Бюджет для граждан»?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-38879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20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239084"/>
              </p:ext>
            </p:extLst>
          </p:nvPr>
        </p:nvGraphicFramePr>
        <p:xfrm>
          <a:off x="395536" y="326736"/>
          <a:ext cx="8568952" cy="5032045"/>
        </p:xfrm>
        <a:graphic>
          <a:graphicData uri="http://schemas.openxmlformats.org/drawingml/2006/table">
            <a:tbl>
              <a:tblPr/>
              <a:tblGrid>
                <a:gridCol w="610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8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заплани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ровано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% исполне-ния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3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Задача:Реализация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приоритетного регионального проекта «Народный бюджет»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2050,00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2050,00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Задача:Мероприятия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области водоснабжения и водоотведения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9441,1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9441,1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86803"/>
                  </a:ext>
                </a:extLst>
              </a:tr>
              <a:tr h="1823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Обустройство и восстановление воинских захоронений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1077,00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1077,00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Проведение кадастровых работ, подготовка проектов межевания земельных участков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067016"/>
                  </a:ext>
                </a:extLst>
              </a:tr>
              <a:tr h="3276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117,6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117,6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535954"/>
                  </a:ext>
                </a:extLst>
              </a:tr>
              <a:tr h="327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Приоритетный проект ППМИ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 :Обследование скважины и водонапорной башни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     1134,75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     1134,75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9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сельского поселения  "Увековечивание  памяти погибших при защите Отечества на территории области на 2024-2026 годы"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20,65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20,65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паспортизация воинских захоронений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 благоустройство территорий воинских захоронений</a:t>
                      </a:r>
                    </a:p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11,93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11,93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4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эффективности бюджетных расходов </a:t>
                      </a:r>
                      <a:r>
                        <a:rPr lang="ru-RU" sz="1400" b="0" i="0" u="none" strike="noStrike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Неболчского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2024-2026 годы"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41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Задача:Развитие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информационной системы управления муниципальными финансами в </a:t>
                      </a:r>
                      <a:r>
                        <a:rPr lang="ru-RU" sz="1400" b="0" i="0" u="none" strike="noStrike" baseline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Неболчском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сельском поселении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751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31" name="Rectangle 11"/>
          <p:cNvSpPr>
            <a:spLocks noChangeArrowheads="1"/>
          </p:cNvSpPr>
          <p:nvPr/>
        </p:nvSpPr>
        <p:spPr bwMode="auto">
          <a:xfrm>
            <a:off x="1079612" y="1952836"/>
            <a:ext cx="6912768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/>
              <a:t>Адрес: </a:t>
            </a:r>
          </a:p>
          <a:p>
            <a:pPr algn="r"/>
            <a:r>
              <a:rPr lang="ru-RU" dirty="0"/>
              <a:t>174755, </a:t>
            </a:r>
            <a:r>
              <a:rPr lang="ru-RU" dirty="0" err="1"/>
              <a:t>п.Неболчи</a:t>
            </a:r>
            <a:r>
              <a:rPr lang="ru-RU" dirty="0"/>
              <a:t>, ул.</a:t>
            </a:r>
            <a:r>
              <a:rPr lang="en-US" dirty="0"/>
              <a:t> </a:t>
            </a:r>
            <a:r>
              <a:rPr lang="ru-RU" dirty="0"/>
              <a:t>Советская, д.3</a:t>
            </a:r>
          </a:p>
          <a:p>
            <a:endParaRPr lang="ru-RU" b="1" dirty="0"/>
          </a:p>
          <a:p>
            <a:r>
              <a:rPr lang="ru-RU" sz="2400" b="1" dirty="0"/>
              <a:t>Телефон / факс:</a:t>
            </a:r>
          </a:p>
          <a:p>
            <a:pPr algn="r"/>
            <a:r>
              <a:rPr lang="ru-RU" dirty="0"/>
              <a:t>(881668) 65599</a:t>
            </a:r>
            <a:endParaRPr lang="en-US" dirty="0"/>
          </a:p>
          <a:p>
            <a:endParaRPr lang="en-US" b="1" dirty="0"/>
          </a:p>
          <a:p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" y="106935"/>
            <a:ext cx="9144000" cy="980644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Администрации </a:t>
            </a:r>
          </a:p>
          <a:p>
            <a:pPr algn="ctr"/>
            <a:r>
              <a:rPr lang="ru-RU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Неболчского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сельского поселения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/>
          <p:cNvSpPr txBox="1">
            <a:spLocks/>
          </p:cNvSpPr>
          <p:nvPr/>
        </p:nvSpPr>
        <p:spPr>
          <a:xfrm>
            <a:off x="0" y="499915"/>
            <a:ext cx="9144000" cy="936625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lnSpc>
                <a:spcPts val="2400"/>
              </a:lnSpc>
              <a:spcAft>
                <a:spcPts val="0"/>
              </a:spcAft>
              <a:defRPr/>
            </a:pPr>
            <a:r>
              <a:rPr lang="ru-RU" sz="2800" b="1" dirty="0">
                <a:latin typeface="+mj-lt"/>
                <a:ea typeface="+mj-ea"/>
                <a:cs typeface="+mj-cs"/>
              </a:rPr>
              <a:t>На чем основано составление проекта</a:t>
            </a:r>
          </a:p>
          <a:p>
            <a:pPr algn="ctr" fontAlgn="auto">
              <a:lnSpc>
                <a:spcPts val="2400"/>
              </a:lnSpc>
              <a:spcAft>
                <a:spcPts val="0"/>
              </a:spcAft>
              <a:defRPr/>
            </a:pPr>
            <a:r>
              <a:rPr lang="ru-RU" sz="2800" b="1" dirty="0">
                <a:latin typeface="+mj-lt"/>
                <a:ea typeface="+mj-ea"/>
                <a:cs typeface="+mj-cs"/>
              </a:rPr>
              <a:t> бюджета сельского поселения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29156D-D2A9-4B72-9E0D-12F44922BFAD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29" name="Прямоугольник с двумя скругленными соседними углами 28"/>
          <p:cNvSpPr/>
          <p:nvPr/>
        </p:nvSpPr>
        <p:spPr>
          <a:xfrm>
            <a:off x="251520" y="1340768"/>
            <a:ext cx="8640960" cy="1080120"/>
          </a:xfrm>
          <a:prstGeom prst="round2SameRect">
            <a:avLst/>
          </a:prstGeom>
          <a:gradFill>
            <a:gsLst>
              <a:gs pos="19000">
                <a:schemeClr val="accent1">
                  <a:lumMod val="20000"/>
                  <a:lumOff val="8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700" algn="ctr"/>
            <a:r>
              <a:rPr lang="ru-RU" sz="3200" b="1" dirty="0">
                <a:solidFill>
                  <a:srgbClr val="0D0D0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Составление проекта  бюджета сельского поселения основывается на:</a:t>
            </a:r>
            <a:endParaRPr lang="ru-RU" sz="3200" dirty="0">
              <a:solidFill>
                <a:srgbClr val="0D0D0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Прямоугольник с двумя скругленными соседними углами 30"/>
          <p:cNvSpPr/>
          <p:nvPr/>
        </p:nvSpPr>
        <p:spPr>
          <a:xfrm>
            <a:off x="251520" y="2420888"/>
            <a:ext cx="2160240" cy="914400"/>
          </a:xfrm>
          <a:prstGeom prst="round2SameRect">
            <a:avLst/>
          </a:prstGeom>
          <a:gradFill>
            <a:gsLst>
              <a:gs pos="1900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33" name="Прямоугольник с двумя скругленными соседними углами 32"/>
          <p:cNvSpPr/>
          <p:nvPr/>
        </p:nvSpPr>
        <p:spPr>
          <a:xfrm>
            <a:off x="2411760" y="2420888"/>
            <a:ext cx="2160240" cy="914400"/>
          </a:xfrm>
          <a:prstGeom prst="round2SameRect">
            <a:avLst/>
          </a:prstGeom>
          <a:gradFill>
            <a:gsLst>
              <a:gs pos="1900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34" name="Прямоугольник с двумя скругленными соседними углами 33"/>
          <p:cNvSpPr/>
          <p:nvPr/>
        </p:nvSpPr>
        <p:spPr>
          <a:xfrm>
            <a:off x="4572000" y="2420888"/>
            <a:ext cx="2160240" cy="914400"/>
          </a:xfrm>
          <a:prstGeom prst="round2SameRect">
            <a:avLst/>
          </a:prstGeom>
          <a:gradFill>
            <a:gsLst>
              <a:gs pos="1900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5" name="Прямоугольник с двумя скругленными соседними углами 34"/>
          <p:cNvSpPr/>
          <p:nvPr/>
        </p:nvSpPr>
        <p:spPr>
          <a:xfrm>
            <a:off x="6732240" y="2420888"/>
            <a:ext cx="2160240" cy="914400"/>
          </a:xfrm>
          <a:prstGeom prst="round2SameRect">
            <a:avLst/>
          </a:prstGeom>
          <a:gradFill>
            <a:gsLst>
              <a:gs pos="1900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41" name="Прямоугольник с двумя скругленными соседними углами 40"/>
          <p:cNvSpPr/>
          <p:nvPr/>
        </p:nvSpPr>
        <p:spPr>
          <a:xfrm>
            <a:off x="251520" y="3356992"/>
            <a:ext cx="2160240" cy="2592288"/>
          </a:xfrm>
          <a:prstGeom prst="round2SameRect">
            <a:avLst>
              <a:gd name="adj1" fmla="val 0"/>
              <a:gd name="adj2" fmla="val 10366"/>
            </a:avLst>
          </a:prstGeom>
          <a:gradFill>
            <a:gsLst>
              <a:gs pos="19000">
                <a:schemeClr val="accent2">
                  <a:lumMod val="20000"/>
                  <a:lumOff val="8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Прогнозе 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социально-экономичес-кого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развития сельского поселения</a:t>
            </a:r>
          </a:p>
        </p:txBody>
      </p:sp>
      <p:sp>
        <p:nvSpPr>
          <p:cNvPr id="42" name="Прямоугольник с двумя скругленными соседними углами 41"/>
          <p:cNvSpPr/>
          <p:nvPr/>
        </p:nvSpPr>
        <p:spPr>
          <a:xfrm>
            <a:off x="2411760" y="3356992"/>
            <a:ext cx="2160240" cy="2592288"/>
          </a:xfrm>
          <a:prstGeom prst="round2SameRect">
            <a:avLst>
              <a:gd name="adj1" fmla="val 0"/>
              <a:gd name="adj2" fmla="val 10366"/>
            </a:avLst>
          </a:prstGeom>
          <a:gradFill>
            <a:gsLst>
              <a:gs pos="19000">
                <a:schemeClr val="accent2">
                  <a:lumMod val="20000"/>
                  <a:lumOff val="8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Основных направлениях налоговой политики</a:t>
            </a:r>
          </a:p>
        </p:txBody>
      </p:sp>
      <p:sp>
        <p:nvSpPr>
          <p:cNvPr id="43" name="Прямоугольник с двумя скругленными соседними углами 42"/>
          <p:cNvSpPr/>
          <p:nvPr/>
        </p:nvSpPr>
        <p:spPr>
          <a:xfrm>
            <a:off x="4572000" y="3356992"/>
            <a:ext cx="2160240" cy="2592288"/>
          </a:xfrm>
          <a:prstGeom prst="round2SameRect">
            <a:avLst>
              <a:gd name="adj1" fmla="val 0"/>
              <a:gd name="adj2" fmla="val 10366"/>
            </a:avLst>
          </a:prstGeom>
          <a:gradFill>
            <a:gsLst>
              <a:gs pos="19000">
                <a:schemeClr val="accent2">
                  <a:lumMod val="20000"/>
                  <a:lumOff val="8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Основных направлениях бюджетной политики</a:t>
            </a:r>
          </a:p>
        </p:txBody>
      </p:sp>
      <p:sp>
        <p:nvSpPr>
          <p:cNvPr id="44" name="Прямоугольник с двумя скругленными соседними углами 43"/>
          <p:cNvSpPr/>
          <p:nvPr/>
        </p:nvSpPr>
        <p:spPr>
          <a:xfrm>
            <a:off x="6732240" y="3356992"/>
            <a:ext cx="2160240" cy="2592288"/>
          </a:xfrm>
          <a:prstGeom prst="round2SameRect">
            <a:avLst>
              <a:gd name="adj1" fmla="val 0"/>
              <a:gd name="adj2" fmla="val 10366"/>
            </a:avLst>
          </a:prstGeom>
          <a:gradFill>
            <a:gsLst>
              <a:gs pos="19000">
                <a:schemeClr val="accent2">
                  <a:lumMod val="20000"/>
                  <a:lumOff val="8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муниципальных программах сельского поселения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2521" y="1681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object 2"/>
          <p:cNvSpPr>
            <a:spLocks/>
          </p:cNvSpPr>
          <p:nvPr/>
        </p:nvSpPr>
        <p:spPr bwMode="auto">
          <a:xfrm>
            <a:off x="7634288" y="3213100"/>
            <a:ext cx="0" cy="141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6" y="142112"/>
              </a:cxn>
            </a:cxnLst>
            <a:rect l="0" t="0" r="r" b="b"/>
            <a:pathLst>
              <a:path w="126" h="142112">
                <a:moveTo>
                  <a:pt x="0" y="0"/>
                </a:moveTo>
                <a:lnTo>
                  <a:pt x="126" y="14211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2" name="object 3"/>
          <p:cNvSpPr>
            <a:spLocks/>
          </p:cNvSpPr>
          <p:nvPr/>
        </p:nvSpPr>
        <p:spPr bwMode="auto">
          <a:xfrm>
            <a:off x="4519613" y="2303463"/>
            <a:ext cx="4762" cy="5794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80" y="579119"/>
              </a:cxn>
            </a:cxnLst>
            <a:rect l="0" t="0" r="r" b="b"/>
            <a:pathLst>
              <a:path w="5080" h="579119">
                <a:moveTo>
                  <a:pt x="0" y="0"/>
                </a:moveTo>
                <a:lnTo>
                  <a:pt x="5080" y="579119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3" name="object 4"/>
          <p:cNvSpPr>
            <a:spLocks/>
          </p:cNvSpPr>
          <p:nvPr/>
        </p:nvSpPr>
        <p:spPr bwMode="auto">
          <a:xfrm>
            <a:off x="1684338" y="2216150"/>
            <a:ext cx="2840037" cy="579438"/>
          </a:xfrm>
          <a:custGeom>
            <a:avLst/>
            <a:gdLst/>
            <a:ahLst/>
            <a:cxnLst>
              <a:cxn ang="0">
                <a:pos x="0" y="579120"/>
              </a:cxn>
              <a:cxn ang="0">
                <a:pos x="0" y="289560"/>
              </a:cxn>
              <a:cxn ang="0">
                <a:pos x="2840482" y="289560"/>
              </a:cxn>
              <a:cxn ang="0">
                <a:pos x="2840482" y="0"/>
              </a:cxn>
            </a:cxnLst>
            <a:rect l="0" t="0" r="r" b="b"/>
            <a:pathLst>
              <a:path w="2840482" h="579120">
                <a:moveTo>
                  <a:pt x="0" y="579120"/>
                </a:moveTo>
                <a:lnTo>
                  <a:pt x="0" y="289560"/>
                </a:lnTo>
                <a:lnTo>
                  <a:pt x="2840482" y="289560"/>
                </a:lnTo>
                <a:lnTo>
                  <a:pt x="2840482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4" name="object 5"/>
          <p:cNvSpPr>
            <a:spLocks/>
          </p:cNvSpPr>
          <p:nvPr/>
        </p:nvSpPr>
        <p:spPr bwMode="auto">
          <a:xfrm>
            <a:off x="4524375" y="3302000"/>
            <a:ext cx="0" cy="746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3533"/>
              </a:cxn>
            </a:cxnLst>
            <a:rect l="0" t="0" r="r" b="b"/>
            <a:pathLst>
              <a:path h="73533">
                <a:moveTo>
                  <a:pt x="0" y="0"/>
                </a:moveTo>
                <a:lnTo>
                  <a:pt x="0" y="7353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5" name="object 7"/>
          <p:cNvSpPr>
            <a:spLocks/>
          </p:cNvSpPr>
          <p:nvPr/>
        </p:nvSpPr>
        <p:spPr bwMode="auto">
          <a:xfrm>
            <a:off x="7832725" y="3284538"/>
            <a:ext cx="0" cy="261937"/>
          </a:xfrm>
          <a:custGeom>
            <a:avLst/>
            <a:gdLst/>
            <a:ahLst/>
            <a:cxnLst>
              <a:cxn ang="0">
                <a:pos x="0" y="260857"/>
              </a:cxn>
              <a:cxn ang="0">
                <a:pos x="0" y="0"/>
              </a:cxn>
            </a:cxnLst>
            <a:rect l="0" t="0" r="r" b="b"/>
            <a:pathLst>
              <a:path h="260857">
                <a:moveTo>
                  <a:pt x="0" y="260857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6" name="object 8"/>
          <p:cNvSpPr>
            <a:spLocks/>
          </p:cNvSpPr>
          <p:nvPr/>
        </p:nvSpPr>
        <p:spPr bwMode="auto">
          <a:xfrm>
            <a:off x="1692275" y="3040063"/>
            <a:ext cx="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33400"/>
              </a:cxn>
            </a:cxnLst>
            <a:rect l="0" t="0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7" name="object 9"/>
          <p:cNvSpPr>
            <a:spLocks noChangeArrowheads="1"/>
          </p:cNvSpPr>
          <p:nvPr/>
        </p:nvSpPr>
        <p:spPr bwMode="auto">
          <a:xfrm>
            <a:off x="3295650" y="1681163"/>
            <a:ext cx="2495550" cy="73818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28" name="object 10"/>
          <p:cNvSpPr>
            <a:spLocks noChangeArrowheads="1"/>
          </p:cNvSpPr>
          <p:nvPr/>
        </p:nvSpPr>
        <p:spPr bwMode="auto">
          <a:xfrm>
            <a:off x="3351213" y="1717675"/>
            <a:ext cx="2338387" cy="63023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29" name="object 11"/>
          <p:cNvSpPr>
            <a:spLocks noChangeArrowheads="1"/>
          </p:cNvSpPr>
          <p:nvPr/>
        </p:nvSpPr>
        <p:spPr bwMode="auto">
          <a:xfrm>
            <a:off x="3371850" y="1724025"/>
            <a:ext cx="2295525" cy="58737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40125" y="1811338"/>
            <a:ext cx="1962150" cy="330200"/>
          </a:xfrm>
          <a:prstGeom prst="rect">
            <a:avLst/>
          </a:prstGeom>
        </p:spPr>
        <p:txBody>
          <a:bodyPr lIns="0" tIns="0" rIns="0" bIns="0"/>
          <a:lstStyle/>
          <a:p>
            <a:pPr marL="12700"/>
            <a:r>
              <a:rPr lang="ru-RU" sz="2000" b="1">
                <a:solidFill>
                  <a:srgbClr val="FFFFFF"/>
                </a:solidFill>
                <a:latin typeface="Calibri" pitchFamily="34" charset="0"/>
              </a:rPr>
              <a:t>Доходы бюджета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30731" name="object 13"/>
          <p:cNvSpPr>
            <a:spLocks noChangeArrowheads="1"/>
          </p:cNvSpPr>
          <p:nvPr/>
        </p:nvSpPr>
        <p:spPr bwMode="auto">
          <a:xfrm>
            <a:off x="5286375" y="1717675"/>
            <a:ext cx="460375" cy="630238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2" name="object 14"/>
          <p:cNvSpPr>
            <a:spLocks noChangeArrowheads="1"/>
          </p:cNvSpPr>
          <p:nvPr/>
        </p:nvSpPr>
        <p:spPr bwMode="auto">
          <a:xfrm>
            <a:off x="5308600" y="1724025"/>
            <a:ext cx="417513" cy="5873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3" name="object 15"/>
          <p:cNvSpPr>
            <a:spLocks noChangeArrowheads="1"/>
          </p:cNvSpPr>
          <p:nvPr/>
        </p:nvSpPr>
        <p:spPr bwMode="auto">
          <a:xfrm>
            <a:off x="6223000" y="2552700"/>
            <a:ext cx="2801938" cy="1025525"/>
          </a:xfrm>
          <a:prstGeom prst="rect">
            <a:avLst/>
          </a:prstGeom>
          <a:blipFill dpi="0" rotWithShape="1">
            <a:blip r:embed="rId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4" name="object 16"/>
          <p:cNvSpPr>
            <a:spLocks noChangeArrowheads="1"/>
          </p:cNvSpPr>
          <p:nvPr/>
        </p:nvSpPr>
        <p:spPr bwMode="auto">
          <a:xfrm>
            <a:off x="6540500" y="2570163"/>
            <a:ext cx="2219325" cy="630237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5" name="object 17"/>
          <p:cNvSpPr>
            <a:spLocks noChangeArrowheads="1"/>
          </p:cNvSpPr>
          <p:nvPr/>
        </p:nvSpPr>
        <p:spPr bwMode="auto">
          <a:xfrm>
            <a:off x="6562725" y="2574925"/>
            <a:ext cx="2176463" cy="588963"/>
          </a:xfrm>
          <a:prstGeom prst="rect">
            <a:avLst/>
          </a:prstGeom>
          <a:blipFill dpi="0" rotWithShape="1">
            <a:blip r:embed="rId9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31000" y="2663825"/>
            <a:ext cx="1789113" cy="331788"/>
          </a:xfrm>
          <a:prstGeom prst="rect">
            <a:avLst/>
          </a:prstGeom>
        </p:spPr>
        <p:txBody>
          <a:bodyPr lIns="0" tIns="0" rIns="0" bIns="0"/>
          <a:lstStyle/>
          <a:p>
            <a:pPr marL="12700"/>
            <a:r>
              <a:rPr lang="ru-RU" sz="2000" b="1">
                <a:solidFill>
                  <a:srgbClr val="FFFFFF"/>
                </a:solidFill>
                <a:latin typeface="Calibri" pitchFamily="34" charset="0"/>
              </a:rPr>
              <a:t>Безвозмездные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30737" name="object 19"/>
          <p:cNvSpPr>
            <a:spLocks noChangeArrowheads="1"/>
          </p:cNvSpPr>
          <p:nvPr/>
        </p:nvSpPr>
        <p:spPr bwMode="auto">
          <a:xfrm>
            <a:off x="6721475" y="2874963"/>
            <a:ext cx="1804988" cy="630237"/>
          </a:xfrm>
          <a:prstGeom prst="rect">
            <a:avLst/>
          </a:prstGeom>
          <a:blipFill dpi="0" rotWithShape="1">
            <a:blip r:embed="rId10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8" name="object 20"/>
          <p:cNvSpPr>
            <a:spLocks noChangeArrowheads="1"/>
          </p:cNvSpPr>
          <p:nvPr/>
        </p:nvSpPr>
        <p:spPr bwMode="auto">
          <a:xfrm>
            <a:off x="6742113" y="2879725"/>
            <a:ext cx="1763712" cy="588963"/>
          </a:xfrm>
          <a:prstGeom prst="rect">
            <a:avLst/>
          </a:prstGeom>
          <a:blipFill dpi="0" rotWithShape="1">
            <a:blip r:embed="rId11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9" name="object 21"/>
          <p:cNvSpPr txBox="1">
            <a:spLocks noChangeArrowheads="1"/>
          </p:cNvSpPr>
          <p:nvPr/>
        </p:nvSpPr>
        <p:spPr bwMode="auto">
          <a:xfrm>
            <a:off x="6910388" y="2968625"/>
            <a:ext cx="1430337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2700"/>
            <a:r>
              <a:rPr lang="ru-RU" sz="2000" b="1">
                <a:solidFill>
                  <a:srgbClr val="FFFFFF"/>
                </a:solidFill>
                <a:latin typeface="Calibri" pitchFamily="34" charset="0"/>
              </a:rPr>
              <a:t>поступления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30740" name="object 22"/>
          <p:cNvSpPr>
            <a:spLocks noChangeArrowheads="1"/>
          </p:cNvSpPr>
          <p:nvPr/>
        </p:nvSpPr>
        <p:spPr bwMode="auto">
          <a:xfrm>
            <a:off x="8124825" y="2874963"/>
            <a:ext cx="460375" cy="630237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1" name="object 23"/>
          <p:cNvSpPr>
            <a:spLocks noChangeArrowheads="1"/>
          </p:cNvSpPr>
          <p:nvPr/>
        </p:nvSpPr>
        <p:spPr bwMode="auto">
          <a:xfrm>
            <a:off x="8145463" y="2879725"/>
            <a:ext cx="417512" cy="588963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2" name="object 24"/>
          <p:cNvSpPr>
            <a:spLocks noChangeArrowheads="1"/>
          </p:cNvSpPr>
          <p:nvPr/>
        </p:nvSpPr>
        <p:spPr bwMode="auto">
          <a:xfrm>
            <a:off x="3217863" y="2682875"/>
            <a:ext cx="2938462" cy="742950"/>
          </a:xfrm>
          <a:prstGeom prst="rect">
            <a:avLst/>
          </a:prstGeom>
          <a:blipFill dpi="0" rotWithShape="1">
            <a:blip r:embed="rId1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3" name="object 25"/>
          <p:cNvSpPr>
            <a:spLocks noChangeArrowheads="1"/>
          </p:cNvSpPr>
          <p:nvPr/>
        </p:nvSpPr>
        <p:spPr bwMode="auto">
          <a:xfrm>
            <a:off x="3260725" y="2722563"/>
            <a:ext cx="2792413" cy="630237"/>
          </a:xfrm>
          <a:prstGeom prst="rect">
            <a:avLst/>
          </a:prstGeom>
          <a:blipFill dpi="0" rotWithShape="1">
            <a:blip r:embed="rId1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4" name="object 26"/>
          <p:cNvSpPr>
            <a:spLocks noChangeArrowheads="1"/>
          </p:cNvSpPr>
          <p:nvPr/>
        </p:nvSpPr>
        <p:spPr bwMode="auto">
          <a:xfrm>
            <a:off x="3282950" y="2727325"/>
            <a:ext cx="2749550" cy="588963"/>
          </a:xfrm>
          <a:prstGeom prst="rect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51225" y="2816225"/>
            <a:ext cx="2414588" cy="331788"/>
          </a:xfrm>
          <a:prstGeom prst="rect">
            <a:avLst/>
          </a:prstGeom>
        </p:spPr>
        <p:txBody>
          <a:bodyPr lIns="0" tIns="0" rIns="0" bIns="0"/>
          <a:lstStyle/>
          <a:p>
            <a:pPr marL="12700"/>
            <a:r>
              <a:rPr lang="ru-RU" sz="2000" b="1">
                <a:solidFill>
                  <a:srgbClr val="FFFFFF"/>
                </a:solidFill>
                <a:latin typeface="Calibri" pitchFamily="34" charset="0"/>
              </a:rPr>
              <a:t>Неналоговые доходы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30746" name="object 28"/>
          <p:cNvSpPr>
            <a:spLocks noChangeArrowheads="1"/>
          </p:cNvSpPr>
          <p:nvPr/>
        </p:nvSpPr>
        <p:spPr bwMode="auto">
          <a:xfrm>
            <a:off x="5651500" y="2722563"/>
            <a:ext cx="460375" cy="630237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7" name="object 29"/>
          <p:cNvSpPr>
            <a:spLocks noChangeArrowheads="1"/>
          </p:cNvSpPr>
          <p:nvPr/>
        </p:nvSpPr>
        <p:spPr bwMode="auto">
          <a:xfrm>
            <a:off x="5672138" y="2727325"/>
            <a:ext cx="417512" cy="588963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8" name="object 30"/>
          <p:cNvSpPr>
            <a:spLocks noChangeArrowheads="1"/>
          </p:cNvSpPr>
          <p:nvPr/>
        </p:nvSpPr>
        <p:spPr bwMode="auto">
          <a:xfrm>
            <a:off x="276225" y="2687638"/>
            <a:ext cx="2806700" cy="738187"/>
          </a:xfrm>
          <a:prstGeom prst="rect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9" name="object 31"/>
          <p:cNvSpPr>
            <a:spLocks noChangeArrowheads="1"/>
          </p:cNvSpPr>
          <p:nvPr/>
        </p:nvSpPr>
        <p:spPr bwMode="auto">
          <a:xfrm>
            <a:off x="415925" y="2722563"/>
            <a:ext cx="2525713" cy="630237"/>
          </a:xfrm>
          <a:prstGeom prst="rect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50" name="object 32"/>
          <p:cNvSpPr>
            <a:spLocks noChangeArrowheads="1"/>
          </p:cNvSpPr>
          <p:nvPr/>
        </p:nvSpPr>
        <p:spPr bwMode="auto">
          <a:xfrm>
            <a:off x="438150" y="2727325"/>
            <a:ext cx="2481263" cy="588963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4838" y="2816225"/>
            <a:ext cx="2149475" cy="331788"/>
          </a:xfrm>
          <a:prstGeom prst="rect">
            <a:avLst/>
          </a:prstGeom>
        </p:spPr>
        <p:txBody>
          <a:bodyPr lIns="0" tIns="0" rIns="0" bIns="0"/>
          <a:lstStyle/>
          <a:p>
            <a:pPr marL="12700"/>
            <a:r>
              <a:rPr lang="ru-RU" sz="2000" b="1">
                <a:solidFill>
                  <a:srgbClr val="FFFFFF"/>
                </a:solidFill>
                <a:latin typeface="Calibri" pitchFamily="34" charset="0"/>
              </a:rPr>
              <a:t>Налоговые доходы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30752" name="object 34"/>
          <p:cNvSpPr>
            <a:spLocks noChangeArrowheads="1"/>
          </p:cNvSpPr>
          <p:nvPr/>
        </p:nvSpPr>
        <p:spPr bwMode="auto">
          <a:xfrm>
            <a:off x="2538413" y="2722563"/>
            <a:ext cx="460375" cy="630237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53" name="object 35"/>
          <p:cNvSpPr>
            <a:spLocks noChangeArrowheads="1"/>
          </p:cNvSpPr>
          <p:nvPr/>
        </p:nvSpPr>
        <p:spPr bwMode="auto">
          <a:xfrm>
            <a:off x="2560638" y="2727325"/>
            <a:ext cx="417512" cy="588963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54" name="object 36"/>
          <p:cNvSpPr>
            <a:spLocks noChangeArrowheads="1"/>
          </p:cNvSpPr>
          <p:nvPr/>
        </p:nvSpPr>
        <p:spPr bwMode="auto">
          <a:xfrm>
            <a:off x="290513" y="3328988"/>
            <a:ext cx="2762250" cy="3529012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9438" y="3582988"/>
            <a:ext cx="2181225" cy="1241425"/>
          </a:xfrm>
          <a:prstGeom prst="rect">
            <a:avLst/>
          </a:prstGeom>
        </p:spPr>
        <p:txBody>
          <a:bodyPr lIns="0" tIns="0" rIns="0" bIns="0"/>
          <a:lstStyle/>
          <a:p>
            <a:pPr marL="12700" algn="ctr"/>
            <a:r>
              <a:rPr lang="ru-RU" sz="1600" b="1">
                <a:latin typeface="Calibri" pitchFamily="34" charset="0"/>
              </a:rPr>
              <a:t>Поступления от уплаты налогов, установленных Налоговым кодексом Российской Федерации</a:t>
            </a:r>
            <a:r>
              <a:rPr lang="ru-RU" sz="1600">
                <a:latin typeface="Calibri" pitchFamily="34" charset="0"/>
              </a:rPr>
              <a:t>, например: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92125" y="5030788"/>
            <a:ext cx="1692275" cy="1395412"/>
          </a:xfrm>
          <a:prstGeom prst="rect">
            <a:avLst/>
          </a:prstGeom>
        </p:spPr>
        <p:txBody>
          <a:bodyPr lIns="0" tIns="0" rIns="0" bIns="0"/>
          <a:lstStyle/>
          <a:p>
            <a:pPr marL="12700"/>
            <a:r>
              <a:rPr lang="ru-RU" sz="1500">
                <a:latin typeface="Calibri" pitchFamily="34" charset="0"/>
              </a:rPr>
              <a:t>→ налог на прибыль</a:t>
            </a:r>
          </a:p>
          <a:p>
            <a:pPr marL="12700" algn="ctr"/>
            <a:r>
              <a:rPr lang="ru-RU" sz="1500">
                <a:latin typeface="Calibri" pitchFamily="34" charset="0"/>
              </a:rPr>
              <a:t>организаций;</a:t>
            </a:r>
          </a:p>
          <a:p>
            <a:pPr marL="12700"/>
            <a:r>
              <a:rPr lang="ru-RU" sz="1500">
                <a:latin typeface="Calibri" pitchFamily="34" charset="0"/>
              </a:rPr>
              <a:t>→ акцизы;</a:t>
            </a:r>
          </a:p>
          <a:p>
            <a:pPr marL="12700"/>
            <a:r>
              <a:rPr lang="ru-RU" sz="1500">
                <a:latin typeface="Calibri" pitchFamily="34" charset="0"/>
              </a:rPr>
              <a:t>→ налог на доходы физических лиц;</a:t>
            </a:r>
          </a:p>
          <a:p>
            <a:pPr marL="12700"/>
            <a:r>
              <a:rPr lang="ru-RU" sz="1500">
                <a:latin typeface="Calibri" pitchFamily="34" charset="0"/>
              </a:rPr>
              <a:t>→ другие налоги.</a:t>
            </a:r>
          </a:p>
        </p:txBody>
      </p:sp>
      <p:sp>
        <p:nvSpPr>
          <p:cNvPr id="30757" name="object 39"/>
          <p:cNvSpPr>
            <a:spLocks noChangeArrowheads="1"/>
          </p:cNvSpPr>
          <p:nvPr/>
        </p:nvSpPr>
        <p:spPr bwMode="auto">
          <a:xfrm>
            <a:off x="6261100" y="3333750"/>
            <a:ext cx="2730500" cy="3524250"/>
          </a:xfrm>
          <a:prstGeom prst="rect">
            <a:avLst/>
          </a:prstGeom>
          <a:blipFill dpi="0" rotWithShape="1">
            <a:blip r:embed="rId19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51600" y="4140200"/>
            <a:ext cx="2349500" cy="1730375"/>
          </a:xfrm>
          <a:prstGeom prst="rect">
            <a:avLst/>
          </a:prstGeom>
        </p:spPr>
        <p:txBody>
          <a:bodyPr lIns="0" tIns="0" rIns="0" bIns="0"/>
          <a:lstStyle/>
          <a:p>
            <a:pPr marL="12700" algn="ctr"/>
            <a:r>
              <a:rPr lang="ru-RU" sz="1600" b="1">
                <a:latin typeface="Calibri" pitchFamily="34" charset="0"/>
              </a:rPr>
              <a:t>Поступления от других бюджетов бюджетной системы (межбюджетные трансферты), организаций, граждан (кроме налоговых и неналоговых доходов).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30759" name="object 41"/>
          <p:cNvSpPr>
            <a:spLocks/>
          </p:cNvSpPr>
          <p:nvPr/>
        </p:nvSpPr>
        <p:spPr bwMode="auto">
          <a:xfrm>
            <a:off x="4519613" y="2303463"/>
            <a:ext cx="3103562" cy="404812"/>
          </a:xfrm>
          <a:custGeom>
            <a:avLst/>
            <a:gdLst/>
            <a:ahLst/>
            <a:cxnLst>
              <a:cxn ang="0">
                <a:pos x="3104006" y="405638"/>
              </a:cxn>
              <a:cxn ang="0">
                <a:pos x="3104006" y="202818"/>
              </a:cxn>
              <a:cxn ang="0">
                <a:pos x="0" y="202818"/>
              </a:cxn>
              <a:cxn ang="0">
                <a:pos x="0" y="0"/>
              </a:cxn>
            </a:cxnLst>
            <a:rect l="0" t="0" r="r" b="b"/>
            <a:pathLst>
              <a:path w="3104006" h="405638">
                <a:moveTo>
                  <a:pt x="3104006" y="405638"/>
                </a:moveTo>
                <a:lnTo>
                  <a:pt x="3104006" y="202818"/>
                </a:lnTo>
                <a:lnTo>
                  <a:pt x="0" y="202818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 lIns="0" tIns="0" rIns="0" bIns="0">
            <a:noAutofit/>
          </a:bodyPr>
          <a:lstStyle/>
          <a:p>
            <a:pPr marL="53975"/>
            <a:r>
              <a:rPr lang="ru-RU" sz="2200" b="1">
                <a:solidFill>
                  <a:srgbClr val="0000FF"/>
                </a:solidFill>
              </a:rPr>
              <a:t>Доходы бюджета </a:t>
            </a:r>
            <a:r>
              <a:rPr lang="ru-RU" sz="2200"/>
              <a:t>– это безвозмездные и безвозвратные поступления денежных средств в бюджет.</a:t>
            </a:r>
          </a:p>
        </p:txBody>
      </p:sp>
      <p:sp>
        <p:nvSpPr>
          <p:cNvPr id="30761" name="object 43"/>
          <p:cNvSpPr>
            <a:spLocks noChangeArrowheads="1"/>
          </p:cNvSpPr>
          <p:nvPr/>
        </p:nvSpPr>
        <p:spPr bwMode="auto">
          <a:xfrm>
            <a:off x="3186113" y="3328988"/>
            <a:ext cx="2986087" cy="3529012"/>
          </a:xfrm>
          <a:prstGeom prst="rect">
            <a:avLst/>
          </a:prstGeom>
          <a:blipFill dpi="0" rotWithShape="1">
            <a:blip r:embed="rId20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397250" y="3505200"/>
            <a:ext cx="2552700" cy="2995613"/>
          </a:xfrm>
          <a:prstGeom prst="rect">
            <a:avLst/>
          </a:prstGeom>
        </p:spPr>
        <p:txBody>
          <a:bodyPr lIns="0" tIns="0" rIns="0" bIns="0"/>
          <a:lstStyle/>
          <a:p>
            <a:pPr marL="20638" algn="ctr"/>
            <a:r>
              <a:rPr lang="ru-RU" sz="1600" b="1">
                <a:latin typeface="Calibri" pitchFamily="34" charset="0"/>
              </a:rPr>
              <a:t>Поступления от уплаты других пошлин и сборов, установленных законодательством, а также штрафов за нарушение законодательства</a:t>
            </a:r>
            <a:r>
              <a:rPr lang="ru-RU" sz="1600">
                <a:latin typeface="Calibri" pitchFamily="34" charset="0"/>
              </a:rPr>
              <a:t>, например:</a:t>
            </a:r>
          </a:p>
          <a:p>
            <a:pPr marL="20638">
              <a:lnSpc>
                <a:spcPts val="950"/>
              </a:lnSpc>
              <a:spcBef>
                <a:spcPts val="13"/>
              </a:spcBef>
            </a:pPr>
            <a:endParaRPr lang="ru-RU" sz="900">
              <a:latin typeface="Calibri" pitchFamily="34" charset="0"/>
            </a:endParaRPr>
          </a:p>
          <a:p>
            <a:pPr marL="20638"/>
            <a:r>
              <a:rPr lang="ru-RU" sz="1500">
                <a:latin typeface="Calibri" pitchFamily="34" charset="0"/>
              </a:rPr>
              <a:t>→ доходы от использования государственного имущества и земли;</a:t>
            </a:r>
          </a:p>
          <a:p>
            <a:pPr marL="20638"/>
            <a:r>
              <a:rPr lang="ru-RU" sz="1500">
                <a:latin typeface="Calibri" pitchFamily="34" charset="0"/>
              </a:rPr>
              <a:t>→ штрафные санкции;</a:t>
            </a:r>
          </a:p>
          <a:p>
            <a:pPr marL="20638"/>
            <a:r>
              <a:rPr lang="ru-RU" sz="1500">
                <a:latin typeface="Calibri" pitchFamily="34" charset="0"/>
              </a:rPr>
              <a:t>→ другие.</a:t>
            </a:r>
          </a:p>
        </p:txBody>
      </p:sp>
      <p:sp>
        <p:nvSpPr>
          <p:cNvPr id="46" name="Заголовок 1"/>
          <p:cNvSpPr txBox="1">
            <a:spLocks/>
          </p:cNvSpPr>
          <p:nvPr/>
        </p:nvSpPr>
        <p:spPr>
          <a:xfrm>
            <a:off x="23812" y="473665"/>
            <a:ext cx="8991600" cy="530225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lnSpc>
                <a:spcPts val="2400"/>
              </a:lnSpc>
              <a:spcAft>
                <a:spcPts val="0"/>
              </a:spcAft>
              <a:defRPr/>
            </a:pPr>
            <a:r>
              <a:rPr lang="ru-RU" sz="2800" b="1" dirty="0">
                <a:latin typeface="+mn-lt"/>
                <a:ea typeface="+mj-ea"/>
                <a:cs typeface="+mj-cs"/>
              </a:rPr>
              <a:t>Доходы бюджета</a:t>
            </a:r>
          </a:p>
        </p:txBody>
      </p:sp>
      <p:sp>
        <p:nvSpPr>
          <p:cNvPr id="48" name="Номер слайда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B6E0E-94F9-4612-8173-2EA3267D3BD6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72521" y="1681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5536" y="1452372"/>
            <a:ext cx="713232" cy="711707"/>
          </a:xfrm>
          <a:custGeom>
            <a:avLst/>
            <a:gdLst/>
            <a:ahLst/>
            <a:cxnLst/>
            <a:rect l="l" t="t" r="r" b="b"/>
            <a:pathLst>
              <a:path w="713232" h="711707">
                <a:moveTo>
                  <a:pt x="356616" y="0"/>
                </a:moveTo>
                <a:lnTo>
                  <a:pt x="298771" y="4655"/>
                </a:lnTo>
                <a:lnTo>
                  <a:pt x="243898" y="18135"/>
                </a:lnTo>
                <a:lnTo>
                  <a:pt x="192731" y="39707"/>
                </a:lnTo>
                <a:lnTo>
                  <a:pt x="146004" y="68640"/>
                </a:lnTo>
                <a:lnTo>
                  <a:pt x="104451" y="104203"/>
                </a:lnTo>
                <a:lnTo>
                  <a:pt x="68806" y="145663"/>
                </a:lnTo>
                <a:lnTo>
                  <a:pt x="39805" y="192290"/>
                </a:lnTo>
                <a:lnTo>
                  <a:pt x="18180" y="243352"/>
                </a:lnTo>
                <a:lnTo>
                  <a:pt x="4667" y="298117"/>
                </a:lnTo>
                <a:lnTo>
                  <a:pt x="0" y="355853"/>
                </a:lnTo>
                <a:lnTo>
                  <a:pt x="1182" y="385048"/>
                </a:lnTo>
                <a:lnTo>
                  <a:pt x="10364" y="441390"/>
                </a:lnTo>
                <a:lnTo>
                  <a:pt x="28024" y="494395"/>
                </a:lnTo>
                <a:lnTo>
                  <a:pt x="53429" y="543330"/>
                </a:lnTo>
                <a:lnTo>
                  <a:pt x="85844" y="587465"/>
                </a:lnTo>
                <a:lnTo>
                  <a:pt x="124534" y="626068"/>
                </a:lnTo>
                <a:lnTo>
                  <a:pt x="168766" y="658408"/>
                </a:lnTo>
                <a:lnTo>
                  <a:pt x="217805" y="683752"/>
                </a:lnTo>
                <a:lnTo>
                  <a:pt x="270917" y="701369"/>
                </a:lnTo>
                <a:lnTo>
                  <a:pt x="327368" y="710528"/>
                </a:lnTo>
                <a:lnTo>
                  <a:pt x="356616" y="711707"/>
                </a:lnTo>
                <a:lnTo>
                  <a:pt x="385863" y="710528"/>
                </a:lnTo>
                <a:lnTo>
                  <a:pt x="442314" y="701369"/>
                </a:lnTo>
                <a:lnTo>
                  <a:pt x="495426" y="683752"/>
                </a:lnTo>
                <a:lnTo>
                  <a:pt x="544465" y="658408"/>
                </a:lnTo>
                <a:lnTo>
                  <a:pt x="588697" y="626068"/>
                </a:lnTo>
                <a:lnTo>
                  <a:pt x="627387" y="587465"/>
                </a:lnTo>
                <a:lnTo>
                  <a:pt x="659802" y="543330"/>
                </a:lnTo>
                <a:lnTo>
                  <a:pt x="685207" y="494395"/>
                </a:lnTo>
                <a:lnTo>
                  <a:pt x="702867" y="441390"/>
                </a:lnTo>
                <a:lnTo>
                  <a:pt x="712049" y="385048"/>
                </a:lnTo>
                <a:lnTo>
                  <a:pt x="713232" y="355853"/>
                </a:lnTo>
                <a:lnTo>
                  <a:pt x="712049" y="326659"/>
                </a:lnTo>
                <a:lnTo>
                  <a:pt x="702867" y="270317"/>
                </a:lnTo>
                <a:lnTo>
                  <a:pt x="685207" y="217312"/>
                </a:lnTo>
                <a:lnTo>
                  <a:pt x="659802" y="168377"/>
                </a:lnTo>
                <a:lnTo>
                  <a:pt x="627387" y="124242"/>
                </a:lnTo>
                <a:lnTo>
                  <a:pt x="588697" y="85639"/>
                </a:lnTo>
                <a:lnTo>
                  <a:pt x="544465" y="53299"/>
                </a:lnTo>
                <a:lnTo>
                  <a:pt x="495426" y="27955"/>
                </a:lnTo>
                <a:lnTo>
                  <a:pt x="442314" y="10338"/>
                </a:lnTo>
                <a:lnTo>
                  <a:pt x="385863" y="1179"/>
                </a:lnTo>
                <a:lnTo>
                  <a:pt x="356616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2319" y="2244851"/>
            <a:ext cx="711708" cy="713232"/>
          </a:xfrm>
          <a:custGeom>
            <a:avLst/>
            <a:gdLst/>
            <a:ahLst/>
            <a:cxnLst/>
            <a:rect l="l" t="t" r="r" b="b"/>
            <a:pathLst>
              <a:path w="711707" h="713232">
                <a:moveTo>
                  <a:pt x="355854" y="0"/>
                </a:moveTo>
                <a:lnTo>
                  <a:pt x="298132" y="4666"/>
                </a:lnTo>
                <a:lnTo>
                  <a:pt x="243376" y="18178"/>
                </a:lnTo>
                <a:lnTo>
                  <a:pt x="192318" y="39800"/>
                </a:lnTo>
                <a:lnTo>
                  <a:pt x="145691" y="68799"/>
                </a:lnTo>
                <a:lnTo>
                  <a:pt x="104227" y="104441"/>
                </a:lnTo>
                <a:lnTo>
                  <a:pt x="68659" y="145993"/>
                </a:lnTo>
                <a:lnTo>
                  <a:pt x="39719" y="192720"/>
                </a:lnTo>
                <a:lnTo>
                  <a:pt x="18141" y="243888"/>
                </a:lnTo>
                <a:lnTo>
                  <a:pt x="4657" y="298765"/>
                </a:lnTo>
                <a:lnTo>
                  <a:pt x="0" y="356615"/>
                </a:lnTo>
                <a:lnTo>
                  <a:pt x="1179" y="385867"/>
                </a:lnTo>
                <a:lnTo>
                  <a:pt x="10342" y="442322"/>
                </a:lnTo>
                <a:lnTo>
                  <a:pt x="27964" y="495436"/>
                </a:lnTo>
                <a:lnTo>
                  <a:pt x="53315" y="544476"/>
                </a:lnTo>
                <a:lnTo>
                  <a:pt x="85660" y="588707"/>
                </a:lnTo>
                <a:lnTo>
                  <a:pt x="124268" y="627395"/>
                </a:lnTo>
                <a:lnTo>
                  <a:pt x="168405" y="659808"/>
                </a:lnTo>
                <a:lnTo>
                  <a:pt x="217339" y="685210"/>
                </a:lnTo>
                <a:lnTo>
                  <a:pt x="270338" y="702869"/>
                </a:lnTo>
                <a:lnTo>
                  <a:pt x="326668" y="712049"/>
                </a:lnTo>
                <a:lnTo>
                  <a:pt x="355854" y="713232"/>
                </a:lnTo>
                <a:lnTo>
                  <a:pt x="385039" y="712049"/>
                </a:lnTo>
                <a:lnTo>
                  <a:pt x="441369" y="702869"/>
                </a:lnTo>
                <a:lnTo>
                  <a:pt x="494368" y="685210"/>
                </a:lnTo>
                <a:lnTo>
                  <a:pt x="543302" y="659808"/>
                </a:lnTo>
                <a:lnTo>
                  <a:pt x="587439" y="627395"/>
                </a:lnTo>
                <a:lnTo>
                  <a:pt x="626047" y="588707"/>
                </a:lnTo>
                <a:lnTo>
                  <a:pt x="658392" y="544476"/>
                </a:lnTo>
                <a:lnTo>
                  <a:pt x="683743" y="495436"/>
                </a:lnTo>
                <a:lnTo>
                  <a:pt x="701365" y="442322"/>
                </a:lnTo>
                <a:lnTo>
                  <a:pt x="710528" y="385867"/>
                </a:lnTo>
                <a:lnTo>
                  <a:pt x="711708" y="356615"/>
                </a:lnTo>
                <a:lnTo>
                  <a:pt x="710528" y="327364"/>
                </a:lnTo>
                <a:lnTo>
                  <a:pt x="701365" y="270909"/>
                </a:lnTo>
                <a:lnTo>
                  <a:pt x="683743" y="217795"/>
                </a:lnTo>
                <a:lnTo>
                  <a:pt x="658392" y="168755"/>
                </a:lnTo>
                <a:lnTo>
                  <a:pt x="626047" y="124524"/>
                </a:lnTo>
                <a:lnTo>
                  <a:pt x="587439" y="85836"/>
                </a:lnTo>
                <a:lnTo>
                  <a:pt x="543302" y="53423"/>
                </a:lnTo>
                <a:lnTo>
                  <a:pt x="494368" y="28021"/>
                </a:lnTo>
                <a:lnTo>
                  <a:pt x="441369" y="10362"/>
                </a:lnTo>
                <a:lnTo>
                  <a:pt x="385039" y="1182"/>
                </a:lnTo>
                <a:lnTo>
                  <a:pt x="355854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5576" y="3017520"/>
            <a:ext cx="711708" cy="711707"/>
          </a:xfrm>
          <a:custGeom>
            <a:avLst/>
            <a:gdLst/>
            <a:ahLst/>
            <a:cxnLst/>
            <a:rect l="l" t="t" r="r" b="b"/>
            <a:pathLst>
              <a:path w="711707" h="711707">
                <a:moveTo>
                  <a:pt x="355854" y="0"/>
                </a:moveTo>
                <a:lnTo>
                  <a:pt x="298132" y="4655"/>
                </a:lnTo>
                <a:lnTo>
                  <a:pt x="243376" y="18135"/>
                </a:lnTo>
                <a:lnTo>
                  <a:pt x="192318" y="39707"/>
                </a:lnTo>
                <a:lnTo>
                  <a:pt x="145691" y="68640"/>
                </a:lnTo>
                <a:lnTo>
                  <a:pt x="104227" y="104203"/>
                </a:lnTo>
                <a:lnTo>
                  <a:pt x="68659" y="145663"/>
                </a:lnTo>
                <a:lnTo>
                  <a:pt x="39719" y="192290"/>
                </a:lnTo>
                <a:lnTo>
                  <a:pt x="18141" y="243352"/>
                </a:lnTo>
                <a:lnTo>
                  <a:pt x="4657" y="298117"/>
                </a:lnTo>
                <a:lnTo>
                  <a:pt x="0" y="355853"/>
                </a:lnTo>
                <a:lnTo>
                  <a:pt x="1179" y="385030"/>
                </a:lnTo>
                <a:lnTo>
                  <a:pt x="10342" y="441349"/>
                </a:lnTo>
                <a:lnTo>
                  <a:pt x="27964" y="494341"/>
                </a:lnTo>
                <a:lnTo>
                  <a:pt x="53315" y="543274"/>
                </a:lnTo>
                <a:lnTo>
                  <a:pt x="85660" y="587413"/>
                </a:lnTo>
                <a:lnTo>
                  <a:pt x="124268" y="626026"/>
                </a:lnTo>
                <a:lnTo>
                  <a:pt x="168405" y="658377"/>
                </a:lnTo>
                <a:lnTo>
                  <a:pt x="217339" y="683734"/>
                </a:lnTo>
                <a:lnTo>
                  <a:pt x="270338" y="701362"/>
                </a:lnTo>
                <a:lnTo>
                  <a:pt x="326668" y="710527"/>
                </a:lnTo>
                <a:lnTo>
                  <a:pt x="355854" y="711707"/>
                </a:lnTo>
                <a:lnTo>
                  <a:pt x="385039" y="710527"/>
                </a:lnTo>
                <a:lnTo>
                  <a:pt x="441369" y="701362"/>
                </a:lnTo>
                <a:lnTo>
                  <a:pt x="494368" y="683734"/>
                </a:lnTo>
                <a:lnTo>
                  <a:pt x="543302" y="658377"/>
                </a:lnTo>
                <a:lnTo>
                  <a:pt x="587439" y="626026"/>
                </a:lnTo>
                <a:lnTo>
                  <a:pt x="626047" y="587413"/>
                </a:lnTo>
                <a:lnTo>
                  <a:pt x="658392" y="543274"/>
                </a:lnTo>
                <a:lnTo>
                  <a:pt x="683743" y="494341"/>
                </a:lnTo>
                <a:lnTo>
                  <a:pt x="701365" y="441349"/>
                </a:lnTo>
                <a:lnTo>
                  <a:pt x="710528" y="385030"/>
                </a:lnTo>
                <a:lnTo>
                  <a:pt x="711708" y="355853"/>
                </a:lnTo>
                <a:lnTo>
                  <a:pt x="710528" y="326659"/>
                </a:lnTo>
                <a:lnTo>
                  <a:pt x="701365" y="270317"/>
                </a:lnTo>
                <a:lnTo>
                  <a:pt x="683743" y="217312"/>
                </a:lnTo>
                <a:lnTo>
                  <a:pt x="658392" y="168377"/>
                </a:lnTo>
                <a:lnTo>
                  <a:pt x="626047" y="124242"/>
                </a:lnTo>
                <a:lnTo>
                  <a:pt x="587439" y="85639"/>
                </a:lnTo>
                <a:lnTo>
                  <a:pt x="543302" y="53299"/>
                </a:lnTo>
                <a:lnTo>
                  <a:pt x="494368" y="27955"/>
                </a:lnTo>
                <a:lnTo>
                  <a:pt x="441369" y="10338"/>
                </a:lnTo>
                <a:lnTo>
                  <a:pt x="385039" y="1179"/>
                </a:lnTo>
                <a:lnTo>
                  <a:pt x="355854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60356" y="3848100"/>
            <a:ext cx="711708" cy="713232"/>
          </a:xfrm>
          <a:custGeom>
            <a:avLst/>
            <a:gdLst/>
            <a:ahLst/>
            <a:cxnLst/>
            <a:rect l="l" t="t" r="r" b="b"/>
            <a:pathLst>
              <a:path w="711708" h="713231">
                <a:moveTo>
                  <a:pt x="355853" y="0"/>
                </a:moveTo>
                <a:lnTo>
                  <a:pt x="298132" y="4666"/>
                </a:lnTo>
                <a:lnTo>
                  <a:pt x="243376" y="18178"/>
                </a:lnTo>
                <a:lnTo>
                  <a:pt x="192318" y="39800"/>
                </a:lnTo>
                <a:lnTo>
                  <a:pt x="145691" y="68799"/>
                </a:lnTo>
                <a:lnTo>
                  <a:pt x="104227" y="104441"/>
                </a:lnTo>
                <a:lnTo>
                  <a:pt x="68659" y="145993"/>
                </a:lnTo>
                <a:lnTo>
                  <a:pt x="39719" y="192720"/>
                </a:lnTo>
                <a:lnTo>
                  <a:pt x="18141" y="243888"/>
                </a:lnTo>
                <a:lnTo>
                  <a:pt x="4657" y="298765"/>
                </a:lnTo>
                <a:lnTo>
                  <a:pt x="0" y="356616"/>
                </a:lnTo>
                <a:lnTo>
                  <a:pt x="1179" y="385867"/>
                </a:lnTo>
                <a:lnTo>
                  <a:pt x="10342" y="442322"/>
                </a:lnTo>
                <a:lnTo>
                  <a:pt x="27964" y="495436"/>
                </a:lnTo>
                <a:lnTo>
                  <a:pt x="53315" y="544476"/>
                </a:lnTo>
                <a:lnTo>
                  <a:pt x="85660" y="588707"/>
                </a:lnTo>
                <a:lnTo>
                  <a:pt x="124268" y="627395"/>
                </a:lnTo>
                <a:lnTo>
                  <a:pt x="168405" y="659808"/>
                </a:lnTo>
                <a:lnTo>
                  <a:pt x="217339" y="685210"/>
                </a:lnTo>
                <a:lnTo>
                  <a:pt x="270338" y="702869"/>
                </a:lnTo>
                <a:lnTo>
                  <a:pt x="326668" y="712049"/>
                </a:lnTo>
                <a:lnTo>
                  <a:pt x="355853" y="713232"/>
                </a:lnTo>
                <a:lnTo>
                  <a:pt x="385048" y="712049"/>
                </a:lnTo>
                <a:lnTo>
                  <a:pt x="441390" y="702869"/>
                </a:lnTo>
                <a:lnTo>
                  <a:pt x="494395" y="685210"/>
                </a:lnTo>
                <a:lnTo>
                  <a:pt x="543330" y="659808"/>
                </a:lnTo>
                <a:lnTo>
                  <a:pt x="587465" y="627395"/>
                </a:lnTo>
                <a:lnTo>
                  <a:pt x="626068" y="588707"/>
                </a:lnTo>
                <a:lnTo>
                  <a:pt x="658408" y="544476"/>
                </a:lnTo>
                <a:lnTo>
                  <a:pt x="683752" y="495436"/>
                </a:lnTo>
                <a:lnTo>
                  <a:pt x="701369" y="442322"/>
                </a:lnTo>
                <a:lnTo>
                  <a:pt x="710528" y="385867"/>
                </a:lnTo>
                <a:lnTo>
                  <a:pt x="711708" y="356616"/>
                </a:lnTo>
                <a:lnTo>
                  <a:pt x="710528" y="327364"/>
                </a:lnTo>
                <a:lnTo>
                  <a:pt x="701369" y="270909"/>
                </a:lnTo>
                <a:lnTo>
                  <a:pt x="683752" y="217795"/>
                </a:lnTo>
                <a:lnTo>
                  <a:pt x="658408" y="168755"/>
                </a:lnTo>
                <a:lnTo>
                  <a:pt x="626068" y="124524"/>
                </a:lnTo>
                <a:lnTo>
                  <a:pt x="587465" y="85836"/>
                </a:lnTo>
                <a:lnTo>
                  <a:pt x="543330" y="53423"/>
                </a:lnTo>
                <a:lnTo>
                  <a:pt x="494395" y="28021"/>
                </a:lnTo>
                <a:lnTo>
                  <a:pt x="441390" y="10362"/>
                </a:lnTo>
                <a:lnTo>
                  <a:pt x="385048" y="1182"/>
                </a:lnTo>
                <a:lnTo>
                  <a:pt x="355853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03612" y="4651247"/>
            <a:ext cx="711707" cy="711707"/>
          </a:xfrm>
          <a:custGeom>
            <a:avLst/>
            <a:gdLst/>
            <a:ahLst/>
            <a:cxnLst/>
            <a:rect l="l" t="t" r="r" b="b"/>
            <a:pathLst>
              <a:path w="711707" h="711707">
                <a:moveTo>
                  <a:pt x="355853" y="0"/>
                </a:moveTo>
                <a:lnTo>
                  <a:pt x="298132" y="4655"/>
                </a:lnTo>
                <a:lnTo>
                  <a:pt x="243376" y="18135"/>
                </a:lnTo>
                <a:lnTo>
                  <a:pt x="192318" y="39707"/>
                </a:lnTo>
                <a:lnTo>
                  <a:pt x="145691" y="68640"/>
                </a:lnTo>
                <a:lnTo>
                  <a:pt x="104227" y="104203"/>
                </a:lnTo>
                <a:lnTo>
                  <a:pt x="68659" y="145663"/>
                </a:lnTo>
                <a:lnTo>
                  <a:pt x="39719" y="192290"/>
                </a:lnTo>
                <a:lnTo>
                  <a:pt x="18141" y="243352"/>
                </a:lnTo>
                <a:lnTo>
                  <a:pt x="4657" y="298117"/>
                </a:lnTo>
                <a:lnTo>
                  <a:pt x="0" y="355853"/>
                </a:lnTo>
                <a:lnTo>
                  <a:pt x="1179" y="385048"/>
                </a:lnTo>
                <a:lnTo>
                  <a:pt x="10342" y="441390"/>
                </a:lnTo>
                <a:lnTo>
                  <a:pt x="27964" y="494395"/>
                </a:lnTo>
                <a:lnTo>
                  <a:pt x="53315" y="543330"/>
                </a:lnTo>
                <a:lnTo>
                  <a:pt x="85660" y="587465"/>
                </a:lnTo>
                <a:lnTo>
                  <a:pt x="124268" y="626068"/>
                </a:lnTo>
                <a:lnTo>
                  <a:pt x="168405" y="658408"/>
                </a:lnTo>
                <a:lnTo>
                  <a:pt x="217339" y="683752"/>
                </a:lnTo>
                <a:lnTo>
                  <a:pt x="270338" y="701369"/>
                </a:lnTo>
                <a:lnTo>
                  <a:pt x="326668" y="710528"/>
                </a:lnTo>
                <a:lnTo>
                  <a:pt x="355853" y="711707"/>
                </a:lnTo>
                <a:lnTo>
                  <a:pt x="385048" y="710528"/>
                </a:lnTo>
                <a:lnTo>
                  <a:pt x="441390" y="701369"/>
                </a:lnTo>
                <a:lnTo>
                  <a:pt x="494395" y="683752"/>
                </a:lnTo>
                <a:lnTo>
                  <a:pt x="543330" y="658408"/>
                </a:lnTo>
                <a:lnTo>
                  <a:pt x="587465" y="626068"/>
                </a:lnTo>
                <a:lnTo>
                  <a:pt x="626068" y="587465"/>
                </a:lnTo>
                <a:lnTo>
                  <a:pt x="658408" y="543330"/>
                </a:lnTo>
                <a:lnTo>
                  <a:pt x="683752" y="494395"/>
                </a:lnTo>
                <a:lnTo>
                  <a:pt x="701369" y="441390"/>
                </a:lnTo>
                <a:lnTo>
                  <a:pt x="710528" y="385048"/>
                </a:lnTo>
                <a:lnTo>
                  <a:pt x="711707" y="355853"/>
                </a:lnTo>
                <a:lnTo>
                  <a:pt x="710528" y="326659"/>
                </a:lnTo>
                <a:lnTo>
                  <a:pt x="701369" y="270317"/>
                </a:lnTo>
                <a:lnTo>
                  <a:pt x="683752" y="217312"/>
                </a:lnTo>
                <a:lnTo>
                  <a:pt x="658408" y="168377"/>
                </a:lnTo>
                <a:lnTo>
                  <a:pt x="626068" y="124242"/>
                </a:lnTo>
                <a:lnTo>
                  <a:pt x="587465" y="85639"/>
                </a:lnTo>
                <a:lnTo>
                  <a:pt x="543330" y="53299"/>
                </a:lnTo>
                <a:lnTo>
                  <a:pt x="494395" y="27955"/>
                </a:lnTo>
                <a:lnTo>
                  <a:pt x="441390" y="10338"/>
                </a:lnTo>
                <a:lnTo>
                  <a:pt x="385048" y="1179"/>
                </a:lnTo>
                <a:lnTo>
                  <a:pt x="355853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8392" y="5504688"/>
            <a:ext cx="711707" cy="711708"/>
          </a:xfrm>
          <a:custGeom>
            <a:avLst/>
            <a:gdLst/>
            <a:ahLst/>
            <a:cxnLst/>
            <a:rect l="l" t="t" r="r" b="b"/>
            <a:pathLst>
              <a:path w="711707" h="711708">
                <a:moveTo>
                  <a:pt x="355853" y="0"/>
                </a:moveTo>
                <a:lnTo>
                  <a:pt x="298117" y="4657"/>
                </a:lnTo>
                <a:lnTo>
                  <a:pt x="243352" y="18141"/>
                </a:lnTo>
                <a:lnTo>
                  <a:pt x="192290" y="39719"/>
                </a:lnTo>
                <a:lnTo>
                  <a:pt x="145663" y="68659"/>
                </a:lnTo>
                <a:lnTo>
                  <a:pt x="104203" y="104227"/>
                </a:lnTo>
                <a:lnTo>
                  <a:pt x="68640" y="145691"/>
                </a:lnTo>
                <a:lnTo>
                  <a:pt x="39707" y="192318"/>
                </a:lnTo>
                <a:lnTo>
                  <a:pt x="18135" y="243376"/>
                </a:lnTo>
                <a:lnTo>
                  <a:pt x="4655" y="298132"/>
                </a:lnTo>
                <a:lnTo>
                  <a:pt x="0" y="355853"/>
                </a:lnTo>
                <a:lnTo>
                  <a:pt x="1179" y="385039"/>
                </a:lnTo>
                <a:lnTo>
                  <a:pt x="10338" y="441369"/>
                </a:lnTo>
                <a:lnTo>
                  <a:pt x="27955" y="494368"/>
                </a:lnTo>
                <a:lnTo>
                  <a:pt x="53299" y="543302"/>
                </a:lnTo>
                <a:lnTo>
                  <a:pt x="85639" y="587439"/>
                </a:lnTo>
                <a:lnTo>
                  <a:pt x="124242" y="626047"/>
                </a:lnTo>
                <a:lnTo>
                  <a:pt x="168377" y="658392"/>
                </a:lnTo>
                <a:lnTo>
                  <a:pt x="217312" y="683743"/>
                </a:lnTo>
                <a:lnTo>
                  <a:pt x="270317" y="701365"/>
                </a:lnTo>
                <a:lnTo>
                  <a:pt x="326659" y="710528"/>
                </a:lnTo>
                <a:lnTo>
                  <a:pt x="355853" y="711708"/>
                </a:lnTo>
                <a:lnTo>
                  <a:pt x="385048" y="710528"/>
                </a:lnTo>
                <a:lnTo>
                  <a:pt x="441390" y="701365"/>
                </a:lnTo>
                <a:lnTo>
                  <a:pt x="494395" y="683743"/>
                </a:lnTo>
                <a:lnTo>
                  <a:pt x="543330" y="658392"/>
                </a:lnTo>
                <a:lnTo>
                  <a:pt x="587465" y="626047"/>
                </a:lnTo>
                <a:lnTo>
                  <a:pt x="626068" y="587439"/>
                </a:lnTo>
                <a:lnTo>
                  <a:pt x="658408" y="543302"/>
                </a:lnTo>
                <a:lnTo>
                  <a:pt x="683752" y="494368"/>
                </a:lnTo>
                <a:lnTo>
                  <a:pt x="701369" y="441369"/>
                </a:lnTo>
                <a:lnTo>
                  <a:pt x="710528" y="385039"/>
                </a:lnTo>
                <a:lnTo>
                  <a:pt x="711707" y="355853"/>
                </a:lnTo>
                <a:lnTo>
                  <a:pt x="710528" y="326668"/>
                </a:lnTo>
                <a:lnTo>
                  <a:pt x="701369" y="270338"/>
                </a:lnTo>
                <a:lnTo>
                  <a:pt x="683752" y="217339"/>
                </a:lnTo>
                <a:lnTo>
                  <a:pt x="658408" y="168405"/>
                </a:lnTo>
                <a:lnTo>
                  <a:pt x="626068" y="124268"/>
                </a:lnTo>
                <a:lnTo>
                  <a:pt x="587465" y="85660"/>
                </a:lnTo>
                <a:lnTo>
                  <a:pt x="543330" y="53315"/>
                </a:lnTo>
                <a:lnTo>
                  <a:pt x="494395" y="27964"/>
                </a:lnTo>
                <a:lnTo>
                  <a:pt x="441390" y="10342"/>
                </a:lnTo>
                <a:lnTo>
                  <a:pt x="385048" y="1179"/>
                </a:lnTo>
                <a:lnTo>
                  <a:pt x="355853" y="0"/>
                </a:lnTo>
                <a:close/>
              </a:path>
            </a:pathLst>
          </a:custGeom>
          <a:solidFill>
            <a:srgbClr val="FFFFFF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55576" y="1434683"/>
            <a:ext cx="7776864" cy="4586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err="1">
                <a:solidFill>
                  <a:srgbClr val="006FC0"/>
                </a:solidFill>
                <a:cs typeface="Times New Roman"/>
              </a:rPr>
              <a:t>Ут</a:t>
            </a:r>
            <a:r>
              <a:rPr sz="2000" spc="-15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ержде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ие</a:t>
            </a:r>
            <a:r>
              <a:rPr sz="2000" spc="-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б</a:t>
            </a:r>
            <a:r>
              <a:rPr sz="2000" spc="-95" dirty="0" err="1">
                <a:solidFill>
                  <a:srgbClr val="006FC0"/>
                </a:solidFill>
                <a:cs typeface="Times New Roman"/>
              </a:rPr>
              <a:t>ю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ж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4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чер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дно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-4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да</a:t>
            </a:r>
            <a:endParaRPr sz="2000" dirty="0"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006FC0"/>
                </a:solidFill>
                <a:cs typeface="Times New Roman"/>
              </a:rPr>
              <a:t>(</a:t>
            </a:r>
            <a:r>
              <a:rPr sz="1400" dirty="0" err="1">
                <a:solidFill>
                  <a:srgbClr val="006FC0"/>
                </a:solidFill>
                <a:cs typeface="Times New Roman"/>
              </a:rPr>
              <a:t>за</a:t>
            </a:r>
            <a:r>
              <a:rPr sz="1400" spc="-75" dirty="0" err="1">
                <a:solidFill>
                  <a:srgbClr val="006FC0"/>
                </a:solidFill>
                <a:cs typeface="Times New Roman"/>
              </a:rPr>
              <a:t>к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он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1400" spc="-35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те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ы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,</a:t>
            </a:r>
            <a:r>
              <a:rPr sz="1400" spc="-3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пр</a:t>
            </a:r>
            <a:r>
              <a:rPr sz="1400" spc="-2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дс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авител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ные</a:t>
            </a:r>
            <a:r>
              <a:rPr sz="1400" spc="-3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органы</a:t>
            </a:r>
            <a:r>
              <a:rPr sz="14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асти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)</a:t>
            </a:r>
            <a:endParaRPr sz="1400" dirty="0">
              <a:cs typeface="Times New Roman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100"/>
              </a:lnSpc>
              <a:spcBef>
                <a:spcPts val="28"/>
              </a:spcBef>
            </a:pPr>
            <a:endParaRPr sz="1100" dirty="0"/>
          </a:p>
          <a:p>
            <a:pPr marL="174625" marR="2912110">
              <a:lnSpc>
                <a:spcPct val="100499"/>
              </a:lnSpc>
            </a:pPr>
            <a:r>
              <a:rPr sz="2000" dirty="0" err="1">
                <a:solidFill>
                  <a:srgbClr val="006FC0"/>
                </a:solidFill>
                <a:cs typeface="Times New Roman"/>
              </a:rPr>
              <a:t>Исп</a:t>
            </a:r>
            <a:r>
              <a:rPr sz="2000" spc="-2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ен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1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б</a:t>
            </a:r>
            <a:r>
              <a:rPr sz="2000" spc="-95" dirty="0" err="1">
                <a:solidFill>
                  <a:srgbClr val="006FC0"/>
                </a:solidFill>
                <a:cs typeface="Times New Roman"/>
              </a:rPr>
              <a:t>ю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ж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>
                <a:solidFill>
                  <a:srgbClr val="006FC0"/>
                </a:solidFill>
                <a:cs typeface="Times New Roman"/>
              </a:rPr>
              <a:t>в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те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к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ущем</a:t>
            </a:r>
            <a:r>
              <a:rPr sz="2000" spc="-2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ду</a:t>
            </a:r>
            <a:r>
              <a:rPr sz="2000" spc="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(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рганы</a:t>
            </a:r>
            <a:r>
              <a:rPr sz="1400" spc="-4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исп</a:t>
            </a:r>
            <a:r>
              <a:rPr sz="1400" spc="-2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ните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ной</a:t>
            </a:r>
            <a:r>
              <a:rPr sz="1400" spc="-4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асти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;</a:t>
            </a:r>
            <a:r>
              <a:rPr sz="1400" spc="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м</a:t>
            </a:r>
            <a:r>
              <a:rPr sz="1400" spc="3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стная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адми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ис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рация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,</a:t>
            </a:r>
            <a:r>
              <a:rPr sz="1400" spc="-4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ф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нанс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вые</a:t>
            </a:r>
            <a:r>
              <a:rPr sz="14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органы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)</a:t>
            </a:r>
            <a:endParaRPr sz="1400" dirty="0"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 dirty="0"/>
          </a:p>
          <a:p>
            <a:pPr marL="317500">
              <a:lnSpc>
                <a:spcPct val="100000"/>
              </a:lnSpc>
            </a:pPr>
            <a:r>
              <a:rPr sz="2000" dirty="0" err="1">
                <a:solidFill>
                  <a:srgbClr val="006FC0"/>
                </a:solidFill>
                <a:cs typeface="Times New Roman"/>
              </a:rPr>
              <a:t>Фо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р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мир</a:t>
            </a:r>
            <a:r>
              <a:rPr sz="2000" spc="1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ан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2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тче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3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об</a:t>
            </a:r>
            <a:r>
              <a:rPr sz="2000" spc="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сп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ен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2000" spc="2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б</a:t>
            </a:r>
            <a:r>
              <a:rPr sz="2000" spc="-95" dirty="0" err="1">
                <a:solidFill>
                  <a:srgbClr val="006FC0"/>
                </a:solidFill>
                <a:cs typeface="Times New Roman"/>
              </a:rPr>
              <a:t>ю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ж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1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пр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дыд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у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ще</a:t>
            </a:r>
            <a:r>
              <a:rPr sz="2000" spc="-50" dirty="0" err="1">
                <a:solidFill>
                  <a:srgbClr val="006FC0"/>
                </a:solidFill>
                <a:cs typeface="Times New Roman"/>
              </a:rPr>
              <a:t>г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-1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да</a:t>
            </a:r>
            <a:endParaRPr sz="2000" dirty="0"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solidFill>
                  <a:srgbClr val="006FC0"/>
                </a:solidFill>
                <a:cs typeface="Times New Roman"/>
              </a:rPr>
              <a:t>(</a:t>
            </a:r>
            <a:r>
              <a:rPr sz="1400" dirty="0" err="1">
                <a:solidFill>
                  <a:srgbClr val="006FC0"/>
                </a:solidFill>
                <a:cs typeface="Times New Roman"/>
              </a:rPr>
              <a:t>органы</a:t>
            </a:r>
            <a:r>
              <a:rPr sz="1400" spc="-3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ис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п</a:t>
            </a:r>
            <a:r>
              <a:rPr sz="1400" spc="-2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те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ль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й</a:t>
            </a:r>
            <a:r>
              <a:rPr sz="1400" spc="-3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асти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)</a:t>
            </a:r>
            <a:endParaRPr sz="1400" dirty="0">
              <a:cs typeface="Times New Roman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400"/>
              </a:lnSpc>
              <a:spcBef>
                <a:spcPts val="45"/>
              </a:spcBef>
            </a:pPr>
            <a:endParaRPr sz="1400" dirty="0"/>
          </a:p>
          <a:p>
            <a:pPr marL="462280">
              <a:lnSpc>
                <a:spcPct val="100000"/>
              </a:lnSpc>
            </a:pPr>
            <a:r>
              <a:rPr sz="2000" dirty="0" err="1">
                <a:solidFill>
                  <a:srgbClr val="006FC0"/>
                </a:solidFill>
                <a:cs typeface="Times New Roman"/>
              </a:rPr>
              <a:t>Ут</a:t>
            </a:r>
            <a:r>
              <a:rPr sz="2000" spc="-15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ержде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ие</a:t>
            </a:r>
            <a:r>
              <a:rPr sz="2000" spc="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2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тче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об</a:t>
            </a:r>
            <a:r>
              <a:rPr sz="2000" spc="-1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ис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п</a:t>
            </a:r>
            <a:r>
              <a:rPr sz="2000" spc="-2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ен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и</a:t>
            </a:r>
            <a:r>
              <a:rPr sz="2000" spc="3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б</a:t>
            </a:r>
            <a:r>
              <a:rPr sz="2000" spc="-95" dirty="0" err="1">
                <a:solidFill>
                  <a:srgbClr val="006FC0"/>
                </a:solidFill>
                <a:cs typeface="Times New Roman"/>
              </a:rPr>
              <a:t>ю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ж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пр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дыд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у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ще</a:t>
            </a:r>
            <a:r>
              <a:rPr sz="2000" spc="-50" dirty="0" err="1">
                <a:solidFill>
                  <a:srgbClr val="006FC0"/>
                </a:solidFill>
                <a:cs typeface="Times New Roman"/>
              </a:rPr>
              <a:t>г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-1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да</a:t>
            </a:r>
            <a:endParaRPr sz="2000" dirty="0"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006FC0"/>
                </a:solidFill>
                <a:cs typeface="Times New Roman"/>
              </a:rPr>
              <a:t>(</a:t>
            </a:r>
            <a:r>
              <a:rPr sz="1400" dirty="0" err="1">
                <a:solidFill>
                  <a:srgbClr val="006FC0"/>
                </a:solidFill>
                <a:cs typeface="Times New Roman"/>
              </a:rPr>
              <a:t>за</a:t>
            </a:r>
            <a:r>
              <a:rPr sz="1400" spc="-75" dirty="0" err="1">
                <a:solidFill>
                  <a:srgbClr val="006FC0"/>
                </a:solidFill>
                <a:cs typeface="Times New Roman"/>
              </a:rPr>
              <a:t>к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он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1400" spc="-35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те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ы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,</a:t>
            </a:r>
            <a:r>
              <a:rPr sz="1400" spc="-3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пр</a:t>
            </a:r>
            <a:r>
              <a:rPr sz="1400" spc="-2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дс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авител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ные</a:t>
            </a:r>
            <a:r>
              <a:rPr sz="1400" spc="-3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органы</a:t>
            </a:r>
            <a:r>
              <a:rPr sz="14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асти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)</a:t>
            </a:r>
            <a:endParaRPr sz="1400" dirty="0">
              <a:cs typeface="Times New Roman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200"/>
              </a:lnSpc>
              <a:spcBef>
                <a:spcPts val="17"/>
              </a:spcBef>
            </a:pPr>
            <a:endParaRPr sz="1200" dirty="0"/>
          </a:p>
          <a:p>
            <a:pPr marL="608330">
              <a:lnSpc>
                <a:spcPct val="100000"/>
              </a:lnSpc>
            </a:pPr>
            <a:r>
              <a:rPr sz="2000" dirty="0" err="1">
                <a:solidFill>
                  <a:srgbClr val="006FC0"/>
                </a:solidFill>
                <a:cs typeface="Times New Roman"/>
              </a:rPr>
              <a:t>С</a:t>
            </a:r>
            <a:r>
              <a:rPr sz="2000" spc="4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с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ле</a:t>
            </a:r>
            <a:r>
              <a:rPr sz="2000" spc="-1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ие</a:t>
            </a:r>
            <a:r>
              <a:rPr sz="2000" spc="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пр</a:t>
            </a:r>
            <a:r>
              <a:rPr sz="2000" spc="3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к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1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б</a:t>
            </a:r>
            <a:r>
              <a:rPr sz="2000" spc="-95" dirty="0" err="1">
                <a:solidFill>
                  <a:srgbClr val="006FC0"/>
                </a:solidFill>
                <a:cs typeface="Times New Roman"/>
              </a:rPr>
              <a:t>ю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ж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4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чер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дно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-4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да</a:t>
            </a:r>
            <a:endParaRPr sz="2000" dirty="0">
              <a:cs typeface="Times New Roman"/>
            </a:endParaRPr>
          </a:p>
          <a:p>
            <a:pPr marL="608330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solidFill>
                  <a:srgbClr val="006FC0"/>
                </a:solidFill>
                <a:cs typeface="Times New Roman"/>
              </a:rPr>
              <a:t>(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рганы</a:t>
            </a:r>
            <a:r>
              <a:rPr sz="1400" spc="-4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исп</a:t>
            </a:r>
            <a:r>
              <a:rPr sz="1400" spc="-2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ните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ной</a:t>
            </a:r>
            <a:r>
              <a:rPr sz="1400" spc="-4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асти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)</a:t>
            </a:r>
            <a:endParaRPr sz="1400" dirty="0">
              <a:cs typeface="Times New Roman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200"/>
              </a:lnSpc>
              <a:spcBef>
                <a:spcPts val="36"/>
              </a:spcBef>
            </a:pPr>
            <a:endParaRPr lang="ru-RU" sz="1200" dirty="0"/>
          </a:p>
          <a:p>
            <a:pPr>
              <a:lnSpc>
                <a:spcPts val="1200"/>
              </a:lnSpc>
              <a:spcBef>
                <a:spcPts val="36"/>
              </a:spcBef>
            </a:pPr>
            <a:endParaRPr sz="1200" dirty="0"/>
          </a:p>
          <a:p>
            <a:pPr marL="777875">
              <a:lnSpc>
                <a:spcPct val="100000"/>
              </a:lnSpc>
            </a:pPr>
            <a:r>
              <a:rPr sz="2000" dirty="0" err="1">
                <a:solidFill>
                  <a:srgbClr val="006FC0"/>
                </a:solidFill>
                <a:cs typeface="Times New Roman"/>
              </a:rPr>
              <a:t>Рассм</a:t>
            </a:r>
            <a:r>
              <a:rPr sz="2000" spc="-2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рение</a:t>
            </a:r>
            <a:r>
              <a:rPr sz="20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пр</a:t>
            </a:r>
            <a:r>
              <a:rPr sz="2000" spc="3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к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б</a:t>
            </a:r>
            <a:r>
              <a:rPr sz="2000" spc="-95" dirty="0" err="1">
                <a:solidFill>
                  <a:srgbClr val="006FC0"/>
                </a:solidFill>
                <a:cs typeface="Times New Roman"/>
              </a:rPr>
              <a:t>ю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2000" spc="-30" dirty="0" err="1">
                <a:solidFill>
                  <a:srgbClr val="006FC0"/>
                </a:solidFill>
                <a:cs typeface="Times New Roman"/>
              </a:rPr>
              <a:t>ж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20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20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45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чер</a:t>
            </a:r>
            <a:r>
              <a:rPr sz="2000" spc="-2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дно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2000" spc="-4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2000" spc="-55" dirty="0" err="1">
                <a:solidFill>
                  <a:srgbClr val="006FC0"/>
                </a:solidFill>
                <a:cs typeface="Times New Roman"/>
              </a:rPr>
              <a:t>го</a:t>
            </a:r>
            <a:r>
              <a:rPr sz="2000" spc="0" dirty="0" err="1">
                <a:solidFill>
                  <a:srgbClr val="006FC0"/>
                </a:solidFill>
                <a:cs typeface="Times New Roman"/>
              </a:rPr>
              <a:t>да</a:t>
            </a:r>
            <a:endParaRPr sz="2000" dirty="0">
              <a:cs typeface="Times New Roman"/>
            </a:endParaRPr>
          </a:p>
          <a:p>
            <a:pPr marL="777875">
              <a:lnSpc>
                <a:spcPct val="100000"/>
              </a:lnSpc>
              <a:spcBef>
                <a:spcPts val="20"/>
              </a:spcBef>
            </a:pPr>
            <a:r>
              <a:rPr sz="1400" dirty="0">
                <a:solidFill>
                  <a:srgbClr val="006FC0"/>
                </a:solidFill>
                <a:cs typeface="Times New Roman"/>
              </a:rPr>
              <a:t>(</a:t>
            </a:r>
            <a:r>
              <a:rPr sz="1400" dirty="0" err="1">
                <a:solidFill>
                  <a:srgbClr val="006FC0"/>
                </a:solidFill>
                <a:cs typeface="Times New Roman"/>
              </a:rPr>
              <a:t>за</a:t>
            </a:r>
            <a:r>
              <a:rPr sz="1400" spc="-75" dirty="0" err="1">
                <a:solidFill>
                  <a:srgbClr val="006FC0"/>
                </a:solidFill>
                <a:cs typeface="Times New Roman"/>
              </a:rPr>
              <a:t>к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он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о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д</a:t>
            </a:r>
            <a:r>
              <a:rPr sz="1400" spc="-35" dirty="0" err="1">
                <a:solidFill>
                  <a:srgbClr val="006FC0"/>
                </a:solidFill>
                <a:cs typeface="Times New Roman"/>
              </a:rPr>
              <a:t>а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те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ы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,</a:t>
            </a:r>
            <a:r>
              <a:rPr sz="1400" spc="-3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пр</a:t>
            </a:r>
            <a:r>
              <a:rPr sz="1400" spc="-25" dirty="0" err="1">
                <a:solidFill>
                  <a:srgbClr val="006FC0"/>
                </a:solidFill>
                <a:cs typeface="Times New Roman"/>
              </a:rPr>
              <a:t>е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дс</a:t>
            </a:r>
            <a:r>
              <a:rPr sz="1400" spc="5" dirty="0" err="1">
                <a:solidFill>
                  <a:srgbClr val="006FC0"/>
                </a:solidFill>
                <a:cs typeface="Times New Roman"/>
              </a:rPr>
              <a:t>т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авител</a:t>
            </a:r>
            <a:r>
              <a:rPr sz="1400" spc="-10" dirty="0" err="1">
                <a:solidFill>
                  <a:srgbClr val="006FC0"/>
                </a:solidFill>
                <a:cs typeface="Times New Roman"/>
              </a:rPr>
              <a:t>ь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ные</a:t>
            </a:r>
            <a:r>
              <a:rPr sz="1400" spc="-30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органы</a:t>
            </a:r>
            <a:r>
              <a:rPr sz="1400" spc="-25" dirty="0">
                <a:solidFill>
                  <a:srgbClr val="006FC0"/>
                </a:solidFill>
                <a:cs typeface="Times New Roman"/>
              </a:rPr>
              <a:t> </a:t>
            </a:r>
            <a:r>
              <a:rPr sz="1400" spc="-30" dirty="0" err="1">
                <a:solidFill>
                  <a:srgbClr val="006FC0"/>
                </a:solidFill>
                <a:cs typeface="Times New Roman"/>
              </a:rPr>
              <a:t>в</a:t>
            </a:r>
            <a:r>
              <a:rPr sz="1400" spc="-5" dirty="0" err="1">
                <a:solidFill>
                  <a:srgbClr val="006FC0"/>
                </a:solidFill>
                <a:cs typeface="Times New Roman"/>
              </a:rPr>
              <a:t>л</a:t>
            </a:r>
            <a:r>
              <a:rPr sz="1400" spc="0" dirty="0" err="1">
                <a:solidFill>
                  <a:srgbClr val="006FC0"/>
                </a:solidFill>
                <a:cs typeface="Times New Roman"/>
              </a:rPr>
              <a:t>асти</a:t>
            </a:r>
            <a:r>
              <a:rPr sz="1400" spc="0" dirty="0">
                <a:solidFill>
                  <a:srgbClr val="006FC0"/>
                </a:solidFill>
                <a:cs typeface="Times New Roman"/>
              </a:rPr>
              <a:t>)</a:t>
            </a:r>
            <a:endParaRPr sz="1400" dirty="0"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0031" y="1771269"/>
            <a:ext cx="282139" cy="2255519"/>
          </a:xfrm>
          <a:custGeom>
            <a:avLst/>
            <a:gdLst/>
            <a:ahLst/>
            <a:cxnLst/>
            <a:rect l="l" t="t" r="r" b="b"/>
            <a:pathLst>
              <a:path w="282139" h="2255519">
                <a:moveTo>
                  <a:pt x="139632" y="0"/>
                </a:moveTo>
                <a:lnTo>
                  <a:pt x="151405" y="65404"/>
                </a:lnTo>
                <a:lnTo>
                  <a:pt x="124418" y="110987"/>
                </a:lnTo>
                <a:lnTo>
                  <a:pt x="100058" y="164779"/>
                </a:lnTo>
                <a:lnTo>
                  <a:pt x="78330" y="226419"/>
                </a:lnTo>
                <a:lnTo>
                  <a:pt x="59241" y="295545"/>
                </a:lnTo>
                <a:lnTo>
                  <a:pt x="42797" y="371796"/>
                </a:lnTo>
                <a:lnTo>
                  <a:pt x="29003" y="454811"/>
                </a:lnTo>
                <a:lnTo>
                  <a:pt x="17866" y="544228"/>
                </a:lnTo>
                <a:lnTo>
                  <a:pt x="9391" y="639686"/>
                </a:lnTo>
                <a:lnTo>
                  <a:pt x="3584" y="740824"/>
                </a:lnTo>
                <a:lnTo>
                  <a:pt x="452" y="847280"/>
                </a:lnTo>
                <a:lnTo>
                  <a:pt x="0" y="958693"/>
                </a:lnTo>
                <a:lnTo>
                  <a:pt x="2234" y="1074701"/>
                </a:lnTo>
                <a:lnTo>
                  <a:pt x="7160" y="1194943"/>
                </a:lnTo>
                <a:lnTo>
                  <a:pt x="14784" y="1319058"/>
                </a:lnTo>
                <a:lnTo>
                  <a:pt x="25112" y="1446684"/>
                </a:lnTo>
                <a:lnTo>
                  <a:pt x="38150" y="1577460"/>
                </a:lnTo>
                <a:lnTo>
                  <a:pt x="53904" y="1711025"/>
                </a:lnTo>
                <a:lnTo>
                  <a:pt x="72380" y="1847017"/>
                </a:lnTo>
                <a:lnTo>
                  <a:pt x="93584" y="1985074"/>
                </a:lnTo>
                <a:lnTo>
                  <a:pt x="117521" y="2124836"/>
                </a:lnTo>
                <a:lnTo>
                  <a:pt x="141067" y="2255519"/>
                </a:lnTo>
                <a:lnTo>
                  <a:pt x="117129" y="2115757"/>
                </a:lnTo>
                <a:lnTo>
                  <a:pt x="95925" y="1977700"/>
                </a:lnTo>
                <a:lnTo>
                  <a:pt x="77449" y="1841708"/>
                </a:lnTo>
                <a:lnTo>
                  <a:pt x="61694" y="1708143"/>
                </a:lnTo>
                <a:lnTo>
                  <a:pt x="48656" y="1577367"/>
                </a:lnTo>
                <a:lnTo>
                  <a:pt x="38328" y="1449741"/>
                </a:lnTo>
                <a:lnTo>
                  <a:pt x="30703" y="1325626"/>
                </a:lnTo>
                <a:lnTo>
                  <a:pt x="25777" y="1205384"/>
                </a:lnTo>
                <a:lnTo>
                  <a:pt x="23543" y="1089376"/>
                </a:lnTo>
                <a:lnTo>
                  <a:pt x="23995" y="977963"/>
                </a:lnTo>
                <a:lnTo>
                  <a:pt x="27127" y="871507"/>
                </a:lnTo>
                <a:lnTo>
                  <a:pt x="32934" y="770369"/>
                </a:lnTo>
                <a:lnTo>
                  <a:pt x="41409" y="674911"/>
                </a:lnTo>
                <a:lnTo>
                  <a:pt x="52547" y="585494"/>
                </a:lnTo>
                <a:lnTo>
                  <a:pt x="66341" y="502479"/>
                </a:lnTo>
                <a:lnTo>
                  <a:pt x="82786" y="426228"/>
                </a:lnTo>
                <a:lnTo>
                  <a:pt x="101875" y="357102"/>
                </a:lnTo>
                <a:lnTo>
                  <a:pt x="123603" y="295462"/>
                </a:lnTo>
                <a:lnTo>
                  <a:pt x="147963" y="241670"/>
                </a:lnTo>
                <a:lnTo>
                  <a:pt x="174951" y="196087"/>
                </a:lnTo>
                <a:lnTo>
                  <a:pt x="215105" y="196087"/>
                </a:lnTo>
                <a:lnTo>
                  <a:pt x="282139" y="41909"/>
                </a:lnTo>
                <a:lnTo>
                  <a:pt x="139632" y="0"/>
                </a:lnTo>
                <a:close/>
              </a:path>
              <a:path w="282139" h="2255519">
                <a:moveTo>
                  <a:pt x="215105" y="196087"/>
                </a:moveTo>
                <a:lnTo>
                  <a:pt x="174951" y="196087"/>
                </a:lnTo>
                <a:lnTo>
                  <a:pt x="186724" y="261365"/>
                </a:lnTo>
                <a:lnTo>
                  <a:pt x="215105" y="196087"/>
                </a:lnTo>
                <a:close/>
              </a:path>
            </a:pathLst>
          </a:custGeom>
          <a:solidFill>
            <a:srgbClr val="F1F1F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9593" y="3961384"/>
            <a:ext cx="904303" cy="2027148"/>
          </a:xfrm>
          <a:custGeom>
            <a:avLst/>
            <a:gdLst/>
            <a:ahLst/>
            <a:cxnLst/>
            <a:rect l="l" t="t" r="r" b="b"/>
            <a:pathLst>
              <a:path w="904303" h="2027148">
                <a:moveTo>
                  <a:pt x="0" y="0"/>
                </a:moveTo>
                <a:lnTo>
                  <a:pt x="30734" y="168529"/>
                </a:lnTo>
                <a:lnTo>
                  <a:pt x="64274" y="333117"/>
                </a:lnTo>
                <a:lnTo>
                  <a:pt x="100393" y="493243"/>
                </a:lnTo>
                <a:lnTo>
                  <a:pt x="138861" y="648384"/>
                </a:lnTo>
                <a:lnTo>
                  <a:pt x="179450" y="798019"/>
                </a:lnTo>
                <a:lnTo>
                  <a:pt x="221931" y="941627"/>
                </a:lnTo>
                <a:lnTo>
                  <a:pt x="266076" y="1078686"/>
                </a:lnTo>
                <a:lnTo>
                  <a:pt x="311658" y="1208674"/>
                </a:lnTo>
                <a:lnTo>
                  <a:pt x="358446" y="1331070"/>
                </a:lnTo>
                <a:lnTo>
                  <a:pt x="406214" y="1445352"/>
                </a:lnTo>
                <a:lnTo>
                  <a:pt x="454732" y="1550998"/>
                </a:lnTo>
                <a:lnTo>
                  <a:pt x="503855" y="1647633"/>
                </a:lnTo>
                <a:lnTo>
                  <a:pt x="553105" y="1734297"/>
                </a:lnTo>
                <a:lnTo>
                  <a:pt x="602504" y="1810907"/>
                </a:lnTo>
                <a:lnTo>
                  <a:pt x="651740" y="1876795"/>
                </a:lnTo>
                <a:lnTo>
                  <a:pt x="700584" y="1931439"/>
                </a:lnTo>
                <a:lnTo>
                  <a:pt x="748808" y="1974318"/>
                </a:lnTo>
                <a:lnTo>
                  <a:pt x="796183" y="2004910"/>
                </a:lnTo>
                <a:lnTo>
                  <a:pt x="842482" y="2022694"/>
                </a:lnTo>
                <a:lnTo>
                  <a:pt x="887476" y="2027148"/>
                </a:lnTo>
                <a:lnTo>
                  <a:pt x="893140" y="2026843"/>
                </a:lnTo>
                <a:lnTo>
                  <a:pt x="898753" y="2026196"/>
                </a:lnTo>
                <a:lnTo>
                  <a:pt x="904303" y="2025192"/>
                </a:lnTo>
                <a:lnTo>
                  <a:pt x="880943" y="1895529"/>
                </a:lnTo>
                <a:lnTo>
                  <a:pt x="837646" y="1895529"/>
                </a:lnTo>
                <a:lnTo>
                  <a:pt x="793137" y="1883685"/>
                </a:lnTo>
                <a:lnTo>
                  <a:pt x="747448" y="1859430"/>
                </a:lnTo>
                <a:lnTo>
                  <a:pt x="700794" y="1823232"/>
                </a:lnTo>
                <a:lnTo>
                  <a:pt x="653394" y="1775555"/>
                </a:lnTo>
                <a:lnTo>
                  <a:pt x="605462" y="1716867"/>
                </a:lnTo>
                <a:lnTo>
                  <a:pt x="557127" y="1647487"/>
                </a:lnTo>
                <a:lnTo>
                  <a:pt x="508873" y="1568319"/>
                </a:lnTo>
                <a:lnTo>
                  <a:pt x="460649" y="1479392"/>
                </a:lnTo>
                <a:lnTo>
                  <a:pt x="412761" y="1381317"/>
                </a:lnTo>
                <a:lnTo>
                  <a:pt x="365425" y="1274560"/>
                </a:lnTo>
                <a:lnTo>
                  <a:pt x="318857" y="1159589"/>
                </a:lnTo>
                <a:lnTo>
                  <a:pt x="273276" y="1036868"/>
                </a:lnTo>
                <a:lnTo>
                  <a:pt x="228897" y="906864"/>
                </a:lnTo>
                <a:lnTo>
                  <a:pt x="185936" y="770044"/>
                </a:lnTo>
                <a:lnTo>
                  <a:pt x="144612" y="626872"/>
                </a:lnTo>
                <a:lnTo>
                  <a:pt x="105139" y="477816"/>
                </a:lnTo>
                <a:lnTo>
                  <a:pt x="67735" y="323341"/>
                </a:lnTo>
                <a:lnTo>
                  <a:pt x="32616" y="163913"/>
                </a:lnTo>
                <a:lnTo>
                  <a:pt x="0" y="0"/>
                </a:lnTo>
                <a:close/>
              </a:path>
              <a:path w="904303" h="2027148">
                <a:moveTo>
                  <a:pt x="880757" y="1894497"/>
                </a:moveTo>
                <a:lnTo>
                  <a:pt x="837646" y="1895529"/>
                </a:lnTo>
                <a:lnTo>
                  <a:pt x="880943" y="1895529"/>
                </a:lnTo>
                <a:lnTo>
                  <a:pt x="880757" y="1894497"/>
                </a:lnTo>
                <a:close/>
              </a:path>
            </a:pathLst>
          </a:custGeom>
          <a:solidFill>
            <a:srgbClr val="C3C3C3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1"/>
          <p:cNvSpPr txBox="1">
            <a:spLocks/>
          </p:cNvSpPr>
          <p:nvPr/>
        </p:nvSpPr>
        <p:spPr>
          <a:xfrm>
            <a:off x="4860032" y="1772816"/>
            <a:ext cx="3816424" cy="504056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R="1270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ea typeface="+mj-ea"/>
                <a:cs typeface="Times New Roman"/>
              </a:rPr>
              <a:t>принятие решения о бюджете на очередной финансовый год и плановый период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Times New Roman"/>
            </a:endParaRPr>
          </a:p>
        </p:txBody>
      </p:sp>
      <p:sp>
        <p:nvSpPr>
          <p:cNvPr id="16" name="object 11"/>
          <p:cNvSpPr txBox="1">
            <a:spLocks/>
          </p:cNvSpPr>
          <p:nvPr/>
        </p:nvSpPr>
        <p:spPr>
          <a:xfrm>
            <a:off x="5076056" y="2564904"/>
            <a:ext cx="4032448" cy="504056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R="1270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ea typeface="+mj-ea"/>
                <a:cs typeface="Times New Roman"/>
              </a:rPr>
              <a:t>получение доходов бюджета и распределение бюджетных средств в соответствии с решением о бюджете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Times New Roman"/>
            </a:endParaRPr>
          </a:p>
        </p:txBody>
      </p:sp>
      <p:sp>
        <p:nvSpPr>
          <p:cNvPr id="17" name="object 11"/>
          <p:cNvSpPr txBox="1">
            <a:spLocks/>
          </p:cNvSpPr>
          <p:nvPr/>
        </p:nvSpPr>
        <p:spPr>
          <a:xfrm>
            <a:off x="5508104" y="4221088"/>
            <a:ext cx="3600400" cy="504056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R="1270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ea typeface="+mj-ea"/>
                <a:cs typeface="Times New Roman"/>
              </a:rPr>
              <a:t>принятие решения об исполнении бюджета за отчетный финансовый год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Times New Roman"/>
            </a:endParaRPr>
          </a:p>
        </p:txBody>
      </p:sp>
      <p:sp>
        <p:nvSpPr>
          <p:cNvPr id="18" name="object 11"/>
          <p:cNvSpPr txBox="1">
            <a:spLocks/>
          </p:cNvSpPr>
          <p:nvPr/>
        </p:nvSpPr>
        <p:spPr>
          <a:xfrm>
            <a:off x="5724128" y="5013176"/>
            <a:ext cx="3456384" cy="504056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R="1270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ea typeface="+mj-ea"/>
                <a:cs typeface="Times New Roman"/>
              </a:rPr>
              <a:t>подготовка экономического обоснования</a:t>
            </a:r>
            <a:r>
              <a:rPr kumimoji="0" lang="ru-RU" sz="1400" b="1" i="0" u="none" strike="noStrike" kern="1200" cap="none" spc="0" normalizeH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ea typeface="+mj-ea"/>
                <a:cs typeface="Times New Roman"/>
              </a:rPr>
              <a:t> доходов и расходов бюджета</a:t>
            </a: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Times New Roman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0" y="836712"/>
            <a:ext cx="9144000" cy="936104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ea typeface="+mj-ea"/>
                <a:cs typeface="+mj-cs"/>
              </a:rPr>
              <a:t>Бюджетный процесс – ежегодное формирование и исполнение бюджета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5565" y="-46935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226440" y="3429039"/>
            <a:ext cx="2700845" cy="3384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7504" y="850220"/>
            <a:ext cx="8878824" cy="1246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107" y="344424"/>
            <a:ext cx="8830056" cy="14721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4431" y="877270"/>
            <a:ext cx="8785034" cy="11521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4431" y="877270"/>
            <a:ext cx="8785034" cy="1152144"/>
          </a:xfrm>
          <a:custGeom>
            <a:avLst/>
            <a:gdLst/>
            <a:ahLst/>
            <a:cxnLst/>
            <a:rect l="l" t="t" r="r" b="b"/>
            <a:pathLst>
              <a:path w="8785034" h="1152144">
                <a:moveTo>
                  <a:pt x="0" y="192024"/>
                </a:moveTo>
                <a:lnTo>
                  <a:pt x="5580" y="145880"/>
                </a:lnTo>
                <a:lnTo>
                  <a:pt x="21432" y="103780"/>
                </a:lnTo>
                <a:lnTo>
                  <a:pt x="46221" y="67059"/>
                </a:lnTo>
                <a:lnTo>
                  <a:pt x="78614" y="37051"/>
                </a:lnTo>
                <a:lnTo>
                  <a:pt x="117277" y="15091"/>
                </a:lnTo>
                <a:lnTo>
                  <a:pt x="160875" y="2513"/>
                </a:lnTo>
                <a:lnTo>
                  <a:pt x="192024" y="0"/>
                </a:lnTo>
                <a:lnTo>
                  <a:pt x="8593010" y="0"/>
                </a:lnTo>
                <a:lnTo>
                  <a:pt x="8639153" y="5581"/>
                </a:lnTo>
                <a:lnTo>
                  <a:pt x="8681253" y="21434"/>
                </a:lnTo>
                <a:lnTo>
                  <a:pt x="8717974" y="46225"/>
                </a:lnTo>
                <a:lnTo>
                  <a:pt x="8747983" y="78620"/>
                </a:lnTo>
                <a:lnTo>
                  <a:pt x="8769943" y="117282"/>
                </a:lnTo>
                <a:lnTo>
                  <a:pt x="8782521" y="160878"/>
                </a:lnTo>
                <a:lnTo>
                  <a:pt x="8785034" y="192024"/>
                </a:lnTo>
                <a:lnTo>
                  <a:pt x="8785034" y="960120"/>
                </a:lnTo>
                <a:lnTo>
                  <a:pt x="8779453" y="1006263"/>
                </a:lnTo>
                <a:lnTo>
                  <a:pt x="8763599" y="1048363"/>
                </a:lnTo>
                <a:lnTo>
                  <a:pt x="8738808" y="1085084"/>
                </a:lnTo>
                <a:lnTo>
                  <a:pt x="8706414" y="1115092"/>
                </a:lnTo>
                <a:lnTo>
                  <a:pt x="8667751" y="1137052"/>
                </a:lnTo>
                <a:lnTo>
                  <a:pt x="8624156" y="1149630"/>
                </a:lnTo>
                <a:lnTo>
                  <a:pt x="8593010" y="1152144"/>
                </a:lnTo>
                <a:lnTo>
                  <a:pt x="192024" y="1152144"/>
                </a:lnTo>
                <a:lnTo>
                  <a:pt x="145876" y="1146562"/>
                </a:lnTo>
                <a:lnTo>
                  <a:pt x="103775" y="1130709"/>
                </a:lnTo>
                <a:lnTo>
                  <a:pt x="67054" y="1105918"/>
                </a:lnTo>
                <a:lnTo>
                  <a:pt x="37047" y="1073523"/>
                </a:lnTo>
                <a:lnTo>
                  <a:pt x="15089" y="1034861"/>
                </a:lnTo>
                <a:lnTo>
                  <a:pt x="2513" y="991265"/>
                </a:lnTo>
                <a:lnTo>
                  <a:pt x="0" y="960120"/>
                </a:lnTo>
                <a:lnTo>
                  <a:pt x="0" y="192024"/>
                </a:lnTo>
                <a:close/>
              </a:path>
            </a:pathLst>
          </a:custGeom>
          <a:ln w="9525">
            <a:solidFill>
              <a:srgbClr val="BD4A4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96981" y="2497071"/>
            <a:ext cx="231648" cy="2118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03648" y="3289172"/>
            <a:ext cx="233172" cy="2118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9132" y="3401226"/>
            <a:ext cx="2795016" cy="34792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0573" y="3437801"/>
            <a:ext cx="2564892" cy="34823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6440" y="3429039"/>
            <a:ext cx="2700845" cy="3384384"/>
          </a:xfrm>
          <a:custGeom>
            <a:avLst/>
            <a:gdLst/>
            <a:ahLst/>
            <a:cxnLst/>
            <a:rect l="l" t="t" r="r" b="b"/>
            <a:pathLst>
              <a:path w="2700845" h="3384384">
                <a:moveTo>
                  <a:pt x="0" y="450088"/>
                </a:moveTo>
                <a:lnTo>
                  <a:pt x="5891" y="377090"/>
                </a:lnTo>
                <a:lnTo>
                  <a:pt x="22948" y="307839"/>
                </a:lnTo>
                <a:lnTo>
                  <a:pt x="50244" y="243263"/>
                </a:lnTo>
                <a:lnTo>
                  <a:pt x="86851" y="184288"/>
                </a:lnTo>
                <a:lnTo>
                  <a:pt x="131843" y="131841"/>
                </a:lnTo>
                <a:lnTo>
                  <a:pt x="184293" y="86851"/>
                </a:lnTo>
                <a:lnTo>
                  <a:pt x="243275" y="50245"/>
                </a:lnTo>
                <a:lnTo>
                  <a:pt x="307861" y="22949"/>
                </a:lnTo>
                <a:lnTo>
                  <a:pt x="377124" y="5891"/>
                </a:lnTo>
                <a:lnTo>
                  <a:pt x="450138" y="0"/>
                </a:lnTo>
                <a:lnTo>
                  <a:pt x="2250630" y="0"/>
                </a:lnTo>
                <a:lnTo>
                  <a:pt x="2323662" y="5891"/>
                </a:lnTo>
                <a:lnTo>
                  <a:pt x="2392940" y="22949"/>
                </a:lnTo>
                <a:lnTo>
                  <a:pt x="2457538" y="50245"/>
                </a:lnTo>
                <a:lnTo>
                  <a:pt x="2516529" y="86851"/>
                </a:lnTo>
                <a:lnTo>
                  <a:pt x="2568987" y="131841"/>
                </a:lnTo>
                <a:lnTo>
                  <a:pt x="2613985" y="184288"/>
                </a:lnTo>
                <a:lnTo>
                  <a:pt x="2650596" y="243263"/>
                </a:lnTo>
                <a:lnTo>
                  <a:pt x="2677895" y="307839"/>
                </a:lnTo>
                <a:lnTo>
                  <a:pt x="2694953" y="377090"/>
                </a:lnTo>
                <a:lnTo>
                  <a:pt x="2700845" y="450088"/>
                </a:lnTo>
                <a:lnTo>
                  <a:pt x="2700845" y="2934233"/>
                </a:lnTo>
                <a:lnTo>
                  <a:pt x="2694953" y="3007251"/>
                </a:lnTo>
                <a:lnTo>
                  <a:pt x="2677895" y="3076517"/>
                </a:lnTo>
                <a:lnTo>
                  <a:pt x="2650596" y="3141105"/>
                </a:lnTo>
                <a:lnTo>
                  <a:pt x="2613985" y="3200088"/>
                </a:lnTo>
                <a:lnTo>
                  <a:pt x="2568987" y="3252539"/>
                </a:lnTo>
                <a:lnTo>
                  <a:pt x="2516529" y="3297532"/>
                </a:lnTo>
                <a:lnTo>
                  <a:pt x="2457538" y="3334140"/>
                </a:lnTo>
                <a:lnTo>
                  <a:pt x="2392940" y="3361436"/>
                </a:lnTo>
                <a:lnTo>
                  <a:pt x="2323662" y="3378493"/>
                </a:lnTo>
                <a:lnTo>
                  <a:pt x="2250630" y="3384384"/>
                </a:lnTo>
                <a:lnTo>
                  <a:pt x="450138" y="3384384"/>
                </a:lnTo>
                <a:lnTo>
                  <a:pt x="377124" y="3378493"/>
                </a:lnTo>
                <a:lnTo>
                  <a:pt x="307861" y="3361436"/>
                </a:lnTo>
                <a:lnTo>
                  <a:pt x="243275" y="3334140"/>
                </a:lnTo>
                <a:lnTo>
                  <a:pt x="184293" y="3297532"/>
                </a:lnTo>
                <a:lnTo>
                  <a:pt x="131843" y="3252539"/>
                </a:lnTo>
                <a:lnTo>
                  <a:pt x="86851" y="3200088"/>
                </a:lnTo>
                <a:lnTo>
                  <a:pt x="50244" y="3141105"/>
                </a:lnTo>
                <a:lnTo>
                  <a:pt x="22948" y="3076517"/>
                </a:lnTo>
                <a:lnTo>
                  <a:pt x="5891" y="3007251"/>
                </a:lnTo>
                <a:lnTo>
                  <a:pt x="0" y="2934233"/>
                </a:lnTo>
                <a:lnTo>
                  <a:pt x="0" y="450088"/>
                </a:lnTo>
                <a:close/>
              </a:path>
            </a:pathLst>
          </a:custGeom>
          <a:ln w="9525">
            <a:solidFill>
              <a:srgbClr val="97B85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37095" y="3509907"/>
            <a:ext cx="2151380" cy="23990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9700"/>
              </a:lnSpc>
            </a:pPr>
            <a:r>
              <a:rPr sz="1600" b="1" spc="-10" dirty="0">
                <a:latin typeface="Calibri"/>
                <a:cs typeface="Calibri"/>
              </a:rPr>
              <a:t>и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обяза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5" dirty="0" err="1">
                <a:latin typeface="Calibri"/>
                <a:cs typeface="Calibri"/>
              </a:rPr>
              <a:t>ы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к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упла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е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на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всей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ер</a:t>
            </a:r>
            <a:r>
              <a:rPr sz="1600" b="1" spc="-20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и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15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ии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0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20" dirty="0" err="1">
                <a:latin typeface="Calibri"/>
                <a:cs typeface="Calibri"/>
              </a:rPr>
              <a:t>с</a:t>
            </a:r>
            <a:r>
              <a:rPr sz="1600" b="1" spc="-10" dirty="0" err="1">
                <a:latin typeface="Calibri"/>
                <a:cs typeface="Calibri"/>
              </a:rPr>
              <a:t>сийс</a:t>
            </a:r>
            <a:r>
              <a:rPr sz="1600" b="1" spc="-30" dirty="0" err="1">
                <a:latin typeface="Calibri"/>
                <a:cs typeface="Calibri"/>
              </a:rPr>
              <a:t>к</a:t>
            </a:r>
            <a:r>
              <a:rPr sz="1600" b="1" spc="-10" dirty="0" err="1">
                <a:latin typeface="Calibri"/>
                <a:cs typeface="Calibri"/>
              </a:rPr>
              <a:t>ой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0" dirty="0" err="1">
                <a:latin typeface="Calibri"/>
                <a:cs typeface="Calibri"/>
              </a:rPr>
              <a:t>Ф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30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ерации</a:t>
            </a:r>
            <a:r>
              <a:rPr sz="1600" b="1" spc="-10" dirty="0">
                <a:latin typeface="Calibri"/>
                <a:cs typeface="Calibri"/>
              </a:rPr>
              <a:t>,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800" b="1" spc="-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наприм</a:t>
            </a:r>
            <a:r>
              <a:rPr sz="1800" b="1" spc="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</a:t>
            </a:r>
            <a:r>
              <a:rPr sz="1800" b="1" spc="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р</a:t>
            </a:r>
            <a:r>
              <a:rPr sz="18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:</a:t>
            </a:r>
            <a:endParaRPr sz="18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15" dirty="0">
                <a:latin typeface="Wingdings"/>
                <a:cs typeface="Wingdings"/>
              </a:rPr>
              <a:t></a:t>
            </a:r>
            <a:r>
              <a:rPr sz="1800" b="1" spc="0" dirty="0" err="1">
                <a:latin typeface="Calibri"/>
                <a:cs typeface="Calibri"/>
              </a:rPr>
              <a:t>Нал</a:t>
            </a:r>
            <a:r>
              <a:rPr sz="1800" b="1" spc="5" dirty="0" err="1">
                <a:latin typeface="Calibri"/>
                <a:cs typeface="Calibri"/>
              </a:rPr>
              <a:t>о</a:t>
            </a:r>
            <a:r>
              <a:rPr sz="1800" b="1" spc="0" dirty="0" err="1">
                <a:latin typeface="Calibri"/>
                <a:cs typeface="Calibri"/>
              </a:rPr>
              <a:t>г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на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прибыль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dirty="0" err="1">
                <a:latin typeface="Calibri"/>
                <a:cs typeface="Calibri"/>
              </a:rPr>
              <a:t>о</a:t>
            </a:r>
            <a:r>
              <a:rPr sz="1800" b="1" spc="5" dirty="0" err="1">
                <a:latin typeface="Calibri"/>
                <a:cs typeface="Calibri"/>
              </a:rPr>
              <a:t>р</a:t>
            </a:r>
            <a:r>
              <a:rPr sz="1800" b="1" spc="-20" dirty="0" err="1">
                <a:latin typeface="Calibri"/>
                <a:cs typeface="Calibri"/>
              </a:rPr>
              <a:t>г</a:t>
            </a:r>
            <a:r>
              <a:rPr sz="1800" b="1" spc="0" dirty="0" err="1">
                <a:latin typeface="Calibri"/>
                <a:cs typeface="Calibri"/>
              </a:rPr>
              <a:t>аниза</a:t>
            </a:r>
            <a:r>
              <a:rPr sz="1800" b="1" spc="-10" dirty="0" err="1">
                <a:latin typeface="Calibri"/>
                <a:cs typeface="Calibri"/>
              </a:rPr>
              <a:t>ц</a:t>
            </a:r>
            <a:r>
              <a:rPr sz="1800" b="1" spc="0" dirty="0" err="1">
                <a:latin typeface="Calibri"/>
                <a:cs typeface="Calibri"/>
              </a:rPr>
              <a:t>и</a:t>
            </a:r>
            <a:r>
              <a:rPr sz="1800" b="1" spc="5" dirty="0" err="1">
                <a:latin typeface="Calibri"/>
                <a:cs typeface="Calibri"/>
              </a:rPr>
              <a:t>й</a:t>
            </a:r>
            <a:r>
              <a:rPr sz="1800" b="1" spc="0" dirty="0">
                <a:latin typeface="Calibri"/>
                <a:cs typeface="Calibri"/>
              </a:rPr>
              <a:t>;</a:t>
            </a:r>
            <a:endParaRPr sz="1800" dirty="0">
              <a:latin typeface="Calibri"/>
              <a:cs typeface="Calibri"/>
            </a:endParaRPr>
          </a:p>
          <a:p>
            <a:pPr marL="12700" marR="335280">
              <a:lnSpc>
                <a:spcPct val="100000"/>
              </a:lnSpc>
            </a:pPr>
            <a:r>
              <a:rPr sz="1800" spc="-515" dirty="0">
                <a:latin typeface="Wingdings"/>
                <a:cs typeface="Wingdings"/>
              </a:rPr>
              <a:t></a:t>
            </a:r>
            <a:r>
              <a:rPr sz="1800" b="1" spc="0" dirty="0" err="1">
                <a:latin typeface="Calibri"/>
                <a:cs typeface="Calibri"/>
              </a:rPr>
              <a:t>Нал</a:t>
            </a:r>
            <a:r>
              <a:rPr sz="1800" b="1" spc="5" dirty="0" err="1">
                <a:latin typeface="Calibri"/>
                <a:cs typeface="Calibri"/>
              </a:rPr>
              <a:t>о</a:t>
            </a:r>
            <a:r>
              <a:rPr sz="1800" b="1" spc="0" dirty="0" err="1">
                <a:latin typeface="Calibri"/>
                <a:cs typeface="Calibri"/>
              </a:rPr>
              <a:t>г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на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-15" dirty="0" err="1">
                <a:latin typeface="Calibri"/>
                <a:cs typeface="Calibri"/>
              </a:rPr>
              <a:t>д</a:t>
            </a:r>
            <a:r>
              <a:rPr sz="1800" b="1" spc="-20" dirty="0" err="1">
                <a:latin typeface="Calibri"/>
                <a:cs typeface="Calibri"/>
              </a:rPr>
              <a:t>о</a:t>
            </a:r>
            <a:r>
              <a:rPr sz="1800" b="1" spc="-35" dirty="0" err="1">
                <a:latin typeface="Calibri"/>
                <a:cs typeface="Calibri"/>
              </a:rPr>
              <a:t>х</a:t>
            </a:r>
            <a:r>
              <a:rPr sz="1800" b="1" spc="-45" dirty="0" err="1">
                <a:latin typeface="Calibri"/>
                <a:cs typeface="Calibri"/>
              </a:rPr>
              <a:t>о</a:t>
            </a:r>
            <a:r>
              <a:rPr sz="1800" b="1" spc="0" dirty="0" err="1">
                <a:latin typeface="Calibri"/>
                <a:cs typeface="Calibri"/>
              </a:rPr>
              <a:t>ды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физ</a:t>
            </a:r>
            <a:r>
              <a:rPr sz="1800" b="1" spc="5" dirty="0" err="1">
                <a:latin typeface="Calibri"/>
                <a:cs typeface="Calibri"/>
              </a:rPr>
              <a:t>и</a:t>
            </a:r>
            <a:r>
              <a:rPr sz="1800" b="1" spc="0" dirty="0" err="1">
                <a:latin typeface="Calibri"/>
                <a:cs typeface="Calibri"/>
              </a:rPr>
              <a:t>че</a:t>
            </a:r>
            <a:r>
              <a:rPr sz="1800" b="1" spc="5" dirty="0" err="1">
                <a:latin typeface="Calibri"/>
                <a:cs typeface="Calibri"/>
              </a:rPr>
              <a:t>с</a:t>
            </a:r>
            <a:r>
              <a:rPr sz="1800" b="1" spc="0" dirty="0" err="1">
                <a:latin typeface="Calibri"/>
                <a:cs typeface="Calibri"/>
              </a:rPr>
              <a:t>к</a:t>
            </a:r>
            <a:r>
              <a:rPr sz="1800" b="1" spc="-10" dirty="0" err="1">
                <a:latin typeface="Calibri"/>
                <a:cs typeface="Calibri"/>
              </a:rPr>
              <a:t>и</a:t>
            </a:r>
            <a:r>
              <a:rPr sz="1800" b="1" spc="0" dirty="0" err="1">
                <a:latin typeface="Calibri"/>
                <a:cs typeface="Calibri"/>
              </a:rPr>
              <a:t>х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л</a:t>
            </a:r>
            <a:r>
              <a:rPr sz="1800" b="1" spc="5" dirty="0" err="1">
                <a:latin typeface="Calibri"/>
                <a:cs typeface="Calibri"/>
              </a:rPr>
              <a:t>и</a:t>
            </a:r>
            <a:r>
              <a:rPr sz="1800" b="1" spc="15" dirty="0" err="1">
                <a:latin typeface="Calibri"/>
                <a:cs typeface="Calibri"/>
              </a:rPr>
              <a:t>ц</a:t>
            </a:r>
            <a:r>
              <a:rPr sz="1800" b="1" spc="0" dirty="0">
                <a:latin typeface="Calibri"/>
                <a:cs typeface="Calibri"/>
              </a:rPr>
              <a:t>;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15" dirty="0">
                <a:latin typeface="Wingdings"/>
                <a:cs typeface="Wingdings"/>
              </a:rPr>
              <a:t></a:t>
            </a:r>
            <a:r>
              <a:rPr sz="1800" b="1" spc="0" dirty="0" err="1">
                <a:latin typeface="Calibri"/>
                <a:cs typeface="Calibri"/>
              </a:rPr>
              <a:t>Ак</a:t>
            </a:r>
            <a:r>
              <a:rPr sz="1800" b="1" spc="-10" dirty="0" err="1">
                <a:latin typeface="Calibri"/>
                <a:cs typeface="Calibri"/>
              </a:rPr>
              <a:t>ц</a:t>
            </a:r>
            <a:r>
              <a:rPr sz="1800" b="1" spc="0" dirty="0" err="1">
                <a:latin typeface="Calibri"/>
                <a:cs typeface="Calibri"/>
              </a:rPr>
              <a:t>изы</a:t>
            </a:r>
            <a:r>
              <a:rPr sz="1800" b="1" spc="0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59493" y="3401226"/>
            <a:ext cx="2974848" cy="34792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58552" y="3468281"/>
            <a:ext cx="2784348" cy="34213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06737" y="3429039"/>
            <a:ext cx="2880360" cy="338438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06737" y="3429039"/>
            <a:ext cx="2880360" cy="3384384"/>
          </a:xfrm>
          <a:custGeom>
            <a:avLst/>
            <a:gdLst/>
            <a:ahLst/>
            <a:cxnLst/>
            <a:rect l="l" t="t" r="r" b="b"/>
            <a:pathLst>
              <a:path w="2880359" h="3384384">
                <a:moveTo>
                  <a:pt x="0" y="480059"/>
                </a:moveTo>
                <a:lnTo>
                  <a:pt x="1591" y="440681"/>
                </a:lnTo>
                <a:lnTo>
                  <a:pt x="6285" y="402180"/>
                </a:lnTo>
                <a:lnTo>
                  <a:pt x="13956" y="364681"/>
                </a:lnTo>
                <a:lnTo>
                  <a:pt x="37736" y="293179"/>
                </a:lnTo>
                <a:lnTo>
                  <a:pt x="71943" y="227164"/>
                </a:lnTo>
                <a:lnTo>
                  <a:pt x="115586" y="167623"/>
                </a:lnTo>
                <a:lnTo>
                  <a:pt x="167675" y="115543"/>
                </a:lnTo>
                <a:lnTo>
                  <a:pt x="227220" y="71912"/>
                </a:lnTo>
                <a:lnTo>
                  <a:pt x="293233" y="37719"/>
                </a:lnTo>
                <a:lnTo>
                  <a:pt x="364722" y="13949"/>
                </a:lnTo>
                <a:lnTo>
                  <a:pt x="402211" y="6281"/>
                </a:lnTo>
                <a:lnTo>
                  <a:pt x="440698" y="1591"/>
                </a:lnTo>
                <a:lnTo>
                  <a:pt x="480059" y="0"/>
                </a:lnTo>
                <a:lnTo>
                  <a:pt x="2400300" y="0"/>
                </a:lnTo>
                <a:lnTo>
                  <a:pt x="2439661" y="1591"/>
                </a:lnTo>
                <a:lnTo>
                  <a:pt x="2478148" y="6281"/>
                </a:lnTo>
                <a:lnTo>
                  <a:pt x="2515637" y="13949"/>
                </a:lnTo>
                <a:lnTo>
                  <a:pt x="2587126" y="37719"/>
                </a:lnTo>
                <a:lnTo>
                  <a:pt x="2653139" y="71912"/>
                </a:lnTo>
                <a:lnTo>
                  <a:pt x="2712684" y="115543"/>
                </a:lnTo>
                <a:lnTo>
                  <a:pt x="2764773" y="167623"/>
                </a:lnTo>
                <a:lnTo>
                  <a:pt x="2808416" y="227164"/>
                </a:lnTo>
                <a:lnTo>
                  <a:pt x="2842623" y="293179"/>
                </a:lnTo>
                <a:lnTo>
                  <a:pt x="2866403" y="364681"/>
                </a:lnTo>
                <a:lnTo>
                  <a:pt x="2874074" y="402180"/>
                </a:lnTo>
                <a:lnTo>
                  <a:pt x="2878768" y="440681"/>
                </a:lnTo>
                <a:lnTo>
                  <a:pt x="2880360" y="480059"/>
                </a:lnTo>
                <a:lnTo>
                  <a:pt x="2880360" y="2904312"/>
                </a:lnTo>
                <a:lnTo>
                  <a:pt x="2878768" y="2943685"/>
                </a:lnTo>
                <a:lnTo>
                  <a:pt x="2874074" y="2982182"/>
                </a:lnTo>
                <a:lnTo>
                  <a:pt x="2866403" y="3019679"/>
                </a:lnTo>
                <a:lnTo>
                  <a:pt x="2842623" y="3091178"/>
                </a:lnTo>
                <a:lnTo>
                  <a:pt x="2808416" y="3157194"/>
                </a:lnTo>
                <a:lnTo>
                  <a:pt x="2764773" y="3216738"/>
                </a:lnTo>
                <a:lnTo>
                  <a:pt x="2712684" y="3268823"/>
                </a:lnTo>
                <a:lnTo>
                  <a:pt x="2653139" y="3312459"/>
                </a:lnTo>
                <a:lnTo>
                  <a:pt x="2587126" y="3346658"/>
                </a:lnTo>
                <a:lnTo>
                  <a:pt x="2515637" y="3370432"/>
                </a:lnTo>
                <a:lnTo>
                  <a:pt x="2478148" y="3378101"/>
                </a:lnTo>
                <a:lnTo>
                  <a:pt x="2439661" y="3382793"/>
                </a:lnTo>
                <a:lnTo>
                  <a:pt x="2400300" y="3384384"/>
                </a:lnTo>
                <a:lnTo>
                  <a:pt x="480059" y="3384384"/>
                </a:lnTo>
                <a:lnTo>
                  <a:pt x="440698" y="3382793"/>
                </a:lnTo>
                <a:lnTo>
                  <a:pt x="402211" y="3378101"/>
                </a:lnTo>
                <a:lnTo>
                  <a:pt x="364722" y="3370432"/>
                </a:lnTo>
                <a:lnTo>
                  <a:pt x="293233" y="3346658"/>
                </a:lnTo>
                <a:lnTo>
                  <a:pt x="227220" y="3312459"/>
                </a:lnTo>
                <a:lnTo>
                  <a:pt x="167675" y="3268823"/>
                </a:lnTo>
                <a:lnTo>
                  <a:pt x="115586" y="3216738"/>
                </a:lnTo>
                <a:lnTo>
                  <a:pt x="71943" y="3157194"/>
                </a:lnTo>
                <a:lnTo>
                  <a:pt x="37736" y="3091178"/>
                </a:lnTo>
                <a:lnTo>
                  <a:pt x="13956" y="3019679"/>
                </a:lnTo>
                <a:lnTo>
                  <a:pt x="6285" y="2982182"/>
                </a:lnTo>
                <a:lnTo>
                  <a:pt x="1591" y="2943685"/>
                </a:lnTo>
                <a:lnTo>
                  <a:pt x="0" y="2904312"/>
                </a:lnTo>
                <a:lnTo>
                  <a:pt x="0" y="480059"/>
                </a:lnTo>
                <a:close/>
              </a:path>
            </a:pathLst>
          </a:custGeom>
          <a:ln w="9525">
            <a:solidFill>
              <a:srgbClr val="7C5F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326574" y="3540143"/>
            <a:ext cx="2417445" cy="2887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9800"/>
              </a:lnSpc>
            </a:pPr>
            <a:r>
              <a:rPr sz="1600" b="1" spc="-10" dirty="0">
                <a:latin typeface="Calibri"/>
                <a:cs typeface="Calibri"/>
              </a:rPr>
              <a:t>и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за</a:t>
            </a:r>
            <a:r>
              <a:rPr sz="1600" b="1" spc="-30" dirty="0" err="1">
                <a:latin typeface="Calibri"/>
                <a:cs typeface="Calibri"/>
              </a:rPr>
              <a:t>к</a:t>
            </a:r>
            <a:r>
              <a:rPr sz="1600" b="1" spc="-10" dirty="0" err="1">
                <a:latin typeface="Calibri"/>
                <a:cs typeface="Calibri"/>
              </a:rPr>
              <a:t>онами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субъек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ов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0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20" dirty="0" err="1">
                <a:latin typeface="Calibri"/>
                <a:cs typeface="Calibri"/>
              </a:rPr>
              <a:t>с</a:t>
            </a:r>
            <a:r>
              <a:rPr sz="1600" b="1" spc="-10" dirty="0" err="1">
                <a:latin typeface="Calibri"/>
                <a:cs typeface="Calibri"/>
              </a:rPr>
              <a:t>сийс</a:t>
            </a:r>
            <a:r>
              <a:rPr sz="1600" b="1" spc="-30" dirty="0" err="1">
                <a:latin typeface="Calibri"/>
                <a:cs typeface="Calibri"/>
              </a:rPr>
              <a:t>к</a:t>
            </a:r>
            <a:r>
              <a:rPr sz="1600" b="1" spc="-10" dirty="0" err="1">
                <a:latin typeface="Calibri"/>
                <a:cs typeface="Calibri"/>
              </a:rPr>
              <a:t>ой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0" dirty="0" err="1">
                <a:latin typeface="Calibri"/>
                <a:cs typeface="Calibri"/>
              </a:rPr>
              <a:t>Ф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30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ерации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и </a:t>
            </a:r>
            <a:r>
              <a:rPr sz="1600" b="1" spc="-10" dirty="0" err="1">
                <a:latin typeface="Calibri"/>
                <a:cs typeface="Calibri"/>
              </a:rPr>
              <a:t>обяза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5" dirty="0" err="1">
                <a:latin typeface="Calibri"/>
                <a:cs typeface="Calibri"/>
              </a:rPr>
              <a:t>ы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к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упла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е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на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со</a:t>
            </a:r>
            <a:r>
              <a:rPr sz="1600" b="1" spc="-20" dirty="0" err="1">
                <a:latin typeface="Calibri"/>
                <a:cs typeface="Calibri"/>
              </a:rPr>
              <a:t>о</a:t>
            </a:r>
            <a:r>
              <a:rPr sz="1600" b="1" spc="-10" dirty="0" err="1">
                <a:latin typeface="Calibri"/>
                <a:cs typeface="Calibri"/>
              </a:rPr>
              <a:t>тве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ст</a:t>
            </a:r>
            <a:r>
              <a:rPr sz="1600" b="1" spc="-20" dirty="0" err="1">
                <a:latin typeface="Calibri"/>
                <a:cs typeface="Calibri"/>
              </a:rPr>
              <a:t>в</a:t>
            </a:r>
            <a:r>
              <a:rPr sz="1600" b="1" spc="-10" dirty="0" err="1">
                <a:latin typeface="Calibri"/>
                <a:cs typeface="Calibri"/>
              </a:rPr>
              <a:t>ующих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ер</a:t>
            </a:r>
            <a:r>
              <a:rPr sz="1600" b="1" spc="-20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и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15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иях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субъек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ов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Р</a:t>
            </a:r>
            <a:r>
              <a:rPr sz="1600" b="1" spc="-125" dirty="0">
                <a:latin typeface="Calibri"/>
                <a:cs typeface="Calibri"/>
              </a:rPr>
              <a:t>Ф</a:t>
            </a:r>
            <a:r>
              <a:rPr sz="1600" b="1" spc="-5" dirty="0">
                <a:latin typeface="Calibri"/>
                <a:cs typeface="Calibri"/>
              </a:rPr>
              <a:t>, </a:t>
            </a:r>
            <a:r>
              <a:rPr sz="1800" b="1" spc="-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наприм</a:t>
            </a:r>
            <a:r>
              <a:rPr sz="1800" b="1" spc="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</a:t>
            </a:r>
            <a:r>
              <a:rPr sz="1800" b="1" spc="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р</a:t>
            </a:r>
            <a:r>
              <a:rPr sz="18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:</a:t>
            </a:r>
            <a:endParaRPr sz="18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 marR="255270">
              <a:lnSpc>
                <a:spcPct val="100000"/>
              </a:lnSpc>
            </a:pPr>
            <a:r>
              <a:rPr sz="1800" spc="-515" dirty="0">
                <a:latin typeface="Wingdings"/>
                <a:cs typeface="Wingdings"/>
              </a:rPr>
              <a:t></a:t>
            </a:r>
            <a:r>
              <a:rPr sz="1800" b="1" spc="0" dirty="0" err="1">
                <a:latin typeface="Calibri"/>
                <a:cs typeface="Calibri"/>
              </a:rPr>
              <a:t>Нал</a:t>
            </a:r>
            <a:r>
              <a:rPr sz="1800" b="1" spc="5" dirty="0" err="1">
                <a:latin typeface="Calibri"/>
                <a:cs typeface="Calibri"/>
              </a:rPr>
              <a:t>о</a:t>
            </a:r>
            <a:r>
              <a:rPr sz="1800" b="1" spc="0" dirty="0" err="1">
                <a:latin typeface="Calibri"/>
                <a:cs typeface="Calibri"/>
              </a:rPr>
              <a:t>г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на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5" dirty="0" err="1">
                <a:latin typeface="Calibri"/>
                <a:cs typeface="Calibri"/>
              </a:rPr>
              <a:t>и</a:t>
            </a:r>
            <a:r>
              <a:rPr sz="1800" b="1" spc="-15" dirty="0" err="1">
                <a:latin typeface="Calibri"/>
                <a:cs typeface="Calibri"/>
              </a:rPr>
              <a:t>м</a:t>
            </a:r>
            <a:r>
              <a:rPr sz="1800" b="1" spc="0" dirty="0" err="1">
                <a:latin typeface="Calibri"/>
                <a:cs typeface="Calibri"/>
              </a:rPr>
              <a:t>у</a:t>
            </a:r>
            <a:r>
              <a:rPr sz="1800" b="1" spc="-20" dirty="0" err="1">
                <a:latin typeface="Calibri"/>
                <a:cs typeface="Calibri"/>
              </a:rPr>
              <a:t>щ</a:t>
            </a:r>
            <a:r>
              <a:rPr sz="1800" b="1" spc="5" dirty="0" err="1">
                <a:latin typeface="Calibri"/>
                <a:cs typeface="Calibri"/>
              </a:rPr>
              <a:t>е</a:t>
            </a:r>
            <a:r>
              <a:rPr sz="1800" b="1" spc="0" dirty="0" err="1">
                <a:latin typeface="Calibri"/>
                <a:cs typeface="Calibri"/>
              </a:rPr>
              <a:t>ст</a:t>
            </a:r>
            <a:r>
              <a:rPr sz="1800" b="1" spc="-10" dirty="0" err="1">
                <a:latin typeface="Calibri"/>
                <a:cs typeface="Calibri"/>
              </a:rPr>
              <a:t>в</a:t>
            </a:r>
            <a:r>
              <a:rPr sz="1800" b="1" spc="0" dirty="0" err="1">
                <a:latin typeface="Calibri"/>
                <a:cs typeface="Calibri"/>
              </a:rPr>
              <a:t>о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о</a:t>
            </a:r>
            <a:r>
              <a:rPr sz="1800" b="1" spc="5" dirty="0" err="1">
                <a:latin typeface="Calibri"/>
                <a:cs typeface="Calibri"/>
              </a:rPr>
              <a:t>р</a:t>
            </a:r>
            <a:r>
              <a:rPr sz="1800" b="1" spc="-15" dirty="0" err="1">
                <a:latin typeface="Calibri"/>
                <a:cs typeface="Calibri"/>
              </a:rPr>
              <a:t>г</a:t>
            </a:r>
            <a:r>
              <a:rPr sz="1800" b="1" spc="0" dirty="0" err="1">
                <a:latin typeface="Calibri"/>
                <a:cs typeface="Calibri"/>
              </a:rPr>
              <a:t>ан</a:t>
            </a:r>
            <a:r>
              <a:rPr sz="1800" b="1" spc="5" dirty="0" err="1">
                <a:latin typeface="Calibri"/>
                <a:cs typeface="Calibri"/>
              </a:rPr>
              <a:t>и</a:t>
            </a:r>
            <a:r>
              <a:rPr sz="1800" b="1" spc="0" dirty="0" err="1">
                <a:latin typeface="Calibri"/>
                <a:cs typeface="Calibri"/>
              </a:rPr>
              <a:t>за</a:t>
            </a:r>
            <a:r>
              <a:rPr sz="1800" b="1" spc="-10" dirty="0" err="1">
                <a:latin typeface="Calibri"/>
                <a:cs typeface="Calibri"/>
              </a:rPr>
              <a:t>ц</a:t>
            </a:r>
            <a:r>
              <a:rPr sz="1800" b="1" spc="0" dirty="0" err="1">
                <a:latin typeface="Calibri"/>
                <a:cs typeface="Calibri"/>
              </a:rPr>
              <a:t>ий</a:t>
            </a:r>
            <a:r>
              <a:rPr sz="1800" b="1" spc="0" dirty="0">
                <a:latin typeface="Calibri"/>
                <a:cs typeface="Calibri"/>
              </a:rPr>
              <a:t>;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15" dirty="0">
                <a:latin typeface="Wingdings"/>
                <a:cs typeface="Wingdings"/>
              </a:rPr>
              <a:t></a:t>
            </a:r>
            <a:r>
              <a:rPr sz="1800" b="1" spc="-100" dirty="0" err="1">
                <a:latin typeface="Calibri"/>
                <a:cs typeface="Calibri"/>
              </a:rPr>
              <a:t>Т</a:t>
            </a:r>
            <a:r>
              <a:rPr sz="1800" b="1" spc="0" dirty="0" err="1">
                <a:latin typeface="Calibri"/>
                <a:cs typeface="Calibri"/>
              </a:rPr>
              <a:t>рансп</a:t>
            </a:r>
            <a:r>
              <a:rPr sz="1800" b="1" spc="5" dirty="0" err="1">
                <a:latin typeface="Calibri"/>
                <a:cs typeface="Calibri"/>
              </a:rPr>
              <a:t>о</a:t>
            </a:r>
            <a:r>
              <a:rPr sz="1800" b="1" spc="0" dirty="0" err="1">
                <a:latin typeface="Calibri"/>
                <a:cs typeface="Calibri"/>
              </a:rPr>
              <a:t>р</a:t>
            </a:r>
            <a:r>
              <a:rPr sz="1800" b="1" spc="-10" dirty="0" err="1">
                <a:latin typeface="Calibri"/>
                <a:cs typeface="Calibri"/>
              </a:rPr>
              <a:t>т</a:t>
            </a:r>
            <a:r>
              <a:rPr sz="1800" b="1" spc="0" dirty="0" err="1">
                <a:latin typeface="Calibri"/>
                <a:cs typeface="Calibri"/>
              </a:rPr>
              <a:t>ный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нал</a:t>
            </a:r>
            <a:r>
              <a:rPr sz="1800" b="1" spc="5" dirty="0" err="1">
                <a:latin typeface="Calibri"/>
                <a:cs typeface="Calibri"/>
              </a:rPr>
              <a:t>о</a:t>
            </a:r>
            <a:r>
              <a:rPr sz="1800" b="1" spc="0" dirty="0" err="1">
                <a:latin typeface="Calibri"/>
                <a:cs typeface="Calibri"/>
              </a:rPr>
              <a:t>г</a:t>
            </a:r>
            <a:r>
              <a:rPr lang="en-US" b="1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56261" y="3401227"/>
            <a:ext cx="2830068" cy="345677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03124" y="3429039"/>
            <a:ext cx="2736341" cy="338438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03124" y="3429039"/>
            <a:ext cx="2736341" cy="3384384"/>
          </a:xfrm>
          <a:custGeom>
            <a:avLst/>
            <a:gdLst/>
            <a:ahLst/>
            <a:cxnLst/>
            <a:rect l="l" t="t" r="r" b="b"/>
            <a:pathLst>
              <a:path w="2736342" h="3384384">
                <a:moveTo>
                  <a:pt x="0" y="456056"/>
                </a:moveTo>
                <a:lnTo>
                  <a:pt x="5969" y="382090"/>
                </a:lnTo>
                <a:lnTo>
                  <a:pt x="23253" y="311920"/>
                </a:lnTo>
                <a:lnTo>
                  <a:pt x="50910" y="246486"/>
                </a:lnTo>
                <a:lnTo>
                  <a:pt x="88001" y="186729"/>
                </a:lnTo>
                <a:lnTo>
                  <a:pt x="133588" y="133588"/>
                </a:lnTo>
                <a:lnTo>
                  <a:pt x="186729" y="88001"/>
                </a:lnTo>
                <a:lnTo>
                  <a:pt x="246486" y="50910"/>
                </a:lnTo>
                <a:lnTo>
                  <a:pt x="311920" y="23253"/>
                </a:lnTo>
                <a:lnTo>
                  <a:pt x="382090" y="5969"/>
                </a:lnTo>
                <a:lnTo>
                  <a:pt x="456057" y="0"/>
                </a:lnTo>
                <a:lnTo>
                  <a:pt x="2280158" y="0"/>
                </a:lnTo>
                <a:lnTo>
                  <a:pt x="2354159" y="5969"/>
                </a:lnTo>
                <a:lnTo>
                  <a:pt x="2424356" y="23253"/>
                </a:lnTo>
                <a:lnTo>
                  <a:pt x="2489811" y="50910"/>
                </a:lnTo>
                <a:lnTo>
                  <a:pt x="2549584" y="88001"/>
                </a:lnTo>
                <a:lnTo>
                  <a:pt x="2602738" y="133588"/>
                </a:lnTo>
                <a:lnTo>
                  <a:pt x="2648332" y="186729"/>
                </a:lnTo>
                <a:lnTo>
                  <a:pt x="2685428" y="246486"/>
                </a:lnTo>
                <a:lnTo>
                  <a:pt x="2713087" y="311920"/>
                </a:lnTo>
                <a:lnTo>
                  <a:pt x="2730371" y="382090"/>
                </a:lnTo>
                <a:lnTo>
                  <a:pt x="2736341" y="456056"/>
                </a:lnTo>
                <a:lnTo>
                  <a:pt x="2736341" y="2928315"/>
                </a:lnTo>
                <a:lnTo>
                  <a:pt x="2730371" y="3002291"/>
                </a:lnTo>
                <a:lnTo>
                  <a:pt x="2713087" y="3072468"/>
                </a:lnTo>
                <a:lnTo>
                  <a:pt x="2685428" y="3137904"/>
                </a:lnTo>
                <a:lnTo>
                  <a:pt x="2648332" y="3197663"/>
                </a:lnTo>
                <a:lnTo>
                  <a:pt x="2602738" y="3250804"/>
                </a:lnTo>
                <a:lnTo>
                  <a:pt x="2549584" y="3296389"/>
                </a:lnTo>
                <a:lnTo>
                  <a:pt x="2489811" y="3333478"/>
                </a:lnTo>
                <a:lnTo>
                  <a:pt x="2424356" y="3361134"/>
                </a:lnTo>
                <a:lnTo>
                  <a:pt x="2354159" y="3378415"/>
                </a:lnTo>
                <a:lnTo>
                  <a:pt x="2280158" y="3384384"/>
                </a:lnTo>
                <a:lnTo>
                  <a:pt x="456057" y="3384384"/>
                </a:lnTo>
                <a:lnTo>
                  <a:pt x="382090" y="3378415"/>
                </a:lnTo>
                <a:lnTo>
                  <a:pt x="311920" y="3361134"/>
                </a:lnTo>
                <a:lnTo>
                  <a:pt x="246486" y="3333478"/>
                </a:lnTo>
                <a:lnTo>
                  <a:pt x="186729" y="3296389"/>
                </a:lnTo>
                <a:lnTo>
                  <a:pt x="133588" y="3250804"/>
                </a:lnTo>
                <a:lnTo>
                  <a:pt x="88001" y="3197663"/>
                </a:lnTo>
                <a:lnTo>
                  <a:pt x="50910" y="3137904"/>
                </a:lnTo>
                <a:lnTo>
                  <a:pt x="23253" y="3072468"/>
                </a:lnTo>
                <a:lnTo>
                  <a:pt x="5969" y="3002291"/>
                </a:lnTo>
                <a:lnTo>
                  <a:pt x="0" y="2928315"/>
                </a:lnTo>
                <a:lnTo>
                  <a:pt x="0" y="456056"/>
                </a:lnTo>
                <a:close/>
              </a:path>
            </a:pathLst>
          </a:custGeom>
          <a:ln w="9525">
            <a:solidFill>
              <a:srgbClr val="F692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89572" y="851359"/>
            <a:ext cx="8415655" cy="1533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1899"/>
              </a:lnSpc>
            </a:pPr>
            <a:r>
              <a:rPr sz="2400" b="1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Налог</a:t>
            </a:r>
            <a:r>
              <a:rPr sz="2400" b="1" spc="8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800" b="1" spc="0" dirty="0">
                <a:latin typeface="Calibri"/>
                <a:cs typeface="Calibri"/>
              </a:rPr>
              <a:t>–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обяза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ый</a:t>
            </a:r>
            <a:r>
              <a:rPr sz="1600" b="1" spc="-10" dirty="0">
                <a:latin typeface="Calibri"/>
                <a:cs typeface="Calibri"/>
              </a:rPr>
              <a:t>,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ин</a:t>
            </a:r>
            <a:r>
              <a:rPr sz="1600" b="1" spc="-15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иви</a:t>
            </a:r>
            <a:r>
              <a:rPr sz="1600" b="1" spc="-40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уально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безв</a:t>
            </a:r>
            <a:r>
              <a:rPr sz="1600" b="1" spc="-5" dirty="0" err="1">
                <a:latin typeface="Calibri"/>
                <a:cs typeface="Calibri"/>
              </a:rPr>
              <a:t>о</a:t>
            </a:r>
            <a:r>
              <a:rPr sz="1600" b="1" spc="-10" dirty="0" err="1">
                <a:latin typeface="Calibri"/>
                <a:cs typeface="Calibri"/>
              </a:rPr>
              <a:t>зме</a:t>
            </a:r>
            <a:r>
              <a:rPr sz="1600" b="1" spc="-20" dirty="0" err="1">
                <a:latin typeface="Calibri"/>
                <a:cs typeface="Calibri"/>
              </a:rPr>
              <a:t>з</a:t>
            </a:r>
            <a:r>
              <a:rPr sz="1600" b="1" spc="-15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ный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пла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ж</a:t>
            </a:r>
            <a:r>
              <a:rPr sz="1600" b="1" spc="-10" dirty="0">
                <a:latin typeface="Calibri"/>
                <a:cs typeface="Calibri"/>
              </a:rPr>
              <a:t>,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взима</a:t>
            </a:r>
            <a:r>
              <a:rPr sz="1600" b="1" spc="-20" dirty="0" err="1">
                <a:latin typeface="Calibri"/>
                <a:cs typeface="Calibri"/>
              </a:rPr>
              <a:t>е</a:t>
            </a:r>
            <a:r>
              <a:rPr sz="1600" b="1" spc="-15" dirty="0" err="1">
                <a:latin typeface="Calibri"/>
                <a:cs typeface="Calibri"/>
              </a:rPr>
              <a:t>мый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с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15" dirty="0" err="1">
                <a:latin typeface="Calibri"/>
                <a:cs typeface="Calibri"/>
              </a:rPr>
              <a:t>рг</a:t>
            </a:r>
            <a:r>
              <a:rPr sz="1600" b="1" spc="-10" dirty="0" err="1">
                <a:latin typeface="Calibri"/>
                <a:cs typeface="Calibri"/>
              </a:rPr>
              <a:t>а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изаций</a:t>
            </a:r>
            <a:r>
              <a:rPr sz="1600" b="1" spc="-10" dirty="0">
                <a:latin typeface="Calibri"/>
                <a:cs typeface="Calibri"/>
              </a:rPr>
              <a:t> и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физиче</a:t>
            </a:r>
            <a:r>
              <a:rPr sz="1600" b="1" spc="-5" dirty="0" err="1">
                <a:latin typeface="Calibri"/>
                <a:cs typeface="Calibri"/>
              </a:rPr>
              <a:t>с</a:t>
            </a:r>
            <a:r>
              <a:rPr sz="1600" b="1" spc="-10" dirty="0" err="1">
                <a:latin typeface="Calibri"/>
                <a:cs typeface="Calibri"/>
              </a:rPr>
              <a:t>ких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лиц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в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фо</a:t>
            </a:r>
            <a:r>
              <a:rPr sz="1600" b="1" spc="-15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ме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отчуж</a:t>
            </a:r>
            <a:r>
              <a:rPr sz="1600" b="1" spc="-30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е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ия</a:t>
            </a:r>
            <a:r>
              <a:rPr lang="ru-RU"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п</a:t>
            </a:r>
            <a:r>
              <a:rPr sz="1600" b="1" spc="-15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инадл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40" dirty="0" err="1">
                <a:latin typeface="Calibri"/>
                <a:cs typeface="Calibri"/>
              </a:rPr>
              <a:t>ж</a:t>
            </a:r>
            <a:r>
              <a:rPr sz="1600" b="1" spc="-10" dirty="0" err="1">
                <a:latin typeface="Calibri"/>
                <a:cs typeface="Calibri"/>
              </a:rPr>
              <a:t>ащих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5" dirty="0" err="1">
                <a:latin typeface="Calibri"/>
                <a:cs typeface="Calibri"/>
              </a:rPr>
              <a:t>им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на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праве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5" dirty="0" err="1">
                <a:latin typeface="Calibri"/>
                <a:cs typeface="Calibri"/>
              </a:rPr>
              <a:t>с</a:t>
            </a:r>
            <a:r>
              <a:rPr sz="1600" b="1" spc="-10" dirty="0" err="1">
                <a:latin typeface="Calibri"/>
                <a:cs typeface="Calibri"/>
              </a:rPr>
              <a:t>об</a:t>
            </a:r>
            <a:r>
              <a:rPr sz="1600" b="1" spc="-5" dirty="0" err="1">
                <a:latin typeface="Calibri"/>
                <a:cs typeface="Calibri"/>
              </a:rPr>
              <a:t>с</a:t>
            </a:r>
            <a:r>
              <a:rPr sz="1600" b="1" spc="-10" dirty="0" err="1">
                <a:latin typeface="Calibri"/>
                <a:cs typeface="Calibri"/>
              </a:rPr>
              <a:t>тве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ности</a:t>
            </a:r>
            <a:r>
              <a:rPr sz="1600" b="1" spc="-10" dirty="0">
                <a:latin typeface="Calibri"/>
                <a:cs typeface="Calibri"/>
              </a:rPr>
              <a:t>,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35" dirty="0" err="1">
                <a:latin typeface="Calibri"/>
                <a:cs typeface="Calibri"/>
              </a:rPr>
              <a:t>х</a:t>
            </a:r>
            <a:r>
              <a:rPr sz="1600" b="1" spc="-10" dirty="0" err="1">
                <a:latin typeface="Calibri"/>
                <a:cs typeface="Calibri"/>
              </a:rPr>
              <a:t>озяйстве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но</a:t>
            </a:r>
            <a:r>
              <a:rPr sz="1600" b="1" spc="-15" dirty="0" err="1">
                <a:latin typeface="Calibri"/>
                <a:cs typeface="Calibri"/>
              </a:rPr>
              <a:t>г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в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30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е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ия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или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оперативно</a:t>
            </a:r>
            <a:r>
              <a:rPr sz="1600" b="1" spc="-15" dirty="0" err="1">
                <a:latin typeface="Calibri"/>
                <a:cs typeface="Calibri"/>
              </a:rPr>
              <a:t>г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уп</a:t>
            </a:r>
            <a:r>
              <a:rPr sz="1600" b="1" spc="-20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а</a:t>
            </a:r>
            <a:r>
              <a:rPr sz="1600" b="1" spc="-20" dirty="0" err="1">
                <a:latin typeface="Calibri"/>
                <a:cs typeface="Calibri"/>
              </a:rPr>
              <a:t>в</a:t>
            </a:r>
            <a:r>
              <a:rPr sz="1600" b="1" spc="-10" dirty="0" err="1">
                <a:latin typeface="Calibri"/>
                <a:cs typeface="Calibri"/>
              </a:rPr>
              <a:t>ле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ия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35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е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жных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с</a:t>
            </a:r>
            <a:r>
              <a:rPr sz="1600" b="1" spc="-15" dirty="0" err="1">
                <a:latin typeface="Calibri"/>
                <a:cs typeface="Calibri"/>
              </a:rPr>
              <a:t>р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30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ств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в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0" dirty="0" err="1">
                <a:latin typeface="Calibri"/>
                <a:cs typeface="Calibri"/>
              </a:rPr>
              <a:t>ц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лях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фи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а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сов</a:t>
            </a:r>
            <a:r>
              <a:rPr sz="1600" b="1" spc="-5" dirty="0" err="1">
                <a:latin typeface="Calibri"/>
                <a:cs typeface="Calibri"/>
              </a:rPr>
              <a:t>о</a:t>
            </a:r>
            <a:r>
              <a:rPr sz="1600" b="1" spc="-15" dirty="0" err="1">
                <a:latin typeface="Calibri"/>
                <a:cs typeface="Calibri"/>
              </a:rPr>
              <a:t>г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обе</a:t>
            </a:r>
            <a:r>
              <a:rPr sz="1600" b="1" spc="-5" dirty="0" err="1">
                <a:latin typeface="Calibri"/>
                <a:cs typeface="Calibri"/>
              </a:rPr>
              <a:t>с</a:t>
            </a:r>
            <a:r>
              <a:rPr sz="1600" b="1" spc="-10" dirty="0" err="1">
                <a:latin typeface="Calibri"/>
                <a:cs typeface="Calibri"/>
              </a:rPr>
              <a:t>пече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ия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30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ея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ости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5" dirty="0" err="1">
                <a:latin typeface="Calibri"/>
                <a:cs typeface="Calibri"/>
              </a:rPr>
              <a:t>г</a:t>
            </a:r>
            <a:r>
              <a:rPr sz="1600" b="1" spc="-10" dirty="0" err="1">
                <a:latin typeface="Calibri"/>
                <a:cs typeface="Calibri"/>
              </a:rPr>
              <a:t>ос</a:t>
            </a:r>
            <a:r>
              <a:rPr sz="1600" b="1" spc="-75" dirty="0" err="1">
                <a:latin typeface="Calibri"/>
                <a:cs typeface="Calibri"/>
              </a:rPr>
              <a:t>у</a:t>
            </a:r>
            <a:r>
              <a:rPr sz="1600" b="1" spc="-15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арства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и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</a:t>
            </a:r>
            <a:r>
              <a:rPr sz="1600" b="1" spc="-10" dirty="0" err="1">
                <a:latin typeface="Calibri"/>
                <a:cs typeface="Calibri"/>
              </a:rPr>
              <a:t>или</a:t>
            </a:r>
            <a:r>
              <a:rPr sz="1600" b="1" spc="-10" dirty="0">
                <a:latin typeface="Calibri"/>
                <a:cs typeface="Calibri"/>
              </a:rPr>
              <a:t>)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25" dirty="0" err="1">
                <a:latin typeface="Calibri"/>
                <a:cs typeface="Calibri"/>
              </a:rPr>
              <a:t>м</a:t>
            </a:r>
            <a:r>
              <a:rPr sz="1600" b="1" spc="-10" dirty="0" err="1">
                <a:latin typeface="Calibri"/>
                <a:cs typeface="Calibri"/>
              </a:rPr>
              <a:t>униципаль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ых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образ</a:t>
            </a:r>
            <a:r>
              <a:rPr sz="1600" b="1" spc="-5" dirty="0" err="1">
                <a:latin typeface="Calibri"/>
                <a:cs typeface="Calibri"/>
              </a:rPr>
              <a:t>о</a:t>
            </a:r>
            <a:r>
              <a:rPr sz="1600" b="1" spc="-10" dirty="0" err="1">
                <a:latin typeface="Calibri"/>
                <a:cs typeface="Calibri"/>
              </a:rPr>
              <a:t>ваний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ts val="850"/>
              </a:lnSpc>
              <a:spcBef>
                <a:spcPts val="10"/>
              </a:spcBef>
            </a:pPr>
            <a:endParaRPr sz="850" dirty="0"/>
          </a:p>
          <a:p>
            <a:pPr marL="0" marR="115570" algn="ctr">
              <a:lnSpc>
                <a:spcPct val="100000"/>
              </a:lnSpc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ВИДЫ НАЛ</a:t>
            </a:r>
            <a:r>
              <a:rPr sz="1800" b="1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О</a:t>
            </a:r>
            <a:r>
              <a:rPr sz="1800" b="1" spc="-4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Г</a:t>
            </a:r>
            <a:r>
              <a:rPr sz="18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ОВ</a:t>
            </a:r>
            <a:endParaRPr sz="18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8126" y="2490849"/>
            <a:ext cx="7342505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6242050" algn="l"/>
              </a:tabLst>
            </a:pPr>
            <a:r>
              <a:rPr sz="20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Ф</a:t>
            </a:r>
            <a:r>
              <a:rPr sz="2000" b="1" spc="-2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</a:t>
            </a:r>
            <a:r>
              <a:rPr sz="2000" b="1" spc="-1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Р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АЛ</a:t>
            </a:r>
            <a:r>
              <a:rPr sz="2000" b="1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Ь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Н</a:t>
            </a:r>
            <a:r>
              <a:rPr sz="2000" b="1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Ы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	М</a:t>
            </a:r>
            <a:r>
              <a:rPr sz="2000" b="1" spc="-5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СТН</a:t>
            </a:r>
            <a:r>
              <a:rPr sz="2000" b="1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Ы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</a:t>
            </a:r>
            <a:endParaRPr sz="20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17963" y="2634739"/>
            <a:ext cx="1833880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РЕГИО</a:t>
            </a:r>
            <a:r>
              <a:rPr sz="2000" b="1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Н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АЛ</a:t>
            </a:r>
            <a:r>
              <a:rPr sz="2000" b="1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Ь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Н</a:t>
            </a:r>
            <a:r>
              <a:rPr sz="2000" b="1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Ы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Е</a:t>
            </a:r>
            <a:endParaRPr sz="20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55576" y="2994912"/>
            <a:ext cx="7543800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spc="-55" dirty="0">
                <a:solidFill>
                  <a:srgbClr val="FF0000"/>
                </a:solidFill>
                <a:latin typeface="Calibri"/>
                <a:cs typeface="Calibri"/>
              </a:rPr>
              <a:t>У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С</a:t>
            </a:r>
            <a:r>
              <a:rPr sz="2000" b="1" spc="-135" dirty="0">
                <a:solidFill>
                  <a:srgbClr val="FF0000"/>
                </a:solidFill>
                <a:latin typeface="Calibri"/>
                <a:cs typeface="Calibri"/>
              </a:rPr>
              <a:t>Т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А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Н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ОВЛЕНЫ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НАЛО</a:t>
            </a:r>
            <a:r>
              <a:rPr sz="2000" b="1" spc="-65" dirty="0">
                <a:solidFill>
                  <a:srgbClr val="FF0000"/>
                </a:solidFill>
                <a:latin typeface="Calibri"/>
                <a:cs typeface="Calibri"/>
              </a:rPr>
              <a:t>Г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ОВЫМ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0" dirty="0">
                <a:solidFill>
                  <a:srgbClr val="FF0000"/>
                </a:solidFill>
                <a:latin typeface="Calibri"/>
                <a:cs typeface="Calibri"/>
              </a:rPr>
              <a:t>КО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Е</a:t>
            </a:r>
            <a:r>
              <a:rPr sz="2000" b="1" spc="-65" dirty="0">
                <a:solidFill>
                  <a:srgbClr val="FF0000"/>
                </a:solidFill>
                <a:latin typeface="Calibri"/>
                <a:cs typeface="Calibri"/>
              </a:rPr>
              <a:t>К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СОМ</a:t>
            </a:r>
            <a:r>
              <a:rPr sz="20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РО</a:t>
            </a:r>
            <a:r>
              <a:rPr sz="2000" b="1" spc="-15" dirty="0">
                <a:solidFill>
                  <a:srgbClr val="FF0000"/>
                </a:solidFill>
                <a:latin typeface="Calibri"/>
                <a:cs typeface="Calibri"/>
              </a:rPr>
              <a:t>С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СИЙС</a:t>
            </a:r>
            <a:r>
              <a:rPr sz="2000" b="1" spc="-55" dirty="0">
                <a:solidFill>
                  <a:srgbClr val="FF0000"/>
                </a:solidFill>
                <a:latin typeface="Calibri"/>
                <a:cs typeface="Calibri"/>
              </a:rPr>
              <a:t>К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ОЙ</a:t>
            </a:r>
            <a:r>
              <a:rPr sz="20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Ф</a:t>
            </a:r>
            <a:r>
              <a:rPr sz="2000" b="1" spc="-20" dirty="0">
                <a:solidFill>
                  <a:srgbClr val="FF0000"/>
                </a:solidFill>
                <a:latin typeface="Calibri"/>
                <a:cs typeface="Calibri"/>
              </a:rPr>
              <a:t>Е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Е</a:t>
            </a:r>
            <a:r>
              <a:rPr sz="2000" b="1" spc="-110" dirty="0">
                <a:solidFill>
                  <a:srgbClr val="FF0000"/>
                </a:solidFill>
                <a:latin typeface="Calibri"/>
                <a:cs typeface="Calibri"/>
              </a:rPr>
              <a:t>Р</a:t>
            </a:r>
            <a:r>
              <a:rPr sz="2000" b="1" spc="0" dirty="0">
                <a:solidFill>
                  <a:srgbClr val="FF0000"/>
                </a:solidFill>
                <a:latin typeface="Calibri"/>
                <a:cs typeface="Calibri"/>
              </a:rPr>
              <a:t>АЦИИ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16357" y="3448459"/>
            <a:ext cx="2247265" cy="3344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99900"/>
              </a:lnSpc>
            </a:pPr>
            <a:r>
              <a:rPr sz="1600" b="1" spc="-10" dirty="0">
                <a:latin typeface="Calibri"/>
                <a:cs typeface="Calibri"/>
              </a:rPr>
              <a:t>и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но</a:t>
            </a:r>
            <a:r>
              <a:rPr sz="1600" b="1" spc="-20" dirty="0" err="1">
                <a:latin typeface="Calibri"/>
                <a:cs typeface="Calibri"/>
              </a:rPr>
              <a:t>р</a:t>
            </a:r>
            <a:r>
              <a:rPr sz="1600" b="1" spc="-10" dirty="0" err="1">
                <a:latin typeface="Calibri"/>
                <a:cs typeface="Calibri"/>
              </a:rPr>
              <a:t>мативными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актами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п</a:t>
            </a:r>
            <a:r>
              <a:rPr sz="1600" b="1" spc="-15" dirty="0" err="1">
                <a:latin typeface="Calibri"/>
                <a:cs typeface="Calibri"/>
              </a:rPr>
              <a:t>р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30" dirty="0" err="1">
                <a:latin typeface="Calibri"/>
                <a:cs typeface="Calibri"/>
              </a:rPr>
              <a:t>д</a:t>
            </a:r>
            <a:r>
              <a:rPr sz="1600" b="1" spc="-10" dirty="0" err="1">
                <a:latin typeface="Calibri"/>
                <a:cs typeface="Calibri"/>
              </a:rPr>
              <a:t>стави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ых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</a:t>
            </a:r>
            <a:r>
              <a:rPr sz="1600" b="1" spc="-15" dirty="0" err="1">
                <a:latin typeface="Calibri"/>
                <a:cs typeface="Calibri"/>
              </a:rPr>
              <a:t>рг</a:t>
            </a:r>
            <a:r>
              <a:rPr sz="1600" b="1" spc="-10" dirty="0" err="1">
                <a:latin typeface="Calibri"/>
                <a:cs typeface="Calibri"/>
              </a:rPr>
              <a:t>а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ов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5" dirty="0" err="1">
                <a:latin typeface="Calibri"/>
                <a:cs typeface="Calibri"/>
              </a:rPr>
              <a:t>м</a:t>
            </a:r>
            <a:r>
              <a:rPr sz="1600" b="1" spc="-10" dirty="0" err="1">
                <a:latin typeface="Calibri"/>
                <a:cs typeface="Calibri"/>
              </a:rPr>
              <a:t>униципаль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ых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образ</a:t>
            </a:r>
            <a:r>
              <a:rPr sz="1600" b="1" spc="-5" dirty="0" err="1">
                <a:latin typeface="Calibri"/>
                <a:cs typeface="Calibri"/>
              </a:rPr>
              <a:t>о</a:t>
            </a:r>
            <a:r>
              <a:rPr sz="1600" b="1" spc="-10" dirty="0" err="1">
                <a:latin typeface="Calibri"/>
                <a:cs typeface="Calibri"/>
              </a:rPr>
              <a:t>ваний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и </a:t>
            </a:r>
            <a:r>
              <a:rPr sz="1600" b="1" spc="-10" dirty="0" err="1">
                <a:latin typeface="Calibri"/>
                <a:cs typeface="Calibri"/>
              </a:rPr>
              <a:t>обяза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35" dirty="0" err="1">
                <a:latin typeface="Calibri"/>
                <a:cs typeface="Calibri"/>
              </a:rPr>
              <a:t>е</a:t>
            </a:r>
            <a:r>
              <a:rPr sz="1600" b="1" spc="-10" dirty="0" err="1">
                <a:latin typeface="Calibri"/>
                <a:cs typeface="Calibri"/>
              </a:rPr>
              <a:t>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5" dirty="0" err="1">
                <a:latin typeface="Calibri"/>
                <a:cs typeface="Calibri"/>
              </a:rPr>
              <a:t>ы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к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упла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е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на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е</a:t>
            </a:r>
            <a:r>
              <a:rPr sz="1600" b="1" spc="-20" dirty="0" err="1">
                <a:latin typeface="Calibri"/>
                <a:cs typeface="Calibri"/>
              </a:rPr>
              <a:t>рр</a:t>
            </a:r>
            <a:r>
              <a:rPr sz="1600" b="1" spc="-10" dirty="0" err="1">
                <a:latin typeface="Calibri"/>
                <a:cs typeface="Calibri"/>
              </a:rPr>
              <a:t>и</a:t>
            </a:r>
            <a:r>
              <a:rPr sz="1600" b="1" spc="-25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ори</a:t>
            </a:r>
            <a:r>
              <a:rPr sz="1600" b="1" spc="-20" dirty="0" err="1">
                <a:latin typeface="Calibri"/>
                <a:cs typeface="Calibri"/>
              </a:rPr>
              <a:t>я</a:t>
            </a:r>
            <a:r>
              <a:rPr sz="1600" b="1" spc="-10" dirty="0" err="1">
                <a:latin typeface="Calibri"/>
                <a:cs typeface="Calibri"/>
              </a:rPr>
              <a:t>х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со</a:t>
            </a:r>
            <a:r>
              <a:rPr sz="1600" b="1" spc="-20" dirty="0" err="1">
                <a:latin typeface="Calibri"/>
                <a:cs typeface="Calibri"/>
              </a:rPr>
              <a:t>о</a:t>
            </a:r>
            <a:r>
              <a:rPr sz="1600" b="1" spc="-10" dirty="0" err="1">
                <a:latin typeface="Calibri"/>
                <a:cs typeface="Calibri"/>
              </a:rPr>
              <a:t>тве</a:t>
            </a:r>
            <a:r>
              <a:rPr sz="1600" b="1" spc="-20" dirty="0" err="1">
                <a:latin typeface="Calibri"/>
                <a:cs typeface="Calibri"/>
              </a:rPr>
              <a:t>т</a:t>
            </a:r>
            <a:r>
              <a:rPr sz="1600" b="1" spc="-10" dirty="0" err="1">
                <a:latin typeface="Calibri"/>
                <a:cs typeface="Calibri"/>
              </a:rPr>
              <a:t>ст</a:t>
            </a:r>
            <a:r>
              <a:rPr sz="1600" b="1" spc="-20" dirty="0" err="1">
                <a:latin typeface="Calibri"/>
                <a:cs typeface="Calibri"/>
              </a:rPr>
              <a:t>в</a:t>
            </a:r>
            <a:r>
              <a:rPr sz="1600" b="1" spc="-10" dirty="0" err="1">
                <a:latin typeface="Calibri"/>
                <a:cs typeface="Calibri"/>
              </a:rPr>
              <a:t>ующих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25" dirty="0" err="1">
                <a:latin typeface="Calibri"/>
                <a:cs typeface="Calibri"/>
              </a:rPr>
              <a:t>м</a:t>
            </a:r>
            <a:r>
              <a:rPr sz="1600" b="1" spc="-10" dirty="0" err="1">
                <a:latin typeface="Calibri"/>
                <a:cs typeface="Calibri"/>
              </a:rPr>
              <a:t>униципаль</a:t>
            </a:r>
            <a:r>
              <a:rPr sz="1600" b="1" spc="-5" dirty="0" err="1">
                <a:latin typeface="Calibri"/>
                <a:cs typeface="Calibri"/>
              </a:rPr>
              <a:t>н</a:t>
            </a:r>
            <a:r>
              <a:rPr sz="1600" b="1" spc="-10" dirty="0" err="1">
                <a:latin typeface="Calibri"/>
                <a:cs typeface="Calibri"/>
              </a:rPr>
              <a:t>ых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10" dirty="0" err="1">
                <a:latin typeface="Calibri"/>
                <a:cs typeface="Calibri"/>
              </a:rPr>
              <a:t>образ</a:t>
            </a:r>
            <a:r>
              <a:rPr sz="1600" b="1" spc="-5" dirty="0" err="1">
                <a:latin typeface="Calibri"/>
                <a:cs typeface="Calibri"/>
              </a:rPr>
              <a:t>о</a:t>
            </a:r>
            <a:r>
              <a:rPr sz="1600" b="1" spc="-10" dirty="0" err="1">
                <a:latin typeface="Calibri"/>
                <a:cs typeface="Calibri"/>
              </a:rPr>
              <a:t>ваний</a:t>
            </a:r>
            <a:r>
              <a:rPr sz="1600" b="1" spc="-10" dirty="0">
                <a:latin typeface="Calibri"/>
                <a:cs typeface="Calibri"/>
              </a:rPr>
              <a:t>,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2000" b="1" spc="-5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н</a:t>
            </a:r>
            <a:r>
              <a:rPr sz="2000" b="1" spc="-1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а</a:t>
            </a:r>
            <a:r>
              <a:rPr sz="2000" b="1" spc="0" dirty="0" err="1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пример</a:t>
            </a:r>
            <a:r>
              <a:rPr sz="2000" b="1" spc="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:</a:t>
            </a:r>
            <a:endParaRPr sz="20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15" dirty="0">
                <a:latin typeface="Wingdings"/>
                <a:cs typeface="Wingdings"/>
              </a:rPr>
              <a:t></a:t>
            </a:r>
            <a:r>
              <a:rPr sz="1800" b="1" spc="0" dirty="0" err="1">
                <a:latin typeface="Calibri"/>
                <a:cs typeface="Calibri"/>
              </a:rPr>
              <a:t>З</a:t>
            </a:r>
            <a:r>
              <a:rPr sz="1800" b="1" spc="-10" dirty="0" err="1">
                <a:latin typeface="Calibri"/>
                <a:cs typeface="Calibri"/>
              </a:rPr>
              <a:t>е</a:t>
            </a:r>
            <a:r>
              <a:rPr sz="1800" b="1" spc="0" dirty="0" err="1">
                <a:latin typeface="Calibri"/>
                <a:cs typeface="Calibri"/>
              </a:rPr>
              <a:t>м</a:t>
            </a:r>
            <a:r>
              <a:rPr sz="1800" b="1" spc="-20" dirty="0" err="1">
                <a:latin typeface="Calibri"/>
                <a:cs typeface="Calibri"/>
              </a:rPr>
              <a:t>е</a:t>
            </a:r>
            <a:r>
              <a:rPr sz="1800" b="1" spc="0" dirty="0" err="1">
                <a:latin typeface="Calibri"/>
                <a:cs typeface="Calibri"/>
              </a:rPr>
              <a:t>льный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нал</a:t>
            </a:r>
            <a:r>
              <a:rPr sz="1800" b="1" spc="5" dirty="0" err="1">
                <a:latin typeface="Calibri"/>
                <a:cs typeface="Calibri"/>
              </a:rPr>
              <a:t>о</a:t>
            </a:r>
            <a:r>
              <a:rPr sz="1800" b="1" spc="0" dirty="0" err="1">
                <a:latin typeface="Calibri"/>
                <a:cs typeface="Calibri"/>
              </a:rPr>
              <a:t>г</a:t>
            </a:r>
            <a:r>
              <a:rPr sz="1800" b="1" spc="0" dirty="0">
                <a:latin typeface="Calibri"/>
                <a:cs typeface="Calibri"/>
              </a:rPr>
              <a:t>;</a:t>
            </a:r>
            <a:endParaRPr sz="1800" dirty="0">
              <a:latin typeface="Calibri"/>
              <a:cs typeface="Calibri"/>
            </a:endParaRPr>
          </a:p>
          <a:p>
            <a:pPr marL="12700" marR="84455">
              <a:lnSpc>
                <a:spcPct val="100000"/>
              </a:lnSpc>
            </a:pPr>
            <a:r>
              <a:rPr sz="1800" spc="-515" dirty="0">
                <a:latin typeface="Wingdings"/>
                <a:cs typeface="Wingdings"/>
              </a:rPr>
              <a:t></a:t>
            </a:r>
            <a:r>
              <a:rPr sz="1800" b="1" spc="0" dirty="0" err="1">
                <a:latin typeface="Calibri"/>
                <a:cs typeface="Calibri"/>
              </a:rPr>
              <a:t>Нал</a:t>
            </a:r>
            <a:r>
              <a:rPr sz="1800" b="1" spc="5" dirty="0" err="1">
                <a:latin typeface="Calibri"/>
                <a:cs typeface="Calibri"/>
              </a:rPr>
              <a:t>о</a:t>
            </a:r>
            <a:r>
              <a:rPr sz="1800" b="1" spc="0" dirty="0" err="1">
                <a:latin typeface="Calibri"/>
                <a:cs typeface="Calibri"/>
              </a:rPr>
              <a:t>г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на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5" dirty="0" err="1">
                <a:latin typeface="Calibri"/>
                <a:cs typeface="Calibri"/>
              </a:rPr>
              <a:t>и</a:t>
            </a:r>
            <a:r>
              <a:rPr sz="1800" b="1" spc="-15" dirty="0" err="1">
                <a:latin typeface="Calibri"/>
                <a:cs typeface="Calibri"/>
              </a:rPr>
              <a:t>м</a:t>
            </a:r>
            <a:r>
              <a:rPr sz="1800" b="1" spc="0" dirty="0" err="1">
                <a:latin typeface="Calibri"/>
                <a:cs typeface="Calibri"/>
              </a:rPr>
              <a:t>у</a:t>
            </a:r>
            <a:r>
              <a:rPr sz="1800" b="1" spc="-20" dirty="0" err="1">
                <a:latin typeface="Calibri"/>
                <a:cs typeface="Calibri"/>
              </a:rPr>
              <a:t>щ</a:t>
            </a:r>
            <a:r>
              <a:rPr sz="1800" b="1" spc="5" dirty="0" err="1">
                <a:latin typeface="Calibri"/>
                <a:cs typeface="Calibri"/>
              </a:rPr>
              <a:t>е</a:t>
            </a:r>
            <a:r>
              <a:rPr sz="1800" b="1" spc="0" dirty="0" err="1">
                <a:latin typeface="Calibri"/>
                <a:cs typeface="Calibri"/>
              </a:rPr>
              <a:t>ст</a:t>
            </a:r>
            <a:r>
              <a:rPr sz="1800" b="1" spc="-10" dirty="0" err="1">
                <a:latin typeface="Calibri"/>
                <a:cs typeface="Calibri"/>
              </a:rPr>
              <a:t>в</a:t>
            </a:r>
            <a:r>
              <a:rPr sz="1800" b="1" spc="0" dirty="0" err="1">
                <a:latin typeface="Calibri"/>
                <a:cs typeface="Calibri"/>
              </a:rPr>
              <a:t>о</a:t>
            </a:r>
            <a:r>
              <a:rPr sz="1800" b="1" spc="0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физ</a:t>
            </a:r>
            <a:r>
              <a:rPr sz="1800" b="1" spc="5" dirty="0" err="1">
                <a:latin typeface="Calibri"/>
                <a:cs typeface="Calibri"/>
              </a:rPr>
              <a:t>и</a:t>
            </a:r>
            <a:r>
              <a:rPr sz="1800" b="1" spc="0" dirty="0" err="1">
                <a:latin typeface="Calibri"/>
                <a:cs typeface="Calibri"/>
              </a:rPr>
              <a:t>че</a:t>
            </a:r>
            <a:r>
              <a:rPr sz="1800" b="1" spc="5" dirty="0" err="1">
                <a:latin typeface="Calibri"/>
                <a:cs typeface="Calibri"/>
              </a:rPr>
              <a:t>с</a:t>
            </a:r>
            <a:r>
              <a:rPr sz="1800" b="1" spc="0" dirty="0" err="1">
                <a:latin typeface="Calibri"/>
                <a:cs typeface="Calibri"/>
              </a:rPr>
              <a:t>к</a:t>
            </a:r>
            <a:r>
              <a:rPr sz="1800" b="1" spc="-10" dirty="0" err="1">
                <a:latin typeface="Calibri"/>
                <a:cs typeface="Calibri"/>
              </a:rPr>
              <a:t>и</a:t>
            </a:r>
            <a:r>
              <a:rPr sz="1800" b="1" spc="0" dirty="0" err="1">
                <a:latin typeface="Calibri"/>
                <a:cs typeface="Calibri"/>
              </a:rPr>
              <a:t>х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0" dirty="0" err="1">
                <a:latin typeface="Calibri"/>
                <a:cs typeface="Calibri"/>
              </a:rPr>
              <a:t>л</a:t>
            </a:r>
            <a:r>
              <a:rPr sz="1800" b="1" spc="5" dirty="0" err="1">
                <a:latin typeface="Calibri"/>
                <a:cs typeface="Calibri"/>
              </a:rPr>
              <a:t>и</a:t>
            </a:r>
            <a:r>
              <a:rPr sz="1800" b="1" spc="0" dirty="0" err="1">
                <a:latin typeface="Calibri"/>
                <a:cs typeface="Calibri"/>
              </a:rPr>
              <a:t>ц</a:t>
            </a:r>
            <a:r>
              <a:rPr sz="1800" b="1" spc="0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23828" y="2060848"/>
            <a:ext cx="2808351" cy="360044"/>
          </a:xfrm>
          <a:custGeom>
            <a:avLst/>
            <a:gdLst/>
            <a:ahLst/>
            <a:cxnLst/>
            <a:rect l="l" t="t" r="r" b="b"/>
            <a:pathLst>
              <a:path w="2808351" h="360044">
                <a:moveTo>
                  <a:pt x="0" y="180086"/>
                </a:moveTo>
                <a:lnTo>
                  <a:pt x="40808" y="136815"/>
                </a:lnTo>
                <a:lnTo>
                  <a:pt x="110345" y="109995"/>
                </a:lnTo>
                <a:lnTo>
                  <a:pt x="156729" y="97333"/>
                </a:lnTo>
                <a:lnTo>
                  <a:pt x="210375" y="85232"/>
                </a:lnTo>
                <a:lnTo>
                  <a:pt x="270922" y="73737"/>
                </a:lnTo>
                <a:lnTo>
                  <a:pt x="338008" y="62895"/>
                </a:lnTo>
                <a:lnTo>
                  <a:pt x="411273" y="52752"/>
                </a:lnTo>
                <a:lnTo>
                  <a:pt x="490355" y="43355"/>
                </a:lnTo>
                <a:lnTo>
                  <a:pt x="574892" y="34751"/>
                </a:lnTo>
                <a:lnTo>
                  <a:pt x="664523" y="26985"/>
                </a:lnTo>
                <a:lnTo>
                  <a:pt x="758888" y="20104"/>
                </a:lnTo>
                <a:lnTo>
                  <a:pt x="857625" y="14154"/>
                </a:lnTo>
                <a:lnTo>
                  <a:pt x="960371" y="9182"/>
                </a:lnTo>
                <a:lnTo>
                  <a:pt x="1066768" y="5234"/>
                </a:lnTo>
                <a:lnTo>
                  <a:pt x="1176452" y="2357"/>
                </a:lnTo>
                <a:lnTo>
                  <a:pt x="1289062" y="597"/>
                </a:lnTo>
                <a:lnTo>
                  <a:pt x="1404239" y="0"/>
                </a:lnTo>
                <a:lnTo>
                  <a:pt x="1519396" y="597"/>
                </a:lnTo>
                <a:lnTo>
                  <a:pt x="1631991" y="2357"/>
                </a:lnTo>
                <a:lnTo>
                  <a:pt x="1741660" y="5234"/>
                </a:lnTo>
                <a:lnTo>
                  <a:pt x="1848044" y="9182"/>
                </a:lnTo>
                <a:lnTo>
                  <a:pt x="1950779" y="14154"/>
                </a:lnTo>
                <a:lnTo>
                  <a:pt x="2049505" y="20104"/>
                </a:lnTo>
                <a:lnTo>
                  <a:pt x="2143861" y="26985"/>
                </a:lnTo>
                <a:lnTo>
                  <a:pt x="2233486" y="34751"/>
                </a:lnTo>
                <a:lnTo>
                  <a:pt x="2318016" y="43355"/>
                </a:lnTo>
                <a:lnTo>
                  <a:pt x="2397093" y="52752"/>
                </a:lnTo>
                <a:lnTo>
                  <a:pt x="2470353" y="62895"/>
                </a:lnTo>
                <a:lnTo>
                  <a:pt x="2537436" y="73737"/>
                </a:lnTo>
                <a:lnTo>
                  <a:pt x="2597980" y="85232"/>
                </a:lnTo>
                <a:lnTo>
                  <a:pt x="2651625" y="97333"/>
                </a:lnTo>
                <a:lnTo>
                  <a:pt x="2698007" y="109995"/>
                </a:lnTo>
                <a:lnTo>
                  <a:pt x="2736767" y="123171"/>
                </a:lnTo>
                <a:lnTo>
                  <a:pt x="2789973" y="150879"/>
                </a:lnTo>
                <a:lnTo>
                  <a:pt x="2808351" y="180086"/>
                </a:lnTo>
                <a:lnTo>
                  <a:pt x="2803696" y="194852"/>
                </a:lnTo>
                <a:lnTo>
                  <a:pt x="2767543" y="223349"/>
                </a:lnTo>
                <a:lnTo>
                  <a:pt x="2698007" y="250156"/>
                </a:lnTo>
                <a:lnTo>
                  <a:pt x="2651625" y="262810"/>
                </a:lnTo>
                <a:lnTo>
                  <a:pt x="2597980" y="274903"/>
                </a:lnTo>
                <a:lnTo>
                  <a:pt x="2537436" y="286390"/>
                </a:lnTo>
                <a:lnTo>
                  <a:pt x="2470353" y="297222"/>
                </a:lnTo>
                <a:lnTo>
                  <a:pt x="2397093" y="307355"/>
                </a:lnTo>
                <a:lnTo>
                  <a:pt x="2318016" y="316743"/>
                </a:lnTo>
                <a:lnTo>
                  <a:pt x="2233486" y="325338"/>
                </a:lnTo>
                <a:lnTo>
                  <a:pt x="2143861" y="333095"/>
                </a:lnTo>
                <a:lnTo>
                  <a:pt x="2049505" y="339968"/>
                </a:lnTo>
                <a:lnTo>
                  <a:pt x="1950779" y="345910"/>
                </a:lnTo>
                <a:lnTo>
                  <a:pt x="1848044" y="350875"/>
                </a:lnTo>
                <a:lnTo>
                  <a:pt x="1741660" y="354817"/>
                </a:lnTo>
                <a:lnTo>
                  <a:pt x="1631991" y="357691"/>
                </a:lnTo>
                <a:lnTo>
                  <a:pt x="1519396" y="359448"/>
                </a:lnTo>
                <a:lnTo>
                  <a:pt x="1404239" y="360044"/>
                </a:lnTo>
                <a:lnTo>
                  <a:pt x="1289062" y="359448"/>
                </a:lnTo>
                <a:lnTo>
                  <a:pt x="1176452" y="357691"/>
                </a:lnTo>
                <a:lnTo>
                  <a:pt x="1066768" y="354817"/>
                </a:lnTo>
                <a:lnTo>
                  <a:pt x="960371" y="350875"/>
                </a:lnTo>
                <a:lnTo>
                  <a:pt x="857625" y="345910"/>
                </a:lnTo>
                <a:lnTo>
                  <a:pt x="758888" y="339968"/>
                </a:lnTo>
                <a:lnTo>
                  <a:pt x="664523" y="333095"/>
                </a:lnTo>
                <a:lnTo>
                  <a:pt x="574892" y="325338"/>
                </a:lnTo>
                <a:lnTo>
                  <a:pt x="490355" y="316743"/>
                </a:lnTo>
                <a:lnTo>
                  <a:pt x="411273" y="307355"/>
                </a:lnTo>
                <a:lnTo>
                  <a:pt x="338008" y="297222"/>
                </a:lnTo>
                <a:lnTo>
                  <a:pt x="270922" y="286390"/>
                </a:lnTo>
                <a:lnTo>
                  <a:pt x="210375" y="274903"/>
                </a:lnTo>
                <a:lnTo>
                  <a:pt x="156729" y="262810"/>
                </a:lnTo>
                <a:lnTo>
                  <a:pt x="110345" y="250156"/>
                </a:lnTo>
                <a:lnTo>
                  <a:pt x="71584" y="236987"/>
                </a:lnTo>
                <a:lnTo>
                  <a:pt x="18377" y="209289"/>
                </a:lnTo>
                <a:lnTo>
                  <a:pt x="0" y="180086"/>
                </a:lnTo>
                <a:close/>
              </a:path>
            </a:pathLst>
          </a:custGeom>
          <a:ln w="50800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526349" y="2323336"/>
            <a:ext cx="1624583" cy="4251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38565" y="2350133"/>
            <a:ext cx="1370202" cy="231955"/>
          </a:xfrm>
          <a:custGeom>
            <a:avLst/>
            <a:gdLst/>
            <a:ahLst/>
            <a:cxnLst/>
            <a:rect l="l" t="t" r="r" b="b"/>
            <a:pathLst>
              <a:path w="1370202" h="231955">
                <a:moveTo>
                  <a:pt x="141518" y="62056"/>
                </a:moveTo>
                <a:lnTo>
                  <a:pt x="132969" y="65404"/>
                </a:lnTo>
                <a:lnTo>
                  <a:pt x="0" y="162940"/>
                </a:lnTo>
                <a:lnTo>
                  <a:pt x="150368" y="230758"/>
                </a:lnTo>
                <a:lnTo>
                  <a:pt x="162414" y="231955"/>
                </a:lnTo>
                <a:lnTo>
                  <a:pt x="172542" y="225876"/>
                </a:lnTo>
                <a:lnTo>
                  <a:pt x="176235" y="212252"/>
                </a:lnTo>
                <a:lnTo>
                  <a:pt x="173152" y="201785"/>
                </a:lnTo>
                <a:lnTo>
                  <a:pt x="122480" y="177926"/>
                </a:lnTo>
                <a:lnTo>
                  <a:pt x="39496" y="177926"/>
                </a:lnTo>
                <a:lnTo>
                  <a:pt x="35559" y="140080"/>
                </a:lnTo>
                <a:lnTo>
                  <a:pt x="105579" y="132709"/>
                </a:lnTo>
                <a:lnTo>
                  <a:pt x="155448" y="96138"/>
                </a:lnTo>
                <a:lnTo>
                  <a:pt x="162426" y="86400"/>
                </a:lnTo>
                <a:lnTo>
                  <a:pt x="162334" y="74683"/>
                </a:lnTo>
                <a:lnTo>
                  <a:pt x="152208" y="64535"/>
                </a:lnTo>
                <a:lnTo>
                  <a:pt x="141518" y="62056"/>
                </a:lnTo>
                <a:close/>
              </a:path>
              <a:path w="1370202" h="231955">
                <a:moveTo>
                  <a:pt x="105579" y="132709"/>
                </a:moveTo>
                <a:lnTo>
                  <a:pt x="35559" y="140080"/>
                </a:lnTo>
                <a:lnTo>
                  <a:pt x="39496" y="177926"/>
                </a:lnTo>
                <a:lnTo>
                  <a:pt x="73277" y="174370"/>
                </a:lnTo>
                <a:lnTo>
                  <a:pt x="48768" y="174370"/>
                </a:lnTo>
                <a:lnTo>
                  <a:pt x="45338" y="141604"/>
                </a:lnTo>
                <a:lnTo>
                  <a:pt x="93448" y="141604"/>
                </a:lnTo>
                <a:lnTo>
                  <a:pt x="105579" y="132709"/>
                </a:lnTo>
                <a:close/>
              </a:path>
              <a:path w="1370202" h="231955">
                <a:moveTo>
                  <a:pt x="107317" y="170787"/>
                </a:moveTo>
                <a:lnTo>
                  <a:pt x="39496" y="177926"/>
                </a:lnTo>
                <a:lnTo>
                  <a:pt x="122480" y="177926"/>
                </a:lnTo>
                <a:lnTo>
                  <a:pt x="107317" y="170787"/>
                </a:lnTo>
                <a:close/>
              </a:path>
              <a:path w="1370202" h="231955">
                <a:moveTo>
                  <a:pt x="45338" y="141604"/>
                </a:moveTo>
                <a:lnTo>
                  <a:pt x="48768" y="174370"/>
                </a:lnTo>
                <a:lnTo>
                  <a:pt x="74637" y="155400"/>
                </a:lnTo>
                <a:lnTo>
                  <a:pt x="45338" y="141604"/>
                </a:lnTo>
                <a:close/>
              </a:path>
              <a:path w="1370202" h="231955">
                <a:moveTo>
                  <a:pt x="74637" y="155400"/>
                </a:moveTo>
                <a:lnTo>
                  <a:pt x="48768" y="174370"/>
                </a:lnTo>
                <a:lnTo>
                  <a:pt x="73277" y="174370"/>
                </a:lnTo>
                <a:lnTo>
                  <a:pt x="107317" y="170787"/>
                </a:lnTo>
                <a:lnTo>
                  <a:pt x="74637" y="155400"/>
                </a:lnTo>
                <a:close/>
              </a:path>
              <a:path w="1370202" h="231955">
                <a:moveTo>
                  <a:pt x="1366139" y="0"/>
                </a:moveTo>
                <a:lnTo>
                  <a:pt x="105579" y="132709"/>
                </a:lnTo>
                <a:lnTo>
                  <a:pt x="74637" y="155400"/>
                </a:lnTo>
                <a:lnTo>
                  <a:pt x="107317" y="170787"/>
                </a:lnTo>
                <a:lnTo>
                  <a:pt x="1370202" y="37845"/>
                </a:lnTo>
                <a:lnTo>
                  <a:pt x="1366139" y="0"/>
                </a:lnTo>
                <a:close/>
              </a:path>
              <a:path w="1370202" h="231955">
                <a:moveTo>
                  <a:pt x="93448" y="141604"/>
                </a:moveTo>
                <a:lnTo>
                  <a:pt x="45338" y="141604"/>
                </a:lnTo>
                <a:lnTo>
                  <a:pt x="74637" y="155400"/>
                </a:lnTo>
                <a:lnTo>
                  <a:pt x="93448" y="141604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54864" y="2323336"/>
            <a:ext cx="1696211" cy="4251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97156" y="2350133"/>
            <a:ext cx="1442085" cy="232765"/>
          </a:xfrm>
          <a:custGeom>
            <a:avLst/>
            <a:gdLst/>
            <a:ahLst/>
            <a:cxnLst/>
            <a:rect l="l" t="t" r="r" b="b"/>
            <a:pathLst>
              <a:path w="1442084" h="232765">
                <a:moveTo>
                  <a:pt x="1334705" y="171389"/>
                </a:moveTo>
                <a:lnTo>
                  <a:pt x="1269162" y="202650"/>
                </a:lnTo>
                <a:lnTo>
                  <a:pt x="1266105" y="213125"/>
                </a:lnTo>
                <a:lnTo>
                  <a:pt x="1269822" y="226772"/>
                </a:lnTo>
                <a:lnTo>
                  <a:pt x="1280015" y="232765"/>
                </a:lnTo>
                <a:lnTo>
                  <a:pt x="1292097" y="231520"/>
                </a:lnTo>
                <a:lnTo>
                  <a:pt x="1408754" y="178180"/>
                </a:lnTo>
                <a:lnTo>
                  <a:pt x="1402588" y="178180"/>
                </a:lnTo>
                <a:lnTo>
                  <a:pt x="1334705" y="171389"/>
                </a:lnTo>
                <a:close/>
              </a:path>
              <a:path w="1442084" h="232765">
                <a:moveTo>
                  <a:pt x="1367387" y="155800"/>
                </a:moveTo>
                <a:lnTo>
                  <a:pt x="1334705" y="171389"/>
                </a:lnTo>
                <a:lnTo>
                  <a:pt x="1402588" y="178180"/>
                </a:lnTo>
                <a:lnTo>
                  <a:pt x="1402944" y="174625"/>
                </a:lnTo>
                <a:lnTo>
                  <a:pt x="1393316" y="174625"/>
                </a:lnTo>
                <a:lnTo>
                  <a:pt x="1367387" y="155800"/>
                </a:lnTo>
                <a:close/>
              </a:path>
              <a:path w="1442084" h="232765">
                <a:moveTo>
                  <a:pt x="1300156" y="62784"/>
                </a:moveTo>
                <a:lnTo>
                  <a:pt x="1289445" y="65260"/>
                </a:lnTo>
                <a:lnTo>
                  <a:pt x="1279344" y="75431"/>
                </a:lnTo>
                <a:lnTo>
                  <a:pt x="1279248" y="87145"/>
                </a:lnTo>
                <a:lnTo>
                  <a:pt x="1286256" y="96900"/>
                </a:lnTo>
                <a:lnTo>
                  <a:pt x="1336250" y="133195"/>
                </a:lnTo>
                <a:lnTo>
                  <a:pt x="1406397" y="140207"/>
                </a:lnTo>
                <a:lnTo>
                  <a:pt x="1402588" y="178180"/>
                </a:lnTo>
                <a:lnTo>
                  <a:pt x="1408754" y="178180"/>
                </a:lnTo>
                <a:lnTo>
                  <a:pt x="1442085" y="162940"/>
                </a:lnTo>
                <a:lnTo>
                  <a:pt x="1308608" y="66039"/>
                </a:lnTo>
                <a:lnTo>
                  <a:pt x="1300156" y="62784"/>
                </a:lnTo>
                <a:close/>
              </a:path>
              <a:path w="1442084" h="232765">
                <a:moveTo>
                  <a:pt x="1396618" y="141858"/>
                </a:moveTo>
                <a:lnTo>
                  <a:pt x="1367387" y="155800"/>
                </a:lnTo>
                <a:lnTo>
                  <a:pt x="1393316" y="174625"/>
                </a:lnTo>
                <a:lnTo>
                  <a:pt x="1396618" y="141858"/>
                </a:lnTo>
                <a:close/>
              </a:path>
              <a:path w="1442084" h="232765">
                <a:moveTo>
                  <a:pt x="1406232" y="141858"/>
                </a:moveTo>
                <a:lnTo>
                  <a:pt x="1396618" y="141858"/>
                </a:lnTo>
                <a:lnTo>
                  <a:pt x="1393316" y="174625"/>
                </a:lnTo>
                <a:lnTo>
                  <a:pt x="1402944" y="174625"/>
                </a:lnTo>
                <a:lnTo>
                  <a:pt x="1406232" y="141858"/>
                </a:lnTo>
                <a:close/>
              </a:path>
              <a:path w="1442084" h="232765">
                <a:moveTo>
                  <a:pt x="3810" y="0"/>
                </a:moveTo>
                <a:lnTo>
                  <a:pt x="0" y="37845"/>
                </a:lnTo>
                <a:lnTo>
                  <a:pt x="1334705" y="171389"/>
                </a:lnTo>
                <a:lnTo>
                  <a:pt x="1367387" y="155800"/>
                </a:lnTo>
                <a:lnTo>
                  <a:pt x="1336250" y="133195"/>
                </a:lnTo>
                <a:lnTo>
                  <a:pt x="3810" y="0"/>
                </a:lnTo>
                <a:close/>
              </a:path>
              <a:path w="1442084" h="232765">
                <a:moveTo>
                  <a:pt x="1336250" y="133195"/>
                </a:moveTo>
                <a:lnTo>
                  <a:pt x="1367387" y="155800"/>
                </a:lnTo>
                <a:lnTo>
                  <a:pt x="1396618" y="141858"/>
                </a:lnTo>
                <a:lnTo>
                  <a:pt x="1406232" y="141858"/>
                </a:lnTo>
                <a:lnTo>
                  <a:pt x="1406397" y="140207"/>
                </a:lnTo>
                <a:lnTo>
                  <a:pt x="1336250" y="133195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55976" y="3289172"/>
            <a:ext cx="233172" cy="2118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80312" y="3289172"/>
            <a:ext cx="233172" cy="2118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5565" y="-46935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401" y="1052736"/>
            <a:ext cx="8787765" cy="697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2200" b="1" spc="-20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М</a:t>
            </a:r>
            <a:r>
              <a:rPr sz="2200" b="1" spc="-55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е</a:t>
            </a:r>
            <a:r>
              <a:rPr sz="2200" b="1" spc="-15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жб</a:t>
            </a:r>
            <a:r>
              <a:rPr sz="2200" b="1" spc="-80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ю</a:t>
            </a:r>
            <a:r>
              <a:rPr sz="2200" b="1" spc="-15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д</a:t>
            </a:r>
            <a:r>
              <a:rPr sz="2200" b="1" spc="-50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ж</a:t>
            </a:r>
            <a:r>
              <a:rPr sz="2200" b="1" spc="-15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етные</a:t>
            </a:r>
            <a:r>
              <a:rPr sz="2200" b="1" spc="50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 </a:t>
            </a:r>
            <a:r>
              <a:rPr sz="2200" b="1" spc="-10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т</a:t>
            </a:r>
            <a:r>
              <a:rPr sz="2200" b="1" spc="-25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р</a:t>
            </a:r>
            <a:r>
              <a:rPr sz="2200" b="1" spc="-15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анс</a:t>
            </a:r>
            <a:r>
              <a:rPr sz="2200" b="1" spc="-10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ф</a:t>
            </a:r>
            <a:r>
              <a:rPr sz="2200" b="1" spc="-15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ер</a:t>
            </a:r>
            <a:r>
              <a:rPr sz="2200" b="1" spc="-20" dirty="0" err="1">
                <a:solidFill>
                  <a:schemeClr val="accent1">
                    <a:lumMod val="50000"/>
                  </a:schemeClr>
                </a:solidFill>
                <a:cs typeface="Calibri"/>
              </a:rPr>
              <a:t>ты</a:t>
            </a:r>
            <a:r>
              <a:rPr sz="2200" b="1" spc="45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 </a:t>
            </a:r>
            <a:r>
              <a:rPr sz="2200" spc="-15" dirty="0">
                <a:cs typeface="Calibri"/>
              </a:rPr>
              <a:t>–</a:t>
            </a:r>
            <a:r>
              <a:rPr sz="2200" spc="5" dirty="0">
                <a:cs typeface="Calibri"/>
              </a:rPr>
              <a:t> </a:t>
            </a:r>
            <a:r>
              <a:rPr sz="2200" spc="-25" dirty="0" err="1">
                <a:cs typeface="Calibri"/>
              </a:rPr>
              <a:t>э</a:t>
            </a:r>
            <a:r>
              <a:rPr sz="2200" spc="-35" dirty="0" err="1">
                <a:cs typeface="Calibri"/>
              </a:rPr>
              <a:t>т</a:t>
            </a:r>
            <a:r>
              <a:rPr sz="2200" spc="-15" dirty="0" err="1">
                <a:cs typeface="Calibri"/>
              </a:rPr>
              <a:t>о</a:t>
            </a:r>
            <a:r>
              <a:rPr sz="2200" spc="10" dirty="0">
                <a:cs typeface="Calibri"/>
              </a:rPr>
              <a:t> </a:t>
            </a:r>
            <a:r>
              <a:rPr sz="2200" spc="-45" dirty="0" err="1">
                <a:cs typeface="Calibri"/>
              </a:rPr>
              <a:t>д</a:t>
            </a:r>
            <a:r>
              <a:rPr sz="2200" spc="-15" dirty="0" err="1">
                <a:cs typeface="Calibri"/>
              </a:rPr>
              <a:t>ен</a:t>
            </a:r>
            <a:r>
              <a:rPr sz="2200" spc="-55" dirty="0" err="1">
                <a:cs typeface="Calibri"/>
              </a:rPr>
              <a:t>е</a:t>
            </a:r>
            <a:r>
              <a:rPr sz="2200" spc="-15" dirty="0" err="1">
                <a:cs typeface="Calibri"/>
              </a:rPr>
              <a:t>жные</a:t>
            </a:r>
            <a:r>
              <a:rPr sz="2200" spc="25" dirty="0">
                <a:cs typeface="Calibri"/>
              </a:rPr>
              <a:t> </a:t>
            </a:r>
            <a:r>
              <a:rPr sz="2200" spc="-15" dirty="0" err="1">
                <a:cs typeface="Calibri"/>
              </a:rPr>
              <a:t>ср</a:t>
            </a:r>
            <a:r>
              <a:rPr sz="2200" spc="-50" dirty="0" err="1">
                <a:cs typeface="Calibri"/>
              </a:rPr>
              <a:t>е</a:t>
            </a:r>
            <a:r>
              <a:rPr sz="2200" spc="-45" dirty="0" err="1">
                <a:cs typeface="Calibri"/>
              </a:rPr>
              <a:t>д</a:t>
            </a:r>
            <a:r>
              <a:rPr sz="2200" spc="-10" dirty="0" err="1">
                <a:cs typeface="Calibri"/>
              </a:rPr>
              <a:t>ства</a:t>
            </a:r>
            <a:r>
              <a:rPr sz="2200" spc="-10" dirty="0">
                <a:cs typeface="Calibri"/>
              </a:rPr>
              <a:t>,</a:t>
            </a:r>
            <a:r>
              <a:rPr sz="2200" spc="5" dirty="0">
                <a:cs typeface="Calibri"/>
              </a:rPr>
              <a:t> </a:t>
            </a:r>
            <a:r>
              <a:rPr sz="2200" spc="-25" dirty="0" err="1">
                <a:cs typeface="Calibri"/>
              </a:rPr>
              <a:t>п</a:t>
            </a:r>
            <a:r>
              <a:rPr sz="2200" spc="-15" dirty="0" err="1">
                <a:cs typeface="Calibri"/>
              </a:rPr>
              <a:t>еречи</a:t>
            </a:r>
            <a:r>
              <a:rPr sz="2200" spc="-20" dirty="0" err="1">
                <a:cs typeface="Calibri"/>
              </a:rPr>
              <a:t>с</a:t>
            </a:r>
            <a:r>
              <a:rPr sz="2200" spc="-15" dirty="0" err="1">
                <a:cs typeface="Calibri"/>
              </a:rPr>
              <a:t>ля</a:t>
            </a:r>
            <a:r>
              <a:rPr sz="2200" spc="-35" dirty="0" err="1">
                <a:cs typeface="Calibri"/>
              </a:rPr>
              <a:t>е</a:t>
            </a:r>
            <a:r>
              <a:rPr sz="2200" spc="-15" dirty="0" err="1">
                <a:cs typeface="Calibri"/>
              </a:rPr>
              <a:t>мые</a:t>
            </a:r>
            <a:r>
              <a:rPr sz="2200" spc="-10" dirty="0">
                <a:cs typeface="Calibri"/>
              </a:rPr>
              <a:t> </a:t>
            </a:r>
            <a:r>
              <a:rPr sz="2200" spc="-10" dirty="0" err="1">
                <a:cs typeface="Calibri"/>
              </a:rPr>
              <a:t>из</a:t>
            </a:r>
            <a:r>
              <a:rPr sz="2200" spc="-5" dirty="0">
                <a:cs typeface="Calibri"/>
              </a:rPr>
              <a:t> </a:t>
            </a:r>
            <a:r>
              <a:rPr sz="2200" spc="-70" dirty="0" err="1">
                <a:cs typeface="Calibri"/>
              </a:rPr>
              <a:t>о</a:t>
            </a:r>
            <a:r>
              <a:rPr sz="2200" spc="-15" dirty="0" err="1">
                <a:cs typeface="Calibri"/>
              </a:rPr>
              <a:t>дно</a:t>
            </a:r>
            <a:r>
              <a:rPr sz="2200" spc="-35" dirty="0" err="1">
                <a:cs typeface="Calibri"/>
              </a:rPr>
              <a:t>г</a:t>
            </a:r>
            <a:r>
              <a:rPr sz="2200" spc="-15" dirty="0" err="1">
                <a:cs typeface="Calibri"/>
              </a:rPr>
              <a:t>о</a:t>
            </a:r>
            <a:r>
              <a:rPr sz="2200" spc="-15" dirty="0">
                <a:cs typeface="Calibri"/>
              </a:rPr>
              <a:t> </a:t>
            </a:r>
            <a:r>
              <a:rPr sz="2200" spc="-30" dirty="0" err="1">
                <a:cs typeface="Calibri"/>
              </a:rPr>
              <a:t>б</a:t>
            </a:r>
            <a:r>
              <a:rPr sz="2200" spc="-85" dirty="0" err="1">
                <a:cs typeface="Calibri"/>
              </a:rPr>
              <a:t>ю</a:t>
            </a:r>
            <a:r>
              <a:rPr sz="2200" spc="-15" dirty="0" err="1">
                <a:cs typeface="Calibri"/>
              </a:rPr>
              <a:t>д</a:t>
            </a:r>
            <a:r>
              <a:rPr sz="2200" spc="-50" dirty="0" err="1">
                <a:cs typeface="Calibri"/>
              </a:rPr>
              <a:t>ж</a:t>
            </a:r>
            <a:r>
              <a:rPr sz="2200" spc="-30" dirty="0" err="1">
                <a:cs typeface="Calibri"/>
              </a:rPr>
              <a:t>е</a:t>
            </a:r>
            <a:r>
              <a:rPr sz="2200" spc="-10" dirty="0" err="1">
                <a:cs typeface="Calibri"/>
              </a:rPr>
              <a:t>та</a:t>
            </a:r>
            <a:r>
              <a:rPr sz="2200" spc="20" dirty="0">
                <a:cs typeface="Calibri"/>
              </a:rPr>
              <a:t> </a:t>
            </a:r>
            <a:r>
              <a:rPr sz="2200" spc="-15" dirty="0" err="1">
                <a:cs typeface="Calibri"/>
              </a:rPr>
              <a:t>б</a:t>
            </a:r>
            <a:r>
              <a:rPr sz="2200" spc="-90" dirty="0" err="1">
                <a:cs typeface="Calibri"/>
              </a:rPr>
              <a:t>ю</a:t>
            </a:r>
            <a:r>
              <a:rPr sz="2200" spc="-15" dirty="0" err="1">
                <a:cs typeface="Calibri"/>
              </a:rPr>
              <a:t>д</a:t>
            </a:r>
            <a:r>
              <a:rPr sz="2200" spc="-50" dirty="0" err="1">
                <a:cs typeface="Calibri"/>
              </a:rPr>
              <a:t>ж</a:t>
            </a:r>
            <a:r>
              <a:rPr sz="2200" spc="-30" dirty="0" err="1">
                <a:cs typeface="Calibri"/>
              </a:rPr>
              <a:t>е</a:t>
            </a:r>
            <a:r>
              <a:rPr sz="2200" spc="-10" dirty="0" err="1">
                <a:cs typeface="Calibri"/>
              </a:rPr>
              <a:t>тно</a:t>
            </a:r>
            <a:r>
              <a:rPr sz="2200" spc="-15" dirty="0" err="1">
                <a:cs typeface="Calibri"/>
              </a:rPr>
              <a:t>й</a:t>
            </a:r>
            <a:r>
              <a:rPr sz="2200" spc="25" dirty="0">
                <a:cs typeface="Calibri"/>
              </a:rPr>
              <a:t> </a:t>
            </a:r>
            <a:r>
              <a:rPr sz="2200" spc="-15" dirty="0" err="1">
                <a:cs typeface="Calibri"/>
              </a:rPr>
              <a:t>си</a:t>
            </a:r>
            <a:r>
              <a:rPr sz="2200" spc="-20" dirty="0" err="1">
                <a:cs typeface="Calibri"/>
              </a:rPr>
              <a:t>с</a:t>
            </a:r>
            <a:r>
              <a:rPr sz="2200" spc="-35" dirty="0" err="1">
                <a:cs typeface="Calibri"/>
              </a:rPr>
              <a:t>т</a:t>
            </a:r>
            <a:r>
              <a:rPr sz="2200" spc="-30" dirty="0" err="1">
                <a:cs typeface="Calibri"/>
              </a:rPr>
              <a:t>е</a:t>
            </a:r>
            <a:r>
              <a:rPr sz="2200" spc="-15" dirty="0" err="1">
                <a:cs typeface="Calibri"/>
              </a:rPr>
              <a:t>мы</a:t>
            </a:r>
            <a:r>
              <a:rPr sz="2200" spc="10" dirty="0">
                <a:cs typeface="Calibri"/>
              </a:rPr>
              <a:t> </a:t>
            </a:r>
            <a:r>
              <a:rPr sz="2200" spc="-50" dirty="0" err="1">
                <a:cs typeface="Calibri"/>
              </a:rPr>
              <a:t>Р</a:t>
            </a:r>
            <a:r>
              <a:rPr sz="2200" spc="-15" dirty="0" err="1">
                <a:cs typeface="Calibri"/>
              </a:rPr>
              <a:t>о</a:t>
            </a:r>
            <a:r>
              <a:rPr sz="2200" spc="-30" dirty="0" err="1">
                <a:cs typeface="Calibri"/>
              </a:rPr>
              <a:t>с</a:t>
            </a:r>
            <a:r>
              <a:rPr sz="2200" spc="-15" dirty="0" err="1">
                <a:cs typeface="Calibri"/>
              </a:rPr>
              <a:t>сий</a:t>
            </a:r>
            <a:r>
              <a:rPr sz="2200" spc="-25" dirty="0" err="1">
                <a:cs typeface="Calibri"/>
              </a:rPr>
              <a:t>с</a:t>
            </a:r>
            <a:r>
              <a:rPr sz="2200" spc="-50" dirty="0" err="1">
                <a:cs typeface="Calibri"/>
              </a:rPr>
              <a:t>к</a:t>
            </a:r>
            <a:r>
              <a:rPr sz="2200" spc="-15" dirty="0" err="1">
                <a:cs typeface="Calibri"/>
              </a:rPr>
              <a:t>ой</a:t>
            </a:r>
            <a:r>
              <a:rPr sz="2200" spc="15" dirty="0">
                <a:cs typeface="Calibri"/>
              </a:rPr>
              <a:t> </a:t>
            </a:r>
            <a:r>
              <a:rPr sz="2200" spc="-20" dirty="0" err="1">
                <a:cs typeface="Calibri"/>
              </a:rPr>
              <a:t>Ф</a:t>
            </a:r>
            <a:r>
              <a:rPr sz="2200" spc="-35" dirty="0" err="1">
                <a:cs typeface="Calibri"/>
              </a:rPr>
              <a:t>е</a:t>
            </a:r>
            <a:r>
              <a:rPr sz="2200" spc="-45" dirty="0" err="1">
                <a:cs typeface="Calibri"/>
              </a:rPr>
              <a:t>д</a:t>
            </a:r>
            <a:r>
              <a:rPr sz="2200" spc="-15" dirty="0" err="1">
                <a:cs typeface="Calibri"/>
              </a:rPr>
              <a:t>ерации</a:t>
            </a:r>
            <a:r>
              <a:rPr sz="2200" spc="-15" dirty="0">
                <a:cs typeface="Calibri"/>
              </a:rPr>
              <a:t> </a:t>
            </a:r>
            <a:r>
              <a:rPr sz="2200" spc="-15" dirty="0" err="1">
                <a:cs typeface="Calibri"/>
              </a:rPr>
              <a:t>д</a:t>
            </a:r>
            <a:r>
              <a:rPr sz="2200" spc="-30" dirty="0" err="1">
                <a:cs typeface="Calibri"/>
              </a:rPr>
              <a:t>р</a:t>
            </a:r>
            <a:r>
              <a:rPr sz="2200" spc="-10" dirty="0" err="1">
                <a:cs typeface="Calibri"/>
              </a:rPr>
              <a:t>у</a:t>
            </a:r>
            <a:r>
              <a:rPr sz="2200" spc="-40" dirty="0" err="1">
                <a:cs typeface="Calibri"/>
              </a:rPr>
              <a:t>г</a:t>
            </a:r>
            <a:r>
              <a:rPr sz="2200" spc="-15" dirty="0" err="1">
                <a:cs typeface="Calibri"/>
              </a:rPr>
              <a:t>о</a:t>
            </a:r>
            <a:r>
              <a:rPr sz="2200" spc="-25" dirty="0" err="1">
                <a:cs typeface="Calibri"/>
              </a:rPr>
              <a:t>м</a:t>
            </a:r>
            <a:r>
              <a:rPr sz="2200" spc="-70" dirty="0" err="1">
                <a:cs typeface="Calibri"/>
              </a:rPr>
              <a:t>у</a:t>
            </a:r>
            <a:r>
              <a:rPr sz="2200" spc="-10" dirty="0">
                <a:cs typeface="Calibri"/>
              </a:rPr>
              <a:t>.</a:t>
            </a:r>
            <a:endParaRPr sz="2200" dirty="0"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72" y="1928654"/>
            <a:ext cx="8994648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925" y="2009439"/>
            <a:ext cx="4443984" cy="646544"/>
          </a:xfrm>
          <a:custGeom>
            <a:avLst/>
            <a:gdLst/>
            <a:ahLst/>
            <a:cxnLst/>
            <a:rect l="l" t="t" r="r" b="b"/>
            <a:pathLst>
              <a:path w="4443984" h="646544">
                <a:moveTo>
                  <a:pt x="0" y="646544"/>
                </a:moveTo>
                <a:lnTo>
                  <a:pt x="4443984" y="646544"/>
                </a:lnTo>
                <a:lnTo>
                  <a:pt x="4443984" y="0"/>
                </a:lnTo>
                <a:lnTo>
                  <a:pt x="0" y="0"/>
                </a:lnTo>
                <a:lnTo>
                  <a:pt x="0" y="64654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50917" y="2009439"/>
            <a:ext cx="4443984" cy="646544"/>
          </a:xfrm>
          <a:custGeom>
            <a:avLst/>
            <a:gdLst/>
            <a:ahLst/>
            <a:cxnLst/>
            <a:rect l="l" t="t" r="r" b="b"/>
            <a:pathLst>
              <a:path w="4443984" h="646544">
                <a:moveTo>
                  <a:pt x="0" y="646544"/>
                </a:moveTo>
                <a:lnTo>
                  <a:pt x="4443984" y="646544"/>
                </a:lnTo>
                <a:lnTo>
                  <a:pt x="4443984" y="0"/>
                </a:lnTo>
                <a:lnTo>
                  <a:pt x="0" y="0"/>
                </a:lnTo>
                <a:lnTo>
                  <a:pt x="0" y="64654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6925" y="2655971"/>
            <a:ext cx="4443984" cy="1131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50917" y="2655971"/>
            <a:ext cx="4443984" cy="1131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6925" y="3787426"/>
            <a:ext cx="4443984" cy="1343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50917" y="3787426"/>
            <a:ext cx="4443984" cy="13432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6925" y="5130660"/>
            <a:ext cx="4443984" cy="1343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0917" y="5130660"/>
            <a:ext cx="4443984" cy="1343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0917" y="2009426"/>
            <a:ext cx="0" cy="4464512"/>
          </a:xfrm>
          <a:custGeom>
            <a:avLst/>
            <a:gdLst/>
            <a:ahLst/>
            <a:cxnLst/>
            <a:rect l="l" t="t" r="r" b="b"/>
            <a:pathLst>
              <a:path h="4464512">
                <a:moveTo>
                  <a:pt x="0" y="0"/>
                </a:moveTo>
                <a:lnTo>
                  <a:pt x="0" y="446451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85724" y="2164748"/>
            <a:ext cx="4124960" cy="3953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3990">
              <a:lnSpc>
                <a:spcPct val="100000"/>
              </a:lnSpc>
            </a:pPr>
            <a:r>
              <a:rPr sz="2000" b="1">
                <a:solidFill>
                  <a:srgbClr val="FFFFFF"/>
                </a:solidFill>
                <a:cs typeface="Calibri"/>
              </a:rPr>
              <a:t>Виды</a:t>
            </a:r>
            <a:r>
              <a:rPr sz="2000" b="1" spc="-15">
                <a:solidFill>
                  <a:srgbClr val="FFFFFF"/>
                </a:solidFill>
                <a:cs typeface="Calibri"/>
              </a:rPr>
              <a:t> </a:t>
            </a:r>
            <a:r>
              <a:rPr sz="2000" b="1" spc="0">
                <a:solidFill>
                  <a:srgbClr val="FFFFFF"/>
                </a:solidFill>
                <a:cs typeface="Calibri"/>
              </a:rPr>
              <a:t>м</a:t>
            </a:r>
            <a:r>
              <a:rPr sz="2000" b="1" spc="-30">
                <a:solidFill>
                  <a:srgbClr val="FFFFFF"/>
                </a:solidFill>
                <a:cs typeface="Calibri"/>
              </a:rPr>
              <a:t>е</a:t>
            </a:r>
            <a:r>
              <a:rPr sz="2000" b="1" spc="0">
                <a:solidFill>
                  <a:srgbClr val="FFFFFF"/>
                </a:solidFill>
                <a:cs typeface="Calibri"/>
              </a:rPr>
              <a:t>жб</a:t>
            </a:r>
            <a:r>
              <a:rPr sz="2000" b="1" spc="-50">
                <a:solidFill>
                  <a:srgbClr val="FFFFFF"/>
                </a:solidFill>
                <a:cs typeface="Calibri"/>
              </a:rPr>
              <a:t>ю</a:t>
            </a:r>
            <a:r>
              <a:rPr sz="2000" b="1" spc="0">
                <a:solidFill>
                  <a:srgbClr val="FFFFFF"/>
                </a:solidFill>
                <a:cs typeface="Calibri"/>
              </a:rPr>
              <a:t>д</a:t>
            </a:r>
            <a:r>
              <a:rPr sz="2000" b="1" spc="-45">
                <a:solidFill>
                  <a:srgbClr val="FFFFFF"/>
                </a:solidFill>
                <a:cs typeface="Calibri"/>
              </a:rPr>
              <a:t>ж</a:t>
            </a:r>
            <a:r>
              <a:rPr sz="2000" b="1" spc="0">
                <a:solidFill>
                  <a:srgbClr val="FFFFFF"/>
                </a:solidFill>
                <a:cs typeface="Calibri"/>
              </a:rPr>
              <a:t>етных</a:t>
            </a:r>
            <a:r>
              <a:rPr sz="2000" b="1" spc="-50">
                <a:solidFill>
                  <a:srgbClr val="FFFFFF"/>
                </a:solidFill>
                <a:cs typeface="Calibri"/>
              </a:rPr>
              <a:t> </a:t>
            </a:r>
            <a:r>
              <a:rPr sz="2000" b="1" spc="0">
                <a:solidFill>
                  <a:srgbClr val="FFFFFF"/>
                </a:solidFill>
                <a:cs typeface="Calibri"/>
              </a:rPr>
              <a:t>тр</a:t>
            </a:r>
            <a:r>
              <a:rPr sz="2000" b="1" spc="-10">
                <a:solidFill>
                  <a:srgbClr val="FFFFFF"/>
                </a:solidFill>
                <a:cs typeface="Calibri"/>
              </a:rPr>
              <a:t>а</a:t>
            </a:r>
            <a:r>
              <a:rPr sz="2000" b="1" spc="0">
                <a:solidFill>
                  <a:srgbClr val="FFFFFF"/>
                </a:solidFill>
                <a:cs typeface="Calibri"/>
              </a:rPr>
              <a:t>нсфер</a:t>
            </a:r>
            <a:r>
              <a:rPr sz="2000" b="1" spc="-15">
                <a:solidFill>
                  <a:srgbClr val="FFFFFF"/>
                </a:solidFill>
                <a:cs typeface="Calibri"/>
              </a:rPr>
              <a:t>т</a:t>
            </a:r>
            <a:r>
              <a:rPr sz="2000" b="1" spc="0">
                <a:solidFill>
                  <a:srgbClr val="FFFFFF"/>
                </a:solidFill>
                <a:cs typeface="Calibri"/>
              </a:rPr>
              <a:t>ов</a:t>
            </a:r>
            <a:endParaRPr sz="2000"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0"/>
              </a:spcBef>
            </a:pPr>
            <a:endParaRPr sz="1400"/>
          </a:p>
          <a:p>
            <a:pPr marL="12700" marR="525780">
              <a:lnSpc>
                <a:spcPct val="100000"/>
              </a:lnSpc>
            </a:pPr>
            <a:r>
              <a:rPr sz="2000" b="1" spc="-20">
                <a:cs typeface="Calibri"/>
              </a:rPr>
              <a:t>Д</a:t>
            </a:r>
            <a:r>
              <a:rPr sz="2000" b="1" spc="-10">
                <a:cs typeface="Calibri"/>
              </a:rPr>
              <a:t>о</a:t>
            </a:r>
            <a:r>
              <a:rPr sz="2000" b="1" spc="0">
                <a:cs typeface="Calibri"/>
              </a:rPr>
              <a:t>т</a:t>
            </a:r>
            <a:r>
              <a:rPr sz="2000" b="1" spc="-10">
                <a:cs typeface="Calibri"/>
              </a:rPr>
              <a:t>а</a:t>
            </a:r>
            <a:r>
              <a:rPr sz="2000" b="1" spc="0">
                <a:cs typeface="Calibri"/>
              </a:rPr>
              <a:t>ции</a:t>
            </a:r>
            <a:r>
              <a:rPr sz="2000" b="1" spc="-10">
                <a:cs typeface="Calibri"/>
              </a:rPr>
              <a:t> </a:t>
            </a:r>
            <a:r>
              <a:rPr sz="2000" b="1" spc="0">
                <a:cs typeface="Calibri"/>
              </a:rPr>
              <a:t>(</a:t>
            </a:r>
            <a:r>
              <a:rPr sz="2000" b="1" spc="-15">
                <a:cs typeface="Calibri"/>
              </a:rPr>
              <a:t>о</a:t>
            </a:r>
            <a:r>
              <a:rPr sz="2000" b="1" spc="0">
                <a:cs typeface="Calibri"/>
              </a:rPr>
              <a:t>т</a:t>
            </a:r>
            <a:r>
              <a:rPr sz="2000" b="1" spc="-10">
                <a:cs typeface="Calibri"/>
              </a:rPr>
              <a:t> </a:t>
            </a:r>
            <a:r>
              <a:rPr sz="2000" b="1" spc="0">
                <a:cs typeface="Calibri"/>
              </a:rPr>
              <a:t>л</a:t>
            </a:r>
            <a:r>
              <a:rPr sz="2000" b="1" spc="-20">
                <a:cs typeface="Calibri"/>
              </a:rPr>
              <a:t>а</a:t>
            </a:r>
            <a:r>
              <a:rPr sz="2000" b="1" spc="-75">
                <a:cs typeface="Calibri"/>
              </a:rPr>
              <a:t>т</a:t>
            </a:r>
            <a:r>
              <a:rPr sz="2000" b="1" spc="0">
                <a:cs typeface="Calibri"/>
              </a:rPr>
              <a:t>. </a:t>
            </a:r>
            <a:r>
              <a:rPr sz="2000" b="1" spc="-5">
                <a:cs typeface="Calibri"/>
              </a:rPr>
              <a:t>«</a:t>
            </a:r>
            <a:r>
              <a:rPr sz="2000" b="1" spc="0">
                <a:cs typeface="Calibri"/>
              </a:rPr>
              <a:t>Do</a:t>
            </a:r>
            <a:r>
              <a:rPr sz="2000" b="1" spc="-25">
                <a:cs typeface="Calibri"/>
              </a:rPr>
              <a:t>t</a:t>
            </a:r>
            <a:r>
              <a:rPr sz="2000" b="1" spc="-30">
                <a:cs typeface="Calibri"/>
              </a:rPr>
              <a:t>a</a:t>
            </a:r>
            <a:r>
              <a:rPr sz="2000" b="1" spc="0">
                <a:cs typeface="Calibri"/>
              </a:rPr>
              <a:t>tio»</a:t>
            </a:r>
            <a:r>
              <a:rPr sz="2000" b="1" spc="-35">
                <a:cs typeface="Calibri"/>
              </a:rPr>
              <a:t> </a:t>
            </a:r>
            <a:r>
              <a:rPr sz="2000" b="1" spc="0">
                <a:cs typeface="Calibri"/>
              </a:rPr>
              <a:t>- д</a:t>
            </a:r>
            <a:r>
              <a:rPr sz="2000" b="1" spc="-10">
                <a:cs typeface="Calibri"/>
              </a:rPr>
              <a:t>а</a:t>
            </a:r>
            <a:r>
              <a:rPr sz="2000" b="1" spc="0">
                <a:cs typeface="Calibri"/>
              </a:rPr>
              <a:t>р, п</a:t>
            </a:r>
            <a:r>
              <a:rPr sz="2000" b="1" spc="-25">
                <a:cs typeface="Calibri"/>
              </a:rPr>
              <a:t>о</a:t>
            </a:r>
            <a:r>
              <a:rPr sz="2000" b="1" spc="-40">
                <a:cs typeface="Calibri"/>
              </a:rPr>
              <a:t>ж</a:t>
            </a:r>
            <a:r>
              <a:rPr sz="2000" b="1" spc="0">
                <a:cs typeface="Calibri"/>
              </a:rPr>
              <a:t>ертвование)</a:t>
            </a:r>
            <a:endParaRPr sz="2000">
              <a:cs typeface="Calibri"/>
            </a:endParaRPr>
          </a:p>
          <a:p>
            <a:pPr>
              <a:lnSpc>
                <a:spcPts val="900"/>
              </a:lnSpc>
              <a:spcBef>
                <a:spcPts val="44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00" b="1">
                <a:cs typeface="Calibri"/>
              </a:rPr>
              <a:t>С</a:t>
            </a:r>
            <a:r>
              <a:rPr sz="2000" b="1" spc="-10">
                <a:cs typeface="Calibri"/>
              </a:rPr>
              <a:t>у</a:t>
            </a:r>
            <a:r>
              <a:rPr sz="2000" b="1" spc="0">
                <a:cs typeface="Calibri"/>
              </a:rPr>
              <a:t>бвен</a:t>
            </a:r>
            <a:r>
              <a:rPr sz="2000" b="1" spc="5">
                <a:cs typeface="Calibri"/>
              </a:rPr>
              <a:t>ц</a:t>
            </a:r>
            <a:r>
              <a:rPr sz="2000" b="1" spc="0">
                <a:cs typeface="Calibri"/>
              </a:rPr>
              <a:t>ии</a:t>
            </a:r>
            <a:r>
              <a:rPr sz="2000" b="1" spc="-25">
                <a:cs typeface="Calibri"/>
              </a:rPr>
              <a:t> </a:t>
            </a:r>
            <a:r>
              <a:rPr sz="2000" b="1" spc="0">
                <a:cs typeface="Calibri"/>
              </a:rPr>
              <a:t>(</a:t>
            </a:r>
            <a:r>
              <a:rPr sz="2000" b="1" spc="-15">
                <a:cs typeface="Calibri"/>
              </a:rPr>
              <a:t>о</a:t>
            </a:r>
            <a:r>
              <a:rPr sz="2000" b="1" spc="0">
                <a:cs typeface="Calibri"/>
              </a:rPr>
              <a:t>т</a:t>
            </a:r>
            <a:r>
              <a:rPr sz="2000" b="1" spc="-10">
                <a:cs typeface="Calibri"/>
              </a:rPr>
              <a:t> </a:t>
            </a:r>
            <a:r>
              <a:rPr sz="2000" b="1" spc="0">
                <a:cs typeface="Calibri"/>
              </a:rPr>
              <a:t>л</a:t>
            </a:r>
            <a:r>
              <a:rPr sz="2000" b="1" spc="-20">
                <a:cs typeface="Calibri"/>
              </a:rPr>
              <a:t>а</a:t>
            </a:r>
            <a:r>
              <a:rPr sz="2000" b="1" spc="-75">
                <a:cs typeface="Calibri"/>
              </a:rPr>
              <a:t>т</a:t>
            </a:r>
            <a:r>
              <a:rPr sz="2000" b="1" spc="0">
                <a:cs typeface="Calibri"/>
              </a:rPr>
              <a:t>. «Sub</a:t>
            </a:r>
            <a:r>
              <a:rPr sz="2000" b="1" spc="-30">
                <a:cs typeface="Calibri"/>
              </a:rPr>
              <a:t>v</a:t>
            </a:r>
            <a:r>
              <a:rPr sz="2000" b="1" spc="0">
                <a:cs typeface="Calibri"/>
              </a:rPr>
              <a:t>eni</a:t>
            </a:r>
            <a:r>
              <a:rPr sz="2000" b="1" spc="-25">
                <a:cs typeface="Calibri"/>
              </a:rPr>
              <a:t>r</a:t>
            </a:r>
            <a:r>
              <a:rPr sz="2000" b="1" spc="-5">
                <a:cs typeface="Calibri"/>
              </a:rPr>
              <a:t>e</a:t>
            </a:r>
            <a:r>
              <a:rPr sz="2000" b="1" spc="0">
                <a:cs typeface="Calibri"/>
              </a:rPr>
              <a:t>»</a:t>
            </a:r>
            <a:r>
              <a:rPr sz="2000" b="1" spc="-10">
                <a:cs typeface="Calibri"/>
              </a:rPr>
              <a:t> </a:t>
            </a:r>
            <a:r>
              <a:rPr sz="2000" b="1" spc="0">
                <a:cs typeface="Calibri"/>
              </a:rPr>
              <a:t>-</a:t>
            </a:r>
            <a:endParaRPr sz="2000"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>
                <a:cs typeface="Calibri"/>
              </a:rPr>
              <a:t>при</a:t>
            </a:r>
            <a:r>
              <a:rPr sz="2000" b="1" spc="-40">
                <a:cs typeface="Calibri"/>
              </a:rPr>
              <a:t>х</a:t>
            </a:r>
            <a:r>
              <a:rPr sz="2000" b="1" spc="-50">
                <a:cs typeface="Calibri"/>
              </a:rPr>
              <a:t>о</a:t>
            </a:r>
            <a:r>
              <a:rPr sz="2000" b="1" spc="0">
                <a:cs typeface="Calibri"/>
              </a:rPr>
              <a:t>ди</a:t>
            </a:r>
            <a:r>
              <a:rPr sz="2000" b="1" spc="-10">
                <a:cs typeface="Calibri"/>
              </a:rPr>
              <a:t>т</a:t>
            </a:r>
            <a:r>
              <a:rPr sz="2000" b="1" spc="0">
                <a:cs typeface="Calibri"/>
              </a:rPr>
              <a:t>ь</a:t>
            </a:r>
            <a:r>
              <a:rPr sz="2000" b="1" spc="-45">
                <a:cs typeface="Calibri"/>
              </a:rPr>
              <a:t> </a:t>
            </a:r>
            <a:r>
              <a:rPr sz="2000" b="1" spc="0">
                <a:cs typeface="Calibri"/>
              </a:rPr>
              <a:t>на</a:t>
            </a:r>
            <a:r>
              <a:rPr sz="2000" b="1" spc="-10">
                <a:cs typeface="Calibri"/>
              </a:rPr>
              <a:t> </a:t>
            </a:r>
            <a:r>
              <a:rPr sz="2000" b="1" spc="0">
                <a:cs typeface="Calibri"/>
              </a:rPr>
              <a:t>помощь)</a:t>
            </a:r>
            <a:endParaRPr sz="2000">
              <a:cs typeface="Calibri"/>
            </a:endParaRPr>
          </a:p>
          <a:p>
            <a:pPr>
              <a:lnSpc>
                <a:spcPts val="750"/>
              </a:lnSpc>
              <a:spcBef>
                <a:spcPts val="27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00" b="1">
                <a:cs typeface="Calibri"/>
              </a:rPr>
              <a:t>С</a:t>
            </a:r>
            <a:r>
              <a:rPr sz="2000" b="1" spc="-10">
                <a:cs typeface="Calibri"/>
              </a:rPr>
              <a:t>у</a:t>
            </a:r>
            <a:r>
              <a:rPr sz="2000" b="1" spc="0">
                <a:cs typeface="Calibri"/>
              </a:rPr>
              <a:t>бсидии</a:t>
            </a:r>
            <a:r>
              <a:rPr sz="2000" b="1" spc="-10">
                <a:cs typeface="Calibri"/>
              </a:rPr>
              <a:t> </a:t>
            </a:r>
            <a:r>
              <a:rPr sz="2000" b="1" spc="0">
                <a:cs typeface="Calibri"/>
              </a:rPr>
              <a:t>(</a:t>
            </a:r>
            <a:r>
              <a:rPr sz="2000" b="1" spc="-15">
                <a:cs typeface="Calibri"/>
              </a:rPr>
              <a:t>о</a:t>
            </a:r>
            <a:r>
              <a:rPr sz="2000" b="1" spc="0">
                <a:cs typeface="Calibri"/>
              </a:rPr>
              <a:t>т</a:t>
            </a:r>
            <a:r>
              <a:rPr sz="2000" b="1" spc="-10">
                <a:cs typeface="Calibri"/>
              </a:rPr>
              <a:t> </a:t>
            </a:r>
            <a:r>
              <a:rPr sz="2000" b="1" spc="0">
                <a:cs typeface="Calibri"/>
              </a:rPr>
              <a:t>л</a:t>
            </a:r>
            <a:r>
              <a:rPr sz="2000" b="1" spc="-20">
                <a:cs typeface="Calibri"/>
              </a:rPr>
              <a:t>а</a:t>
            </a:r>
            <a:r>
              <a:rPr sz="2000" b="1" spc="-75">
                <a:cs typeface="Calibri"/>
              </a:rPr>
              <a:t>т</a:t>
            </a:r>
            <a:r>
              <a:rPr sz="2000" b="1" spc="0">
                <a:cs typeface="Calibri"/>
              </a:rPr>
              <a:t>. </a:t>
            </a:r>
            <a:r>
              <a:rPr sz="2000" b="1" spc="-5">
                <a:cs typeface="Calibri"/>
              </a:rPr>
              <a:t>«</a:t>
            </a:r>
            <a:r>
              <a:rPr sz="2000" b="1" spc="0">
                <a:cs typeface="Calibri"/>
              </a:rPr>
              <a:t>Subsidium»</a:t>
            </a:r>
            <a:r>
              <a:rPr sz="2000" b="1" spc="-45">
                <a:cs typeface="Calibri"/>
              </a:rPr>
              <a:t> </a:t>
            </a:r>
            <a:r>
              <a:rPr sz="2000" b="1" spc="0">
                <a:cs typeface="Calibri"/>
              </a:rPr>
              <a:t>-</a:t>
            </a:r>
            <a:endParaRPr sz="2000"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>
                <a:cs typeface="Calibri"/>
              </a:rPr>
              <a:t>п</a:t>
            </a:r>
            <a:r>
              <a:rPr sz="2000" b="1" spc="-55">
                <a:cs typeface="Calibri"/>
              </a:rPr>
              <a:t>о</a:t>
            </a:r>
            <a:r>
              <a:rPr sz="2000" b="1" spc="30">
                <a:cs typeface="Calibri"/>
              </a:rPr>
              <a:t>д</a:t>
            </a:r>
            <a:r>
              <a:rPr sz="2000" b="1" spc="-20">
                <a:cs typeface="Calibri"/>
              </a:rPr>
              <a:t>д</a:t>
            </a:r>
            <a:r>
              <a:rPr sz="2000" b="1" spc="0">
                <a:cs typeface="Calibri"/>
              </a:rPr>
              <a:t>е</a:t>
            </a:r>
            <a:r>
              <a:rPr sz="2000" b="1" spc="-25">
                <a:cs typeface="Calibri"/>
              </a:rPr>
              <a:t>р</a:t>
            </a:r>
            <a:r>
              <a:rPr sz="2000" b="1" spc="0">
                <a:cs typeface="Calibri"/>
              </a:rPr>
              <a:t>ж</a:t>
            </a:r>
            <a:r>
              <a:rPr sz="2000" b="1" spc="-25">
                <a:cs typeface="Calibri"/>
              </a:rPr>
              <a:t>к</a:t>
            </a:r>
            <a:r>
              <a:rPr sz="2000" b="1" spc="-10">
                <a:cs typeface="Calibri"/>
              </a:rPr>
              <a:t>а</a:t>
            </a:r>
            <a:r>
              <a:rPr sz="2000" b="1" spc="0">
                <a:cs typeface="Calibri"/>
              </a:rPr>
              <a:t>)</a:t>
            </a:r>
            <a:endParaRPr sz="2000"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46421" y="2164748"/>
            <a:ext cx="4330065" cy="4123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75565" algn="ctr">
              <a:lnSpc>
                <a:spcPct val="100000"/>
              </a:lnSpc>
            </a:pPr>
            <a:r>
              <a:rPr sz="2000" b="1">
                <a:solidFill>
                  <a:srgbClr val="FFFFFF"/>
                </a:solidFill>
                <a:cs typeface="Calibri"/>
              </a:rPr>
              <a:t>Опр</a:t>
            </a:r>
            <a:r>
              <a:rPr sz="2000" b="1" spc="-30">
                <a:solidFill>
                  <a:srgbClr val="FFFFFF"/>
                </a:solidFill>
                <a:cs typeface="Calibri"/>
              </a:rPr>
              <a:t>е</a:t>
            </a:r>
            <a:r>
              <a:rPr sz="2000" b="1" spc="-20">
                <a:solidFill>
                  <a:srgbClr val="FFFFFF"/>
                </a:solidFill>
                <a:cs typeface="Calibri"/>
              </a:rPr>
              <a:t>д</a:t>
            </a:r>
            <a:r>
              <a:rPr sz="2000" b="1" spc="-40">
                <a:solidFill>
                  <a:srgbClr val="FFFFFF"/>
                </a:solidFill>
                <a:cs typeface="Calibri"/>
              </a:rPr>
              <a:t>е</a:t>
            </a:r>
            <a:r>
              <a:rPr sz="2000" b="1" spc="0">
                <a:solidFill>
                  <a:srgbClr val="FFFFFF"/>
                </a:solidFill>
                <a:cs typeface="Calibri"/>
              </a:rPr>
              <a:t>ление</a:t>
            </a:r>
            <a:endParaRPr sz="2000"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63"/>
              </a:spcBef>
            </a:pPr>
            <a:endParaRPr sz="1300"/>
          </a:p>
          <a:p>
            <a:pPr marL="194945" marR="289560" indent="-635" algn="ctr">
              <a:lnSpc>
                <a:spcPct val="100000"/>
              </a:lnSpc>
            </a:pPr>
            <a:r>
              <a:rPr sz="2000">
                <a:cs typeface="Calibri"/>
              </a:rPr>
              <a:t>Пр</a:t>
            </a:r>
            <a:r>
              <a:rPr sz="2000" spc="-20">
                <a:cs typeface="Calibri"/>
              </a:rPr>
              <a:t>е</a:t>
            </a:r>
            <a:r>
              <a:rPr sz="2000" spc="-30">
                <a:cs typeface="Calibri"/>
              </a:rPr>
              <a:t>д</a:t>
            </a:r>
            <a:r>
              <a:rPr sz="2000" spc="0">
                <a:cs typeface="Calibri"/>
              </a:rPr>
              <a:t>ос</a:t>
            </a:r>
            <a:r>
              <a:rPr sz="2000" spc="5">
                <a:cs typeface="Calibri"/>
              </a:rPr>
              <a:t>т</a:t>
            </a:r>
            <a:r>
              <a:rPr sz="2000" spc="0">
                <a:cs typeface="Calibri"/>
              </a:rPr>
              <a:t>а</a:t>
            </a:r>
            <a:r>
              <a:rPr sz="2000" spc="-15">
                <a:cs typeface="Calibri"/>
              </a:rPr>
              <a:t>в</a:t>
            </a:r>
            <a:r>
              <a:rPr sz="2000" spc="0">
                <a:cs typeface="Calibri"/>
              </a:rPr>
              <a:t>ля</a:t>
            </a:r>
            <a:r>
              <a:rPr sz="2000" spc="-10">
                <a:cs typeface="Calibri"/>
              </a:rPr>
              <a:t>ю</a:t>
            </a:r>
            <a:r>
              <a:rPr sz="2000" spc="-20">
                <a:cs typeface="Calibri"/>
              </a:rPr>
              <a:t>т</a:t>
            </a:r>
            <a:r>
              <a:rPr sz="2000" spc="0">
                <a:cs typeface="Calibri"/>
              </a:rPr>
              <a:t>ся</a:t>
            </a:r>
            <a:r>
              <a:rPr sz="2000" spc="-45">
                <a:cs typeface="Calibri"/>
              </a:rPr>
              <a:t> </a:t>
            </a:r>
            <a:r>
              <a:rPr sz="2000" spc="0">
                <a:cs typeface="Calibri"/>
              </a:rPr>
              <a:t>без оп</a:t>
            </a:r>
            <a:r>
              <a:rPr sz="2000" spc="5">
                <a:cs typeface="Calibri"/>
              </a:rPr>
              <a:t>р</a:t>
            </a:r>
            <a:r>
              <a:rPr sz="2000" spc="-30">
                <a:cs typeface="Calibri"/>
              </a:rPr>
              <a:t>ед</a:t>
            </a:r>
            <a:r>
              <a:rPr sz="2000" spc="-40">
                <a:cs typeface="Calibri"/>
              </a:rPr>
              <a:t>е</a:t>
            </a:r>
            <a:r>
              <a:rPr sz="2000" spc="0">
                <a:cs typeface="Calibri"/>
              </a:rPr>
              <a:t>ле</a:t>
            </a:r>
            <a:r>
              <a:rPr sz="2000" spc="-10">
                <a:cs typeface="Calibri"/>
              </a:rPr>
              <a:t>н</a:t>
            </a:r>
            <a:r>
              <a:rPr sz="2000" spc="0">
                <a:cs typeface="Calibri"/>
              </a:rPr>
              <a:t>ия </a:t>
            </a:r>
            <a:r>
              <a:rPr sz="2000" spc="-30">
                <a:cs typeface="Calibri"/>
              </a:rPr>
              <a:t>к</a:t>
            </a:r>
            <a:r>
              <a:rPr sz="2000" spc="0">
                <a:cs typeface="Calibri"/>
              </a:rPr>
              <a:t>он</a:t>
            </a:r>
            <a:r>
              <a:rPr sz="2000" spc="-10">
                <a:cs typeface="Calibri"/>
              </a:rPr>
              <a:t>к</a:t>
            </a:r>
            <a:r>
              <a:rPr sz="2000" spc="0">
                <a:cs typeface="Calibri"/>
              </a:rPr>
              <a:t>р</a:t>
            </a:r>
            <a:r>
              <a:rPr sz="2000" spc="-10">
                <a:cs typeface="Calibri"/>
              </a:rPr>
              <a:t>е</a:t>
            </a:r>
            <a:r>
              <a:rPr sz="2000" spc="0">
                <a:cs typeface="Calibri"/>
              </a:rPr>
              <a:t>тной</a:t>
            </a:r>
            <a:r>
              <a:rPr sz="2000" spc="-15">
                <a:cs typeface="Calibri"/>
              </a:rPr>
              <a:t> </a:t>
            </a:r>
            <a:r>
              <a:rPr sz="2000" spc="-30">
                <a:cs typeface="Calibri"/>
              </a:rPr>
              <a:t>ц</a:t>
            </a:r>
            <a:r>
              <a:rPr sz="2000" spc="-40">
                <a:cs typeface="Calibri"/>
              </a:rPr>
              <a:t>е</a:t>
            </a:r>
            <a:r>
              <a:rPr sz="2000" spc="0">
                <a:cs typeface="Calibri"/>
              </a:rPr>
              <a:t>ли</a:t>
            </a:r>
            <a:r>
              <a:rPr sz="2000" spc="5">
                <a:cs typeface="Calibri"/>
              </a:rPr>
              <a:t> </a:t>
            </a:r>
            <a:r>
              <a:rPr sz="2000" spc="0">
                <a:cs typeface="Calibri"/>
              </a:rPr>
              <a:t>их</a:t>
            </a:r>
            <a:r>
              <a:rPr sz="2000" spc="-20">
                <a:cs typeface="Calibri"/>
              </a:rPr>
              <a:t> </a:t>
            </a:r>
            <a:r>
              <a:rPr sz="2000" spc="0">
                <a:cs typeface="Calibri"/>
              </a:rPr>
              <a:t>исп</a:t>
            </a:r>
            <a:r>
              <a:rPr sz="2000" spc="-40">
                <a:cs typeface="Calibri"/>
              </a:rPr>
              <a:t>о</a:t>
            </a:r>
            <a:r>
              <a:rPr sz="2000" spc="0">
                <a:cs typeface="Calibri"/>
              </a:rPr>
              <a:t>л</a:t>
            </a:r>
            <a:r>
              <a:rPr sz="2000" spc="-10">
                <a:cs typeface="Calibri"/>
              </a:rPr>
              <a:t>ь</a:t>
            </a:r>
            <a:r>
              <a:rPr sz="2000" spc="0">
                <a:cs typeface="Calibri"/>
              </a:rPr>
              <a:t>зования</a:t>
            </a:r>
            <a:endParaRPr sz="2000">
              <a:cs typeface="Calibri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3810" algn="ctr">
              <a:lnSpc>
                <a:spcPct val="100000"/>
              </a:lnSpc>
            </a:pPr>
            <a:r>
              <a:rPr sz="2000">
                <a:cs typeface="Calibri"/>
              </a:rPr>
              <a:t>Пр</a:t>
            </a:r>
            <a:r>
              <a:rPr sz="2000" spc="-20">
                <a:cs typeface="Calibri"/>
              </a:rPr>
              <a:t>е</a:t>
            </a:r>
            <a:r>
              <a:rPr sz="2000" spc="-30">
                <a:cs typeface="Calibri"/>
              </a:rPr>
              <a:t>д</a:t>
            </a:r>
            <a:r>
              <a:rPr sz="2000" spc="0">
                <a:cs typeface="Calibri"/>
              </a:rPr>
              <a:t>ос</a:t>
            </a:r>
            <a:r>
              <a:rPr sz="2000" spc="5">
                <a:cs typeface="Calibri"/>
              </a:rPr>
              <a:t>т</a:t>
            </a:r>
            <a:r>
              <a:rPr sz="2000" spc="0">
                <a:cs typeface="Calibri"/>
              </a:rPr>
              <a:t>а</a:t>
            </a:r>
            <a:r>
              <a:rPr sz="2000" spc="-15">
                <a:cs typeface="Calibri"/>
              </a:rPr>
              <a:t>в</a:t>
            </a:r>
            <a:r>
              <a:rPr sz="2000" spc="0">
                <a:cs typeface="Calibri"/>
              </a:rPr>
              <a:t>ля</a:t>
            </a:r>
            <a:r>
              <a:rPr sz="2000" spc="-10">
                <a:cs typeface="Calibri"/>
              </a:rPr>
              <a:t>ю</a:t>
            </a:r>
            <a:r>
              <a:rPr sz="2000" spc="-20">
                <a:cs typeface="Calibri"/>
              </a:rPr>
              <a:t>т</a:t>
            </a:r>
            <a:r>
              <a:rPr sz="2000" spc="0">
                <a:cs typeface="Calibri"/>
              </a:rPr>
              <a:t>ся</a:t>
            </a:r>
            <a:r>
              <a:rPr sz="2000" spc="-45">
                <a:cs typeface="Calibri"/>
              </a:rPr>
              <a:t> </a:t>
            </a:r>
            <a:r>
              <a:rPr sz="2000" spc="0">
                <a:cs typeface="Calibri"/>
              </a:rPr>
              <a:t>на</a:t>
            </a:r>
            <a:r>
              <a:rPr sz="2000" spc="10">
                <a:cs typeface="Calibri"/>
              </a:rPr>
              <a:t> </a:t>
            </a:r>
            <a:r>
              <a:rPr sz="2000" spc="0">
                <a:cs typeface="Calibri"/>
              </a:rPr>
              <a:t>ф</a:t>
            </a:r>
            <a:r>
              <a:rPr sz="2000" spc="-10">
                <a:cs typeface="Calibri"/>
              </a:rPr>
              <a:t>и</a:t>
            </a:r>
            <a:r>
              <a:rPr sz="2000" spc="0">
                <a:cs typeface="Calibri"/>
              </a:rPr>
              <a:t>на</a:t>
            </a:r>
            <a:r>
              <a:rPr sz="2000" spc="-10">
                <a:cs typeface="Calibri"/>
              </a:rPr>
              <a:t>н</a:t>
            </a:r>
            <a:r>
              <a:rPr sz="2000" spc="0">
                <a:cs typeface="Calibri"/>
              </a:rPr>
              <a:t>сирование</a:t>
            </a:r>
            <a:endParaRPr sz="2000">
              <a:cs typeface="Calibri"/>
            </a:endParaRPr>
          </a:p>
          <a:p>
            <a:pPr marL="148590" algn="ctr">
              <a:lnSpc>
                <a:spcPct val="100000"/>
              </a:lnSpc>
            </a:pPr>
            <a:r>
              <a:rPr sz="2000">
                <a:cs typeface="Calibri"/>
              </a:rPr>
              <a:t>«пер</a:t>
            </a:r>
            <a:r>
              <a:rPr sz="2000" spc="-25">
                <a:cs typeface="Calibri"/>
              </a:rPr>
              <a:t>е</a:t>
            </a:r>
            <a:r>
              <a:rPr sz="2000" spc="0">
                <a:cs typeface="Calibri"/>
              </a:rPr>
              <a:t>да</a:t>
            </a:r>
            <a:r>
              <a:rPr sz="2000" spc="-10">
                <a:cs typeface="Calibri"/>
              </a:rPr>
              <a:t>н</a:t>
            </a:r>
            <a:r>
              <a:rPr sz="2000" spc="0">
                <a:cs typeface="Calibri"/>
              </a:rPr>
              <a:t>н</a:t>
            </a:r>
            <a:r>
              <a:rPr sz="2000" spc="-10">
                <a:cs typeface="Calibri"/>
              </a:rPr>
              <a:t>ы</a:t>
            </a:r>
            <a:r>
              <a:rPr sz="2000" spc="0">
                <a:cs typeface="Calibri"/>
              </a:rPr>
              <a:t>х»</a:t>
            </a:r>
            <a:r>
              <a:rPr sz="2000" spc="-10">
                <a:cs typeface="Calibri"/>
              </a:rPr>
              <a:t> </a:t>
            </a:r>
            <a:r>
              <a:rPr sz="2000" spc="0">
                <a:cs typeface="Calibri"/>
              </a:rPr>
              <a:t>д</a:t>
            </a:r>
            <a:r>
              <a:rPr sz="2000" spc="-15">
                <a:cs typeface="Calibri"/>
              </a:rPr>
              <a:t>р</a:t>
            </a:r>
            <a:r>
              <a:rPr sz="2000" spc="0">
                <a:cs typeface="Calibri"/>
              </a:rPr>
              <a:t>угим</a:t>
            </a:r>
            <a:r>
              <a:rPr sz="2000" spc="-45">
                <a:cs typeface="Calibri"/>
              </a:rPr>
              <a:t> </a:t>
            </a:r>
            <a:r>
              <a:rPr sz="2000" spc="0">
                <a:cs typeface="Calibri"/>
              </a:rPr>
              <a:t>пу</a:t>
            </a:r>
            <a:r>
              <a:rPr sz="2000" spc="-40">
                <a:cs typeface="Calibri"/>
              </a:rPr>
              <a:t>б</a:t>
            </a:r>
            <a:r>
              <a:rPr sz="2000" spc="0">
                <a:cs typeface="Calibri"/>
              </a:rPr>
              <a:t>л</a:t>
            </a:r>
            <a:r>
              <a:rPr sz="2000" spc="-10">
                <a:cs typeface="Calibri"/>
              </a:rPr>
              <a:t>и</a:t>
            </a:r>
            <a:r>
              <a:rPr sz="2000" spc="0">
                <a:cs typeface="Calibri"/>
              </a:rPr>
              <a:t>ч</a:t>
            </a:r>
            <a:r>
              <a:rPr sz="2000" spc="-10">
                <a:cs typeface="Calibri"/>
              </a:rPr>
              <a:t>н</a:t>
            </a:r>
            <a:r>
              <a:rPr sz="2000" spc="-5">
                <a:cs typeface="Calibri"/>
              </a:rPr>
              <a:t>о</a:t>
            </a:r>
            <a:r>
              <a:rPr sz="2000" spc="0">
                <a:cs typeface="Calibri"/>
              </a:rPr>
              <a:t>-</a:t>
            </a:r>
            <a:endParaRPr sz="2000">
              <a:cs typeface="Calibri"/>
            </a:endParaRPr>
          </a:p>
          <a:p>
            <a:pPr marL="147320" algn="ctr">
              <a:lnSpc>
                <a:spcPct val="100000"/>
              </a:lnSpc>
            </a:pPr>
            <a:r>
              <a:rPr sz="2000">
                <a:cs typeface="Calibri"/>
              </a:rPr>
              <a:t>правовым</a:t>
            </a:r>
            <a:r>
              <a:rPr sz="2000" spc="-10">
                <a:cs typeface="Calibri"/>
              </a:rPr>
              <a:t> </a:t>
            </a:r>
            <a:r>
              <a:rPr sz="2000" spc="0">
                <a:cs typeface="Calibri"/>
              </a:rPr>
              <a:t>обра</a:t>
            </a:r>
            <a:r>
              <a:rPr sz="2000" spc="5">
                <a:cs typeface="Calibri"/>
              </a:rPr>
              <a:t>з</a:t>
            </a:r>
            <a:r>
              <a:rPr sz="2000" spc="0">
                <a:cs typeface="Calibri"/>
              </a:rPr>
              <a:t>ован</a:t>
            </a:r>
            <a:r>
              <a:rPr sz="2000" spc="-10">
                <a:cs typeface="Calibri"/>
              </a:rPr>
              <a:t>и</a:t>
            </a:r>
            <a:r>
              <a:rPr sz="2000" spc="0">
                <a:cs typeface="Calibri"/>
              </a:rPr>
              <a:t>ям</a:t>
            </a:r>
            <a:r>
              <a:rPr sz="2000" spc="-35">
                <a:cs typeface="Calibri"/>
              </a:rPr>
              <a:t> </a:t>
            </a:r>
            <a:r>
              <a:rPr sz="2000" spc="0">
                <a:cs typeface="Calibri"/>
              </a:rPr>
              <a:t>п</a:t>
            </a:r>
            <a:r>
              <a:rPr sz="2000" spc="-40">
                <a:cs typeface="Calibri"/>
              </a:rPr>
              <a:t>о</a:t>
            </a:r>
            <a:r>
              <a:rPr sz="2000" spc="0">
                <a:cs typeface="Calibri"/>
              </a:rPr>
              <a:t>л</a:t>
            </a:r>
            <a:r>
              <a:rPr sz="2000" spc="-10">
                <a:cs typeface="Calibri"/>
              </a:rPr>
              <a:t>н</a:t>
            </a:r>
            <a:r>
              <a:rPr sz="2000" spc="0">
                <a:cs typeface="Calibri"/>
              </a:rPr>
              <a:t>омоч</a:t>
            </a:r>
            <a:r>
              <a:rPr sz="2000" spc="-10">
                <a:cs typeface="Calibri"/>
              </a:rPr>
              <a:t>и</a:t>
            </a:r>
            <a:r>
              <a:rPr sz="2000" spc="0">
                <a:cs typeface="Calibri"/>
              </a:rPr>
              <a:t>й</a:t>
            </a:r>
            <a:endParaRPr sz="2000"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6"/>
              </a:spcBef>
            </a:pPr>
            <a:endParaRPr sz="1300"/>
          </a:p>
          <a:p>
            <a:pPr marR="9525" algn="ctr">
              <a:lnSpc>
                <a:spcPct val="100000"/>
              </a:lnSpc>
            </a:pPr>
            <a:r>
              <a:rPr sz="2000">
                <a:cs typeface="Calibri"/>
              </a:rPr>
              <a:t>Пр</a:t>
            </a:r>
            <a:r>
              <a:rPr sz="2000" spc="-20">
                <a:cs typeface="Calibri"/>
              </a:rPr>
              <a:t>е</a:t>
            </a:r>
            <a:r>
              <a:rPr sz="2000" spc="-30">
                <a:cs typeface="Calibri"/>
              </a:rPr>
              <a:t>д</a:t>
            </a:r>
            <a:r>
              <a:rPr sz="2000" spc="0">
                <a:cs typeface="Calibri"/>
              </a:rPr>
              <a:t>ос</a:t>
            </a:r>
            <a:r>
              <a:rPr sz="2000" spc="5">
                <a:cs typeface="Calibri"/>
              </a:rPr>
              <a:t>т</a:t>
            </a:r>
            <a:r>
              <a:rPr sz="2000" spc="0">
                <a:cs typeface="Calibri"/>
              </a:rPr>
              <a:t>а</a:t>
            </a:r>
            <a:r>
              <a:rPr sz="2000" spc="-15">
                <a:cs typeface="Calibri"/>
              </a:rPr>
              <a:t>в</a:t>
            </a:r>
            <a:r>
              <a:rPr sz="2000" spc="0">
                <a:cs typeface="Calibri"/>
              </a:rPr>
              <a:t>ля</a:t>
            </a:r>
            <a:r>
              <a:rPr sz="2000" spc="-10">
                <a:cs typeface="Calibri"/>
              </a:rPr>
              <a:t>ю</a:t>
            </a:r>
            <a:r>
              <a:rPr sz="2000" spc="-20">
                <a:cs typeface="Calibri"/>
              </a:rPr>
              <a:t>т</a:t>
            </a:r>
            <a:r>
              <a:rPr sz="2000" spc="0">
                <a:cs typeface="Calibri"/>
              </a:rPr>
              <a:t>ся</a:t>
            </a:r>
            <a:r>
              <a:rPr sz="2000" spc="-45">
                <a:cs typeface="Calibri"/>
              </a:rPr>
              <a:t> </a:t>
            </a:r>
            <a:r>
              <a:rPr sz="2000" spc="0">
                <a:cs typeface="Calibri"/>
              </a:rPr>
              <a:t>на</a:t>
            </a:r>
            <a:r>
              <a:rPr sz="2000" spc="10">
                <a:cs typeface="Calibri"/>
              </a:rPr>
              <a:t> </a:t>
            </a:r>
            <a:r>
              <a:rPr sz="2000" spc="-10">
                <a:cs typeface="Calibri"/>
              </a:rPr>
              <a:t>у</a:t>
            </a:r>
            <a:r>
              <a:rPr sz="2000" spc="0">
                <a:cs typeface="Calibri"/>
              </a:rPr>
              <a:t>словиях</a:t>
            </a:r>
            <a:r>
              <a:rPr sz="2000" spc="-30">
                <a:cs typeface="Calibri"/>
              </a:rPr>
              <a:t> д</a:t>
            </a:r>
            <a:r>
              <a:rPr sz="2000" spc="-40">
                <a:cs typeface="Calibri"/>
              </a:rPr>
              <a:t>о</a:t>
            </a:r>
            <a:r>
              <a:rPr sz="2000" spc="0">
                <a:cs typeface="Calibri"/>
              </a:rPr>
              <a:t>лево</a:t>
            </a:r>
            <a:r>
              <a:rPr sz="2000" spc="-30">
                <a:cs typeface="Calibri"/>
              </a:rPr>
              <a:t>г</a:t>
            </a:r>
            <a:r>
              <a:rPr sz="2000" spc="0">
                <a:cs typeface="Calibri"/>
              </a:rPr>
              <a:t>о</a:t>
            </a:r>
            <a:endParaRPr sz="2000">
              <a:cs typeface="Calibri"/>
            </a:endParaRPr>
          </a:p>
          <a:p>
            <a:pPr marL="143510" algn="ctr">
              <a:lnSpc>
                <a:spcPct val="100000"/>
              </a:lnSpc>
            </a:pPr>
            <a:r>
              <a:rPr sz="2000">
                <a:cs typeface="Calibri"/>
              </a:rPr>
              <a:t>соф</a:t>
            </a:r>
            <a:r>
              <a:rPr sz="2000" spc="-10">
                <a:cs typeface="Calibri"/>
              </a:rPr>
              <a:t>и</a:t>
            </a:r>
            <a:r>
              <a:rPr sz="2000" spc="0">
                <a:cs typeface="Calibri"/>
              </a:rPr>
              <a:t>н</a:t>
            </a:r>
            <a:r>
              <a:rPr sz="2000" spc="-10">
                <a:cs typeface="Calibri"/>
              </a:rPr>
              <a:t>а</a:t>
            </a:r>
            <a:r>
              <a:rPr sz="2000" spc="0">
                <a:cs typeface="Calibri"/>
              </a:rPr>
              <a:t>нс</a:t>
            </a:r>
            <a:r>
              <a:rPr sz="2000" spc="-10">
                <a:cs typeface="Calibri"/>
              </a:rPr>
              <a:t>и</a:t>
            </a:r>
            <a:r>
              <a:rPr sz="2000" spc="0">
                <a:cs typeface="Calibri"/>
              </a:rPr>
              <a:t>рова</a:t>
            </a:r>
            <a:r>
              <a:rPr sz="2000" spc="-10">
                <a:cs typeface="Calibri"/>
              </a:rPr>
              <a:t>н</a:t>
            </a:r>
            <a:r>
              <a:rPr sz="2000" spc="0">
                <a:cs typeface="Calibri"/>
              </a:rPr>
              <a:t>ия</a:t>
            </a:r>
            <a:r>
              <a:rPr sz="2000" spc="-15">
                <a:cs typeface="Calibri"/>
              </a:rPr>
              <a:t> </a:t>
            </a:r>
            <a:r>
              <a:rPr sz="2000" spc="0">
                <a:cs typeface="Calibri"/>
              </a:rPr>
              <a:t>рас</a:t>
            </a:r>
            <a:r>
              <a:rPr sz="2000" spc="-40">
                <a:cs typeface="Calibri"/>
              </a:rPr>
              <a:t>х</a:t>
            </a:r>
            <a:r>
              <a:rPr sz="2000" spc="-65">
                <a:cs typeface="Calibri"/>
              </a:rPr>
              <a:t>о</a:t>
            </a:r>
            <a:r>
              <a:rPr sz="2000" spc="-30">
                <a:cs typeface="Calibri"/>
              </a:rPr>
              <a:t>д</a:t>
            </a:r>
            <a:r>
              <a:rPr sz="2000" spc="0">
                <a:cs typeface="Calibri"/>
              </a:rPr>
              <a:t>ов</a:t>
            </a:r>
            <a:r>
              <a:rPr sz="2000" spc="-15">
                <a:cs typeface="Calibri"/>
              </a:rPr>
              <a:t> </a:t>
            </a:r>
            <a:r>
              <a:rPr sz="2000" spc="0">
                <a:cs typeface="Calibri"/>
              </a:rPr>
              <a:t>д</a:t>
            </a:r>
            <a:r>
              <a:rPr sz="2000" spc="-15">
                <a:cs typeface="Calibri"/>
              </a:rPr>
              <a:t>р</a:t>
            </a:r>
            <a:r>
              <a:rPr sz="2000" spc="0">
                <a:cs typeface="Calibri"/>
              </a:rPr>
              <a:t>угих</a:t>
            </a:r>
            <a:endParaRPr sz="2000">
              <a:cs typeface="Calibri"/>
            </a:endParaRPr>
          </a:p>
          <a:p>
            <a:pPr marL="143510" algn="ctr">
              <a:lnSpc>
                <a:spcPct val="100000"/>
              </a:lnSpc>
            </a:pPr>
            <a:r>
              <a:rPr sz="2000">
                <a:cs typeface="Calibri"/>
              </a:rPr>
              <a:t>б</a:t>
            </a:r>
            <a:r>
              <a:rPr sz="2000" spc="-55">
                <a:cs typeface="Calibri"/>
              </a:rPr>
              <a:t>ю</a:t>
            </a:r>
            <a:r>
              <a:rPr sz="2000" spc="0">
                <a:cs typeface="Calibri"/>
              </a:rPr>
              <a:t>д</a:t>
            </a:r>
            <a:r>
              <a:rPr sz="2000" spc="-30">
                <a:cs typeface="Calibri"/>
              </a:rPr>
              <a:t>ж</a:t>
            </a:r>
            <a:r>
              <a:rPr sz="2000" spc="-15">
                <a:cs typeface="Calibri"/>
              </a:rPr>
              <a:t>е</a:t>
            </a:r>
            <a:r>
              <a:rPr sz="2000" spc="-20">
                <a:cs typeface="Calibri"/>
              </a:rPr>
              <a:t>т</a:t>
            </a:r>
            <a:r>
              <a:rPr sz="2000" spc="0">
                <a:cs typeface="Calibri"/>
              </a:rPr>
              <a:t>ов</a:t>
            </a:r>
            <a:endParaRPr sz="2000">
              <a:cs typeface="Calibri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7"/>
          </p:nvPr>
        </p:nvSpPr>
        <p:spPr>
          <a:xfrm>
            <a:off x="7010400" y="6401931"/>
            <a:ext cx="2133600" cy="188640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5565" y="-46935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532" y="449592"/>
            <a:ext cx="1907704" cy="1728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72500" y="936104"/>
            <a:ext cx="403859" cy="5212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02780" y="1313688"/>
            <a:ext cx="522731" cy="5212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879980"/>
              </p:ext>
            </p:extLst>
          </p:nvPr>
        </p:nvGraphicFramePr>
        <p:xfrm>
          <a:off x="467544" y="2276872"/>
          <a:ext cx="8179256" cy="4423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0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440">
                <a:tc>
                  <a:txBody>
                    <a:bodyPr/>
                    <a:lstStyle/>
                    <a:p>
                      <a:pPr marL="0" indent="0" algn="ctr"/>
                      <a:endParaRPr sz="18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Исполнено 2023</a:t>
                      </a:r>
                      <a:r>
                        <a:rPr lang="ru-RU" sz="1800" b="1" baseline="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latin typeface="+mn-lt"/>
                          <a:cs typeface="Arial"/>
                        </a:rPr>
                        <a:t>год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Исполнено 2024 год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Темп роста к 2023 году, 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D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9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I.</a:t>
                      </a:r>
                      <a:r>
                        <a:rPr sz="1800" b="1" spc="-20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2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-4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5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х</a:t>
                      </a:r>
                      <a:r>
                        <a:rPr sz="1800" b="1" spc="-2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ды</a:t>
                      </a:r>
                      <a:r>
                        <a:rPr sz="1800" b="1" spc="0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, </a:t>
                      </a:r>
                      <a:r>
                        <a:rPr sz="1800" b="1" spc="-5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в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с</a:t>
                      </a:r>
                      <a:r>
                        <a:rPr sz="1800" b="1" spc="-1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е</a:t>
                      </a:r>
                      <a:r>
                        <a:rPr sz="1800" b="1" spc="-3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г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endParaRPr sz="1800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41073,83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39806,80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96,9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68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dirty="0" err="1">
                          <a:latin typeface="+mn-lt"/>
                          <a:cs typeface="Arial"/>
                        </a:rPr>
                        <a:t>из</a:t>
                      </a:r>
                      <a:r>
                        <a:rPr sz="1800" spc="-2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800" spc="0" dirty="0" err="1">
                          <a:latin typeface="+mn-lt"/>
                          <a:cs typeface="Arial"/>
                        </a:rPr>
                        <a:t>ни</a:t>
                      </a:r>
                      <a:r>
                        <a:rPr sz="1800" spc="-10" dirty="0" err="1">
                          <a:latin typeface="+mn-lt"/>
                          <a:cs typeface="Arial"/>
                        </a:rPr>
                        <a:t>х</a:t>
                      </a:r>
                      <a:r>
                        <a:rPr sz="1800" spc="0" dirty="0">
                          <a:latin typeface="+mn-lt"/>
                          <a:cs typeface="Arial"/>
                        </a:rPr>
                        <a:t>:</a:t>
                      </a:r>
                      <a:endParaRPr sz="18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41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>
                          <a:latin typeface="+mn-lt"/>
                          <a:cs typeface="Arial"/>
                        </a:rPr>
                        <a:t>Н</a:t>
                      </a:r>
                      <a:r>
                        <a:rPr sz="1800" b="1" spc="-15">
                          <a:latin typeface="+mn-lt"/>
                          <a:cs typeface="Arial"/>
                        </a:rPr>
                        <a:t>а</a:t>
                      </a:r>
                      <a:r>
                        <a:rPr sz="1800" b="1" spc="-30">
                          <a:latin typeface="+mn-lt"/>
                          <a:cs typeface="Arial"/>
                        </a:rPr>
                        <a:t>л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30">
                          <a:latin typeface="+mn-lt"/>
                          <a:cs typeface="Arial"/>
                        </a:rPr>
                        <a:t>г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овые</a:t>
                      </a:r>
                      <a:r>
                        <a:rPr sz="1800" b="1" spc="-15"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10"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нен</a:t>
                      </a:r>
                      <a:r>
                        <a:rPr sz="1800" b="1" spc="-10">
                          <a:latin typeface="+mn-lt"/>
                          <a:cs typeface="Arial"/>
                        </a:rPr>
                        <a:t>а</a:t>
                      </a:r>
                      <a:r>
                        <a:rPr sz="1800" b="1" spc="-30">
                          <a:latin typeface="+mn-lt"/>
                          <a:cs typeface="Arial"/>
                        </a:rPr>
                        <a:t>л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30">
                          <a:latin typeface="+mn-lt"/>
                          <a:cs typeface="Arial"/>
                        </a:rPr>
                        <a:t>г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овые</a:t>
                      </a:r>
                      <a:r>
                        <a:rPr sz="1800" b="1" spc="-15"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-5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55">
                          <a:latin typeface="+mn-lt"/>
                          <a:cs typeface="Arial"/>
                        </a:rPr>
                        <a:t>х</a:t>
                      </a:r>
                      <a:r>
                        <a:rPr sz="1800" b="1" spc="-25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ды</a:t>
                      </a:r>
                      <a:endParaRPr sz="18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10074,68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8593,00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85,3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7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>
                          <a:latin typeface="+mn-lt"/>
                          <a:cs typeface="Arial"/>
                        </a:rPr>
                        <a:t>Без</a:t>
                      </a:r>
                      <a:r>
                        <a:rPr sz="1800" b="1" spc="-30">
                          <a:latin typeface="+mn-lt"/>
                          <a:cs typeface="Arial"/>
                        </a:rPr>
                        <a:t>в</a:t>
                      </a:r>
                      <a:r>
                        <a:rPr sz="1800" b="1" spc="-2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45">
                          <a:latin typeface="+mn-lt"/>
                          <a:cs typeface="Arial"/>
                        </a:rPr>
                        <a:t>з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мездные</a:t>
                      </a:r>
                      <a:r>
                        <a:rPr sz="1800" b="1" spc="10"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п</a:t>
                      </a:r>
                      <a:r>
                        <a:rPr sz="1800" b="1" spc="-15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с</a:t>
                      </a:r>
                      <a:r>
                        <a:rPr sz="1800" b="1" spc="10">
                          <a:latin typeface="+mn-lt"/>
                          <a:cs typeface="Arial"/>
                        </a:rPr>
                        <a:t>т</a:t>
                      </a:r>
                      <a:r>
                        <a:rPr sz="1800" b="1" spc="-20">
                          <a:latin typeface="+mn-lt"/>
                          <a:cs typeface="Arial"/>
                        </a:rPr>
                        <a:t>у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п</a:t>
                      </a:r>
                      <a:r>
                        <a:rPr sz="1800" b="1" spc="-25">
                          <a:latin typeface="+mn-lt"/>
                          <a:cs typeface="Arial"/>
                        </a:rPr>
                        <a:t>л</a:t>
                      </a:r>
                      <a:r>
                        <a:rPr sz="1800" b="1" spc="0">
                          <a:latin typeface="+mn-lt"/>
                          <a:cs typeface="Arial"/>
                        </a:rPr>
                        <a:t>ения</a:t>
                      </a:r>
                      <a:endParaRPr sz="18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30999,15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31213,84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latin typeface="+mn-lt"/>
                          <a:cs typeface="Arial"/>
                        </a:rPr>
                        <a:t>100,7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56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II.</a:t>
                      </a:r>
                      <a:r>
                        <a:rPr sz="1800" b="1" spc="-20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-3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Р</a:t>
                      </a:r>
                      <a:r>
                        <a:rPr sz="1800" b="1" spc="-1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а</a:t>
                      </a:r>
                      <a:r>
                        <a:rPr sz="1800" b="1" spc="-3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с</a:t>
                      </a:r>
                      <a:r>
                        <a:rPr sz="1800" b="1" spc="-5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х</a:t>
                      </a:r>
                      <a:r>
                        <a:rPr sz="1800" b="1" spc="-2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-1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ы</a:t>
                      </a:r>
                      <a:r>
                        <a:rPr sz="1800" b="1" spc="0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, </a:t>
                      </a:r>
                      <a:r>
                        <a:rPr sz="1800" b="1" spc="-5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в</a:t>
                      </a:r>
                      <a:r>
                        <a:rPr sz="1800" b="1" spc="-1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се</a:t>
                      </a:r>
                      <a:r>
                        <a:rPr sz="1800" b="1" spc="-3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г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endParaRPr sz="1800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43309,28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41067,70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94,8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70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III.</a:t>
                      </a:r>
                      <a:r>
                        <a:rPr sz="1800" b="1" spc="-3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25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е</a:t>
                      </a:r>
                      <a:r>
                        <a:rPr sz="1800" b="1" spc="-35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ф</a:t>
                      </a:r>
                      <a:r>
                        <a:rPr sz="1800" b="1" spc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иц</a:t>
                      </a:r>
                      <a:r>
                        <a:rPr sz="1800" b="1" spc="5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т</a:t>
                      </a:r>
                      <a:r>
                        <a:rPr sz="1800" b="1" spc="45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5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(</a:t>
                      </a:r>
                      <a:r>
                        <a:rPr sz="1800" b="1" spc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-), пр</a:t>
                      </a:r>
                      <a:r>
                        <a:rPr sz="1800" b="1" spc="5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4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ф</a:t>
                      </a:r>
                      <a:r>
                        <a:rPr sz="1800" b="1" spc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-1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ц</a:t>
                      </a:r>
                      <a:r>
                        <a:rPr sz="1800" b="1" spc="5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т</a:t>
                      </a:r>
                      <a:r>
                        <a:rPr sz="1800" b="1" spc="45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(+)</a:t>
                      </a:r>
                      <a:endParaRPr sz="1800">
                        <a:solidFill>
                          <a:srgbClr val="0070C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-2235,45</a:t>
                      </a:r>
                      <a:endParaRPr sz="1800" b="1" dirty="0">
                        <a:solidFill>
                          <a:srgbClr val="0070C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-1260,90</a:t>
                      </a:r>
                      <a:endParaRPr sz="1800" b="1" dirty="0">
                        <a:solidFill>
                          <a:srgbClr val="0070C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-</a:t>
                      </a:r>
                      <a:endParaRPr sz="1800" b="1" dirty="0">
                        <a:solidFill>
                          <a:srgbClr val="0070C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1776">
                <a:tc>
                  <a:txBody>
                    <a:bodyPr/>
                    <a:lstStyle/>
                    <a:p>
                      <a:pPr marL="0" marR="577215" indent="0" algn="l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V</a:t>
                      </a:r>
                      <a:r>
                        <a:rPr sz="1800" b="1" spc="5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I</a:t>
                      </a:r>
                      <a:r>
                        <a:rPr sz="1800" b="1" spc="0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.</a:t>
                      </a:r>
                      <a:r>
                        <a:rPr sz="1800" b="1" spc="-20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Ис</a:t>
                      </a:r>
                      <a:r>
                        <a:rPr sz="1800" b="1" spc="-6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т</a:t>
                      </a:r>
                      <a:r>
                        <a:rPr sz="1800" b="1" spc="-4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чни</a:t>
                      </a:r>
                      <a:r>
                        <a:rPr sz="1800" b="1" spc="1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к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45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-4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ф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инанс</a:t>
                      </a:r>
                      <a:r>
                        <a:rPr sz="1800" b="1" spc="-1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р</a:t>
                      </a:r>
                      <a:r>
                        <a:rPr sz="1800" b="1" spc="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1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в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ания</a:t>
                      </a:r>
                      <a:r>
                        <a:rPr sz="1800" b="1" spc="0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-1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е</a:t>
                      </a:r>
                      <a:r>
                        <a:rPr sz="1800" b="1" spc="-4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ф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-1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ц</a:t>
                      </a:r>
                      <a:r>
                        <a:rPr sz="1800" b="1" spc="5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0" dirty="0" err="1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та</a:t>
                      </a:r>
                      <a:endParaRPr sz="1800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-2235,45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-1260,90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-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2123728" y="548680"/>
            <a:ext cx="6768244" cy="936104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R="0" algn="ctr">
              <a:lnSpc>
                <a:spcPts val="2400"/>
              </a:lnSpc>
            </a:pPr>
            <a:r>
              <a:rPr lang="ru-RU" sz="2800" b="1" spc="-15" dirty="0">
                <a:cs typeface="Trebuchet MS"/>
              </a:rPr>
              <a:t>Ос</a:t>
            </a:r>
            <a:r>
              <a:rPr lang="ru-RU" sz="2800" b="1" spc="-25" dirty="0">
                <a:cs typeface="Trebuchet MS"/>
              </a:rPr>
              <a:t>н</a:t>
            </a:r>
            <a:r>
              <a:rPr lang="ru-RU" sz="2800" b="1" spc="-15" dirty="0">
                <a:cs typeface="Trebuchet MS"/>
              </a:rPr>
              <a:t>овн</a:t>
            </a:r>
            <a:r>
              <a:rPr lang="ru-RU" sz="2800" b="1" spc="-30" dirty="0">
                <a:cs typeface="Trebuchet MS"/>
              </a:rPr>
              <a:t>ы</a:t>
            </a:r>
            <a:r>
              <a:rPr lang="ru-RU" sz="2800" b="1" spc="-15" dirty="0">
                <a:cs typeface="Trebuchet MS"/>
              </a:rPr>
              <a:t>е</a:t>
            </a:r>
            <a:r>
              <a:rPr lang="ru-RU" sz="2800" b="1" spc="15" dirty="0">
                <a:cs typeface="Trebuchet MS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показатели исполнения  бюджета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Неболчского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сельского поселения в 2024 году</a:t>
            </a:r>
            <a:endParaRPr lang="ru-RU" sz="2800" b="1" spc="-15" dirty="0">
              <a:cs typeface="Trebuchet M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56203" y="1844824"/>
            <a:ext cx="1787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31470" algn="r">
              <a:lnSpc>
                <a:spcPct val="100000"/>
              </a:lnSpc>
            </a:pPr>
            <a:r>
              <a:rPr lang="ru-RU" spc="-10" dirty="0">
                <a:cs typeface="Arial"/>
              </a:rPr>
              <a:t>(тыс.</a:t>
            </a:r>
            <a:r>
              <a:rPr lang="ru-RU" spc="20" dirty="0">
                <a:cs typeface="Arial"/>
              </a:rPr>
              <a:t> </a:t>
            </a:r>
            <a:r>
              <a:rPr lang="ru-RU" spc="-25" dirty="0">
                <a:cs typeface="Arial"/>
              </a:rPr>
              <a:t>р</a:t>
            </a:r>
            <a:r>
              <a:rPr lang="ru-RU" spc="-20" dirty="0">
                <a:cs typeface="Arial"/>
              </a:rPr>
              <a:t>у</a:t>
            </a:r>
            <a:r>
              <a:rPr lang="ru-RU" spc="-85" dirty="0">
                <a:cs typeface="Arial"/>
              </a:rPr>
              <a:t>б</a:t>
            </a:r>
            <a:r>
              <a:rPr lang="ru-RU" spc="-10" dirty="0">
                <a:cs typeface="Arial"/>
              </a:rPr>
              <a:t>лей)</a:t>
            </a:r>
            <a:endParaRPr lang="ru-RU" dirty="0">
              <a:cs typeface="Arial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5565" y="-46935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719572" y="728700"/>
            <a:ext cx="8130746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Динамика доходов бюджета сельского поселения, тыс. рублей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633356"/>
            <a:ext cx="2133600" cy="188640"/>
          </a:xfrm>
        </p:spPr>
        <p:txBody>
          <a:bodyPr/>
          <a:lstStyle/>
          <a:p>
            <a:fld id="{3ADE15F3-8BD0-4E72-8BAC-1566A884398B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93802464"/>
              </p:ext>
            </p:extLst>
          </p:nvPr>
        </p:nvGraphicFramePr>
        <p:xfrm>
          <a:off x="359532" y="1205372"/>
          <a:ext cx="8388932" cy="5283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5565" y="-46935"/>
            <a:ext cx="32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>
                <a:solidFill>
                  <a:srgbClr val="44546A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2400" u="sng" dirty="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85436"/>
      </p:ext>
    </p:extLst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/>
      </a:spPr>
      <a:bodyPr vert="horz" anchor="ctr">
        <a:noAutofit/>
      </a:bodyPr>
      <a:lstStyle>
        <a:defPPr algn="ctr">
          <a:defRPr sz="1800" b="1" dirty="0" smtClean="0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6201</TotalTime>
  <Words>1698</Words>
  <Application>Microsoft Office PowerPoint</Application>
  <PresentationFormat>Экран (4:3)</PresentationFormat>
  <Paragraphs>449</Paragraphs>
  <Slides>21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Arial Narrow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Доходы бюджета – это безвозмездные и безвозвратные поступления денежных средств в бюджет.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РАСХОДЫ ПО ЖИЛИЩНОМУ  ХОЗЯЙСТВУ.    ТЫС.РУБЛЕЙ</vt:lpstr>
      <vt:lpstr>Расходы по коммунальному хозяйству, тыс. рублей</vt:lpstr>
      <vt:lpstr>Расходы по благоустройству, тыс. рублей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Давыдов Сергей Игоревич</dc:creator>
  <cp:lastModifiedBy>admin</cp:lastModifiedBy>
  <cp:revision>780</cp:revision>
  <cp:lastPrinted>2018-03-21T08:12:35Z</cp:lastPrinted>
  <dcterms:created xsi:type="dcterms:W3CDTF">2013-11-11T10:07:08Z</dcterms:created>
  <dcterms:modified xsi:type="dcterms:W3CDTF">2025-03-13T07:13:55Z</dcterms:modified>
</cp:coreProperties>
</file>